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The Youngest Script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nter Bold" panose="020B0604020202020204" charset="0"/>
      <p:regular r:id="rId25"/>
    </p:embeddedFont>
    <p:embeddedFont>
      <p:font typeface="Inter" panose="020B0604020202020204" charset="0"/>
      <p:regular r:id="rId26"/>
    </p:embeddedFont>
    <p:embeddedFont>
      <p:font typeface="Inter Ultra-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874" y="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LA INFRAESTRUCTURA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763892" y="2598665"/>
            <a:ext cx="7549696" cy="988324"/>
            <a:chOff x="0" y="0"/>
            <a:chExt cx="10066261" cy="13177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317765"/>
            </a:xfrm>
            <a:custGeom>
              <a:avLst/>
              <a:gdLst/>
              <a:ahLst/>
              <a:cxnLst/>
              <a:rect l="l" t="t" r="r" b="b"/>
              <a:pathLst>
                <a:path w="10066265" h="1317765">
                  <a:moveTo>
                    <a:pt x="0" y="0"/>
                  </a:moveTo>
                  <a:lnTo>
                    <a:pt x="10066265" y="0"/>
                  </a:lnTo>
                  <a:lnTo>
                    <a:pt x="100662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8844" b="-98843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3177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746"/>
                </a:lnSpc>
              </a:pPr>
              <a:r>
                <a:rPr lang="en-US" sz="6455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17654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La infraestructura para la próxima generación de participación en los mercados.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Opera. Participa. Crece.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en-US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Autocustodiada · Inteligente · Global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Impulsada por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PRESENTAMOS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021410"/>
            <a:ext cx="8486638" cy="1867253"/>
            <a:chOff x="0" y="0"/>
            <a:chExt cx="11315518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15514" cy="2489658"/>
            </a:xfrm>
            <a:custGeom>
              <a:avLst/>
              <a:gdLst/>
              <a:ahLst/>
              <a:cxnLst/>
              <a:rect l="l" t="t" r="r" b="b"/>
              <a:pathLst>
                <a:path w="11315514" h="2489658">
                  <a:moveTo>
                    <a:pt x="0" y="0"/>
                  </a:moveTo>
                  <a:lnTo>
                    <a:pt x="11315514" y="0"/>
                  </a:lnTo>
                  <a:lnTo>
                    <a:pt x="11315514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-1090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315518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Una infraestructura.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Múltiples formas de participar.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6988280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Una plataforma. 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Múltiples entornos de participación.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260138"/>
            <a:ext cx="6747890" cy="214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reúne diferentes formas de participación en los mercados a través de una infraestructura unificada.</a:t>
            </a: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endParaRPr lang="en-US" sz="1795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Desde el aprendizaje y la operación manual hasta la ejecución automatizada, la participación basada en carteras, las recompensas y el acceso futuro a capital.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CONOCE A NUESTRO CEO VISIONARIO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Fundador · Visionario fintech · Innovador en blockchain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En el centro de RIFT hay una visión de infraestructura financiera que hace que la participación moderna en los mercados sea más accesible, estructurada e impulsada por la tecnología.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VISIÓN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Construir un ecosistema escalable a largo plazo donde la tecnología permita una participación más amplia y cree la infraestructura a través de la cual la comunidad pueda crecer unida.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LA MISIÓN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Construir la infraestructura.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Ampliar el acceso.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Crear mejores formas de participar.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CUENTA DEMO GRATUITA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595529"/>
            <a:ext cx="7755598" cy="1545481"/>
            <a:chOff x="0" y="0"/>
            <a:chExt cx="10340797" cy="20606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060639"/>
            </a:xfrm>
            <a:custGeom>
              <a:avLst/>
              <a:gdLst/>
              <a:ahLst/>
              <a:cxnLst/>
              <a:rect l="l" t="t" r="r" b="b"/>
              <a:pathLst>
                <a:path w="10340799" h="2060639">
                  <a:moveTo>
                    <a:pt x="0" y="0"/>
                  </a:moveTo>
                  <a:lnTo>
                    <a:pt x="10340799" y="0"/>
                  </a:lnTo>
                  <a:lnTo>
                    <a:pt x="10340799" y="2060639"/>
                  </a:lnTo>
                  <a:lnTo>
                    <a:pt x="0" y="20606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355" b="-2220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0340797" cy="21368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Empieza practicando. Opera con conocimiento.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15855"/>
            <a:ext cx="7746063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Cada nuevo usuario de RIFT puede comenzar con una cuenta demo virtual de $10,000.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No se requiere capital real.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LO QUE PUEDES HACER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Explorar la interfaz de RIFT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Practicar la participación en los mercados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Probar ideas de operación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Experimentar la ejecución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Aprender antes de operar en vivo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Restablecer tu saldo virtual cuando sea necesario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439255"/>
            <a:chOff x="0" y="0"/>
            <a:chExt cx="3825176" cy="5856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585674"/>
            </a:xfrm>
            <a:custGeom>
              <a:avLst/>
              <a:gdLst/>
              <a:ahLst/>
              <a:cxnLst/>
              <a:rect l="l" t="t" r="r" b="b"/>
              <a:pathLst>
                <a:path w="3825180" h="585674">
                  <a:moveTo>
                    <a:pt x="0" y="0"/>
                  </a:moveTo>
                  <a:lnTo>
                    <a:pt x="3825180" y="0"/>
                  </a:lnTo>
                  <a:lnTo>
                    <a:pt x="3825180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261" b="-77261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$10,000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Capital virtual para operar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7979869"/>
            <a:ext cx="274483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Practica primero. Participa con confianza.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702900"/>
            <a:ext cx="7343794" cy="1752953"/>
            <a:chOff x="0" y="0"/>
            <a:chExt cx="9791725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791729" cy="2337269"/>
            </a:xfrm>
            <a:custGeom>
              <a:avLst/>
              <a:gdLst/>
              <a:ahLst/>
              <a:cxnLst/>
              <a:rect l="l" t="t" r="r" b="b"/>
              <a:pathLst>
                <a:path w="9791729" h="2337269">
                  <a:moveTo>
                    <a:pt x="0" y="0"/>
                  </a:moveTo>
                  <a:lnTo>
                    <a:pt x="9791729" y="0"/>
                  </a:lnTo>
                  <a:lnTo>
                    <a:pt x="9791729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96" b="-3164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9791725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Decisiones más sencillas. Ejecución más rápida.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CÓMO FUNCIONA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DERECHA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EJECUTAR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IZQUIERDA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OMITIR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78789" y="3817803"/>
            <a:ext cx="7771719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Swipe transforma la selección de operaciones en una interacción sencilla e intuitiva.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Una oportunidad a la vez.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En lugar de navegar por un terminal de operaciones complejo para cada decisión, Swipe crea un entorno enfocado, diseñado para una interacción rápida con los mercados.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SPOT/FUTUROS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127164"/>
            <a:ext cx="7596980" cy="2706112"/>
            <a:chOff x="0" y="0"/>
            <a:chExt cx="10129307" cy="36081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29307" cy="3608142"/>
            </a:xfrm>
            <a:custGeom>
              <a:avLst/>
              <a:gdLst/>
              <a:ahLst/>
              <a:cxnLst/>
              <a:rect l="l" t="t" r="r" b="b"/>
              <a:pathLst>
                <a:path w="10129307" h="3608142">
                  <a:moveTo>
                    <a:pt x="0" y="0"/>
                  </a:moveTo>
                  <a:lnTo>
                    <a:pt x="10129307" y="0"/>
                  </a:lnTo>
                  <a:lnTo>
                    <a:pt x="10129307" y="3608142"/>
                  </a:lnTo>
                  <a:lnTo>
                    <a:pt x="0" y="36081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647" r="2429" b="3090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0129307" cy="3703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Opera con precisión mediante el terminal de operaciones manuales.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4478558" cy="810377"/>
            <a:chOff x="0" y="0"/>
            <a:chExt cx="6428519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28474" cy="1163182"/>
            </a:xfrm>
            <a:custGeom>
              <a:avLst/>
              <a:gdLst/>
              <a:ahLst/>
              <a:cxnLst/>
              <a:rect l="l" t="t" r="r" b="b"/>
              <a:pathLst>
                <a:path w="6428474" h="1163182">
                  <a:moveTo>
                    <a:pt x="0" y="95158"/>
                  </a:moveTo>
                  <a:cubicBezTo>
                    <a:pt x="0" y="42620"/>
                    <a:pt x="104004" y="0"/>
                    <a:pt x="232207" y="0"/>
                  </a:cubicBezTo>
                  <a:lnTo>
                    <a:pt x="6196268" y="0"/>
                  </a:lnTo>
                  <a:cubicBezTo>
                    <a:pt x="6324559" y="0"/>
                    <a:pt x="6428474" y="42620"/>
                    <a:pt x="6428474" y="95158"/>
                  </a:cubicBezTo>
                  <a:lnTo>
                    <a:pt x="6428474" y="1068025"/>
                  </a:lnTo>
                  <a:cubicBezTo>
                    <a:pt x="6428474" y="1120598"/>
                    <a:pt x="6324471" y="1163182"/>
                    <a:pt x="6196268" y="1163182"/>
                  </a:cubicBezTo>
                  <a:lnTo>
                    <a:pt x="232207" y="1163182"/>
                  </a:lnTo>
                  <a:cubicBezTo>
                    <a:pt x="10391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85831"/>
            <a:ext cx="7274652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Elige Spot o Perpetuos, alterna entre órdenes de mercado y órdenes limitadas, y gestiona el apalancamiento, el deslizamiento, el Take Profit y el Stop Loss, todo desde una sola interfaz.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2216" y="7247926"/>
            <a:ext cx="3788350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PRECISO. FLEXIBLE. EJECUTA.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5539"/>
            <a:ext cx="7618333" cy="1752953"/>
            <a:chOff x="0" y="0"/>
            <a:chExt cx="10157778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337269"/>
            </a:xfrm>
            <a:custGeom>
              <a:avLst/>
              <a:gdLst/>
              <a:ahLst/>
              <a:cxnLst/>
              <a:rect l="l" t="t" r="r" b="b"/>
              <a:pathLst>
                <a:path w="10157776" h="2337269">
                  <a:moveTo>
                    <a:pt x="0" y="0"/>
                  </a:moveTo>
                  <a:lnTo>
                    <a:pt x="10157776" y="0"/>
                  </a:lnTo>
                  <a:lnTo>
                    <a:pt x="10157776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3147" b="-621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157778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Piensa en carteras. </a:t>
              </a:r>
            </a:p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No solo en operaciones.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LIBROS DE OPERACIONES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39128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CARTERAS ESPEJO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961868"/>
            <a:ext cx="741330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Smart Money presenta un enfoque más amplio de la participación en los mercados.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En lugar de centrarse únicamente en entradas y salidas individuales, Smart Money se basa en Libros de Operaciones.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Un entorno estructurado donde la participación de capital puede contemplarse a nivel de cartera.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39128" y="7001475"/>
            <a:ext cx="3233642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Una infraestructura dedicada que respalda cada Libro de Operaciones y mantiene la separación entre los entornos de participación.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MOTOR DE OPERACIONES AUTOMATIZADAS DE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698419"/>
            <a:ext cx="8098765" cy="1589931"/>
            <a:chOff x="0" y="0"/>
            <a:chExt cx="10798353" cy="21199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8356" cy="2119895"/>
            </a:xfrm>
            <a:custGeom>
              <a:avLst/>
              <a:gdLst/>
              <a:ahLst/>
              <a:cxnLst/>
              <a:rect l="l" t="t" r="r" b="b"/>
              <a:pathLst>
                <a:path w="10798356" h="2119895">
                  <a:moveTo>
                    <a:pt x="0" y="0"/>
                  </a:moveTo>
                  <a:lnTo>
                    <a:pt x="10798356" y="0"/>
                  </a:lnTo>
                  <a:lnTo>
                    <a:pt x="10798356" y="2119895"/>
                  </a:lnTo>
                  <a:lnTo>
                    <a:pt x="0" y="2119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6805" b="-2170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14300"/>
              <a:ext cx="10798353" cy="22342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9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Participación estructurada. </a:t>
              </a:r>
            </a:p>
            <a:p>
              <a:pPr marL="0" lvl="0" indent="0" algn="l">
                <a:lnSpc>
                  <a:spcPts val="59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Ejecución automatizada.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BASADO EN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6038261"/>
            <a:ext cx="2745343" cy="317618"/>
            <a:chOff x="0" y="0"/>
            <a:chExt cx="3660458" cy="423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Ejecución automatizada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Ciclos estructurados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Participación continua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Eficiencia del capital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Menos intervención manual. 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Una participación más estructurada.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152429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459799"/>
            <a:ext cx="7439044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está diseñado para participantes que desean participar en los mercados mediante ciclos automatizados predefinidos en lugar de una ejecución manual constante.</a:t>
            </a:r>
          </a:p>
          <a:p>
            <a:pPr marL="0" lvl="0" indent="0" algn="l">
              <a:lnSpc>
                <a:spcPts val="21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1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El Motor combina entornos de ejecución estructurados con una infraestructura de participación automatizada.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FLUJOS DE AUTO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32923"/>
            <a:ext cx="12428773" cy="1572803"/>
            <a:chOff x="0" y="0"/>
            <a:chExt cx="16571697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71694" cy="2097069"/>
            </a:xfrm>
            <a:custGeom>
              <a:avLst/>
              <a:gdLst/>
              <a:ahLst/>
              <a:cxnLst/>
              <a:rect l="l" t="t" r="r" b="b"/>
              <a:pathLst>
                <a:path w="16571694" h="2097069">
                  <a:moveTo>
                    <a:pt x="0" y="0"/>
                  </a:moveTo>
                  <a:lnTo>
                    <a:pt x="16571694" y="0"/>
                  </a:lnTo>
                  <a:lnTo>
                    <a:pt x="16571694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11645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571697" cy="2106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TRES FLUJOS. UN MOTOR AUTOMATIZADO.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FLUJO MICRO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Entrada: $100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FLUJO SMART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Entrada: $500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FLUJO ALPHA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Entrada: $1,000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ESTRUCTURA DEL MOTOR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ofrece tres entornos de participación distintos.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Diseñado para participantes que comienzan con una asignación de capital menor.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Diseñado para participantes que buscan una asignación estructurada mayor.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Diseñado para participantes que buscan el entorno de mayor asignación dentro del Motor.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Entorno de 365 días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Ciclos de participación de 24 horas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Bloqueo de capital desde $11 — Sin límite máximo establecido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799796" y="8614770"/>
            <a:ext cx="7269004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9"/>
              </a:lnSpc>
              <a:spcBef>
                <a:spcPct val="0"/>
              </a:spcBef>
            </a:pP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*Los objetivos pueden variar y no están garantizados. La participación implica riesgo de mercado.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CAMPAÑA 100X HYPERDRIVE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071824"/>
            <a:ext cx="7932696" cy="3071676"/>
            <a:chOff x="0" y="0"/>
            <a:chExt cx="10576928" cy="40955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4095572"/>
            </a:xfrm>
            <a:custGeom>
              <a:avLst/>
              <a:gdLst/>
              <a:ahLst/>
              <a:cxnLst/>
              <a:rect l="l" t="t" r="r" b="b"/>
              <a:pathLst>
                <a:path w="10576930" h="4095572">
                  <a:moveTo>
                    <a:pt x="0" y="0"/>
                  </a:moveTo>
                  <a:lnTo>
                    <a:pt x="10576930" y="0"/>
                  </a:lnTo>
                  <a:lnTo>
                    <a:pt x="10576930" y="4095572"/>
                  </a:lnTo>
                  <a:lnTo>
                    <a:pt x="0" y="40955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508" r="-4689" b="3614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576928" cy="42860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Oportunidad por tiempo limitado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586882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Tu puerta de entrada a Auto Engine.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476875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8700" y="6774255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es una oportunidad de incorporación por tiempo limitado, diseñada para presentar a los usuarios el ecosistema de RIFT antes de activar Auto Engine.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COMPLETA TRES MISIONES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MIRA Y APRENDE 🎬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Completa el contenido requerido de RIFT y aprende cómo funciona el ecosistema.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317618"/>
            <a:chOff x="0" y="0"/>
            <a:chExt cx="3385922" cy="3429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SIGUE Y CONÉCTATE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Sigue los canales oficiales de RIFT y mantente al día con las novedades del producto, los anuncios y la comunidad.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HAZTE VIRAL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Recibe tu tarjeta de bienvenida personalizada de RIFT y compártela con tu red.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LICENCIA GRATUITA DESBLOQUEADA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Reclama tu(s) licencia(s) gratuita(s) de RIFT Auto Engine.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Elige: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Flujo Micro · Flujo Smart · Flujo Alpha o selecciona los tres.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584" y="24063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OPORTUNIDAD DE ACTUALIZACIÓN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2914647"/>
            <a:ext cx="4673626" cy="212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Durante la campaña 100X HYPERDRIVE, los usuarios que ya tengan Flujo Micro o Flujo Smart pueden actualizarse a Flujo Alpha.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Campaña por tiempo limitado. Se aplican los requisitos de elegibilidad y los términos correspondientes.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RECLAMA TU LICENCIA GRATUITA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PROP TRADING — PRÓXIMAMENTE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745931"/>
            <a:ext cx="12638433" cy="887425"/>
            <a:chOff x="0" y="0"/>
            <a:chExt cx="16851244" cy="11832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51237" cy="1183238"/>
            </a:xfrm>
            <a:custGeom>
              <a:avLst/>
              <a:gdLst/>
              <a:ahLst/>
              <a:cxnLst/>
              <a:rect l="l" t="t" r="r" b="b"/>
              <a:pathLst>
                <a:path w="16851237" h="1183238">
                  <a:moveTo>
                    <a:pt x="0" y="0"/>
                  </a:moveTo>
                  <a:lnTo>
                    <a:pt x="16851237" y="0"/>
                  </a:lnTo>
                  <a:lnTo>
                    <a:pt x="16851237" y="1183238"/>
                  </a:lnTo>
                  <a:lnTo>
                    <a:pt x="0" y="118323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21800" b="-15567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6851244" cy="11832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Del rendimiento demostrado al acceso a capital.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EVALÚA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CALIFÍCATE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ASIGNA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ESCALA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841660"/>
            <a:ext cx="11632658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Prop Trading se está desarrollando como una infraestructura estructurada para evaluar a los operadores, gestionar el riesgo y asignar capital de operación en función de un rendimiento medible.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Desafíos estructurados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Rendimiento de operación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Disciplina de riesgo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Controles de reducción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Límites de posición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Métricas de consistencia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Acceso a capital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Parámetros de riesgo definidos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Infraestructura de operaciones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49294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Progresión basada en el rendimiento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Oportunidades de mayor capital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Entornos de operaciones avanzados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121593" y="7495380"/>
            <a:ext cx="4716717" cy="887425"/>
            <a:chOff x="0" y="0"/>
            <a:chExt cx="6288956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288953" cy="1183237"/>
            </a:xfrm>
            <a:custGeom>
              <a:avLst/>
              <a:gdLst/>
              <a:ahLst/>
              <a:cxnLst/>
              <a:rect l="l" t="t" r="r" b="b"/>
              <a:pathLst>
                <a:path w="6288953" h="1183237">
                  <a:moveTo>
                    <a:pt x="0" y="0"/>
                  </a:moveTo>
                  <a:lnTo>
                    <a:pt x="6288953" y="0"/>
                  </a:lnTo>
                  <a:lnTo>
                    <a:pt x="6288953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109536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6288956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¡PRÓXIMAMENTE!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SISTEMA DE REFERIDOS DE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761116"/>
            <a:ext cx="13431299" cy="968313"/>
            <a:chOff x="0" y="0"/>
            <a:chExt cx="17908399" cy="12910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08397" cy="1291088"/>
            </a:xfrm>
            <a:custGeom>
              <a:avLst/>
              <a:gdLst/>
              <a:ahLst/>
              <a:cxnLst/>
              <a:rect l="l" t="t" r="r" b="b"/>
              <a:pathLst>
                <a:path w="17908397" h="1291088">
                  <a:moveTo>
                    <a:pt x="0" y="0"/>
                  </a:moveTo>
                  <a:lnTo>
                    <a:pt x="17908397" y="0"/>
                  </a:lnTo>
                  <a:lnTo>
                    <a:pt x="17908397" y="1291088"/>
                  </a:lnTo>
                  <a:lnTo>
                    <a:pt x="0" y="129108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6583" r="14152" b="-16746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908399" cy="12910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519"/>
                </a:lnSpc>
                <a:spcBef>
                  <a:spcPct val="0"/>
                </a:spcBef>
              </a:pPr>
              <a:r>
                <a:rPr lang="en-US" sz="45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Gana con la actividad que incorporas a la red.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COMISIONES DE OPERACIONES MANUALES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433164"/>
            <a:chOff x="0" y="0"/>
            <a:chExt cx="5216157" cy="57755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577543"/>
            </a:xfrm>
            <a:custGeom>
              <a:avLst/>
              <a:gdLst/>
              <a:ahLst/>
              <a:cxnLst/>
              <a:rect l="l" t="t" r="r" b="b"/>
              <a:pathLst>
                <a:path w="5216155" h="577543">
                  <a:moveTo>
                    <a:pt x="0" y="0"/>
                  </a:moveTo>
                  <a:lnTo>
                    <a:pt x="5216155" y="0"/>
                  </a:lnTo>
                  <a:lnTo>
                    <a:pt x="5216155" y="577543"/>
                  </a:lnTo>
                  <a:lnTo>
                    <a:pt x="0" y="577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291" b="-107672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5870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COMISIONES DE ÉXITO DE OPERACIONES AUTOMATIZADAS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TU PANEL DE REFERIDOS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HASTA 5 NIVELES DE PROFUNDIDAD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973057"/>
            <a:ext cx="1215581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Comparte tu enlace único de referidos de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Cualquier persona que se registre a través de él pasa a formar parte de tu red, creando la base para obtener recompensas continuas por referidos a partir de su actividad elegible.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1.56%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0.39%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0.09%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12.5%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3.12%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Seguimiento: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Crecimiento de la red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Desglose de ganancias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Ganancias diarias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Tendencias de invitaciones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Actividad de referidos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64699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Obtén ingresos continuos por referidos a partir de la actividad de operaciones elegible de tu red descendente.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RECOMPENSAS RIFT X9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0363"/>
            <a:ext cx="10049964" cy="1653431"/>
            <a:chOff x="0" y="0"/>
            <a:chExt cx="13399952" cy="22045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399950" cy="2204578"/>
            </a:xfrm>
            <a:custGeom>
              <a:avLst/>
              <a:gdLst/>
              <a:ahLst/>
              <a:cxnLst/>
              <a:rect l="l" t="t" r="r" b="b"/>
              <a:pathLst>
                <a:path w="13399950" h="2204578">
                  <a:moveTo>
                    <a:pt x="0" y="0"/>
                  </a:moveTo>
                  <a:lnTo>
                    <a:pt x="13399950" y="0"/>
                  </a:lnTo>
                  <a:lnTo>
                    <a:pt x="13399950" y="2204578"/>
                  </a:lnTo>
                  <a:lnTo>
                    <a:pt x="0" y="22045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024" r="24195" b="-1053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3399952" cy="2366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fondos de recompensas. Calificación clara. Distribución transparente.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315904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CÓMO FUNCIONA: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5068447" cy="609310"/>
            <a:chOff x="0" y="0"/>
            <a:chExt cx="9676016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675949" cy="1163182"/>
            </a:xfrm>
            <a:custGeom>
              <a:avLst/>
              <a:gdLst/>
              <a:ahLst/>
              <a:cxnLst/>
              <a:rect l="l" t="t" r="r" b="b"/>
              <a:pathLst>
                <a:path w="9675949" h="1163182">
                  <a:moveTo>
                    <a:pt x="0" y="95158"/>
                  </a:moveTo>
                  <a:cubicBezTo>
                    <a:pt x="0" y="42620"/>
                    <a:pt x="156543" y="0"/>
                    <a:pt x="349510" y="0"/>
                  </a:cubicBezTo>
                  <a:lnTo>
                    <a:pt x="9326438" y="0"/>
                  </a:lnTo>
                  <a:cubicBezTo>
                    <a:pt x="9519539" y="0"/>
                    <a:pt x="9675949" y="42620"/>
                    <a:pt x="9675949" y="95158"/>
                  </a:cubicBezTo>
                  <a:lnTo>
                    <a:pt x="9675949" y="1068025"/>
                  </a:lnTo>
                  <a:cubicBezTo>
                    <a:pt x="9675949" y="1120598"/>
                    <a:pt x="9519406" y="1163182"/>
                    <a:pt x="9326438" y="1163182"/>
                  </a:cubicBezTo>
                  <a:lnTo>
                    <a:pt x="349510" y="1163182"/>
                  </a:lnTo>
                  <a:cubicBezTo>
                    <a:pt x="156409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831557"/>
            <a:ext cx="812016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Una capa de recompensas diseñada para reconocer tanto el rendimiento personal de RIFT Engine como el rendimiento equilibrado del equipo.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659776"/>
            <a:ext cx="7224732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Califica mediante el rendimiento personal del Motor + el rendimiento del equipo más débil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El equipo directo más fuerte se elimina del cálculo del equipo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Los usuarios entran únicamente en el fondo más alto para el que califican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Las recompensas se comprueban los días 1, 11 y 21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Los usuarios calificados comparten el saldo de su fondo por igual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95127" y="8243561"/>
            <a:ext cx="4593247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CONSTRUYE. CALIFICA. OBTÉN RECOMPENSAS.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ESTRUCTURA TRANSPARENTE DE COMISIONES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688425"/>
            <a:ext cx="11318653" cy="887424"/>
            <a:chOff x="0" y="0"/>
            <a:chExt cx="15091538" cy="11832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091532" cy="1183236"/>
            </a:xfrm>
            <a:custGeom>
              <a:avLst/>
              <a:gdLst/>
              <a:ahLst/>
              <a:cxnLst/>
              <a:rect l="l" t="t" r="r" b="b"/>
              <a:pathLst>
                <a:path w="15091532" h="1183236">
                  <a:moveTo>
                    <a:pt x="0" y="0"/>
                  </a:moveTo>
                  <a:lnTo>
                    <a:pt x="15091532" y="0"/>
                  </a:lnTo>
                  <a:lnTo>
                    <a:pt x="15091532" y="1183236"/>
                  </a:lnTo>
                  <a:lnTo>
                    <a:pt x="0" y="11832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12681" b="-15567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5091538" cy="11832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39"/>
                </a:lnSpc>
                <a:spcBef>
                  <a:spcPct val="0"/>
                </a:spcBef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Comisiones claras. Sin complejidad oculta.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COMISIÓN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IMPORTE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FINALIDAD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Activación de cuenta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Activación única de la cuenta y acceso a Vault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Comisión de puente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Depósitos y retiros, además de los costes de gas de red aplicables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Comisión de operación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Ejecución en los entornos de operaciones compatibles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317618"/>
            <a:chOff x="0" y="0"/>
            <a:chExt cx="457556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Comisión de éxito de Auto Engine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20% del rendimiento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Aplicada únicamente al rendimiento generado mediante Auto Engine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546218"/>
            <a:chOff x="0" y="0"/>
            <a:chExt cx="4575569" cy="7282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728294"/>
            </a:xfrm>
            <a:custGeom>
              <a:avLst/>
              <a:gdLst/>
              <a:ahLst/>
              <a:cxnLst/>
              <a:rect l="l" t="t" r="r" b="b"/>
              <a:pathLst>
                <a:path w="4575575" h="728294">
                  <a:moveTo>
                    <a:pt x="0" y="0"/>
                  </a:moveTo>
                  <a:lnTo>
                    <a:pt x="4575575" y="0"/>
                  </a:lnTo>
                  <a:lnTo>
                    <a:pt x="4575575" y="728294"/>
                  </a:lnTo>
                  <a:lnTo>
                    <a:pt x="0" y="7282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9799" b="-45033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7378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Asignación a los fondos de recompensas X9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9% del rendimiento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Distribuida entre los nueve fondos de recompensas X9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EL PRINCIPIO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15415" y="7636969"/>
            <a:ext cx="10906157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Siempre debes saber por qué estás pagando.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Activación clara. Liquidación clara. Operaciones claras. Comisiones relacionadas con el rendimiento claramente definidas.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Transparente por diseño.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TRAYECTORIA DE CRECIMIENTO DE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88324" y="1699431"/>
            <a:ext cx="12691710" cy="953062"/>
            <a:chOff x="0" y="0"/>
            <a:chExt cx="16922280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922274" cy="1270753"/>
            </a:xfrm>
            <a:custGeom>
              <a:avLst/>
              <a:gdLst/>
              <a:ahLst/>
              <a:cxnLst/>
              <a:rect l="l" t="t" r="r" b="b"/>
              <a:pathLst>
                <a:path w="16922274" h="1270753">
                  <a:moveTo>
                    <a:pt x="0" y="0"/>
                  </a:moveTo>
                  <a:lnTo>
                    <a:pt x="16922274" y="0"/>
                  </a:lnTo>
                  <a:lnTo>
                    <a:pt x="16922274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r="22128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922280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TU TRAYECTORIA DE CRECIMIENTO EN RIFT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EMPIEZA CON LA DEMO GRATUITA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Abre tu cuenta demo de RIFT con $10,000 en fondos virtuales.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Practica antes de operar en vivo.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RECLAMA TU LICENCIA GRATUITA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59960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Completa las misiones de 100X HYPERDRIVE y reclama tu(s) licencia(s) gratuita(s) de Auto Engine.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Elige: Micro · Smart · Alpha o selecciona los tres flujos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DEPOSITA TU CAPITAL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61657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Deposita fondos en el entorno del Motor que hayas seleccionado.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Participa mediante ciclos estructurados de 24 horas y retira fondos de acuerdo con los términos aplicables del ciclo y de la plataforma.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480578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COMPARTE TU ENLACE DE REFERIDOS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867140"/>
            <a:ext cx="522007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Invita a otras personas mediante tu enlace único de referidos de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Obtén recompensas elegibles por la actividad de la red.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HAZ CRECER TU RED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46396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Construye tu red. Obtén ingresos por niveles.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Participa en el sistema de recompensas X9.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Aprende. Participa. Crece.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La infraestructura para la próxima generación de participación en los mercados.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16736" y="2605469"/>
            <a:ext cx="1883664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6736" y="4149376"/>
            <a:ext cx="6236208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¡Bienvenido al futuro de las operaciones!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6736" y="5044184"/>
            <a:ext cx="475084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006EFF"/>
                </a:solidFill>
                <a:latin typeface="Inter Bold"/>
                <a:ea typeface="Inter Bold"/>
                <a:cs typeface="Inter Bold"/>
                <a:sym typeface="Inter Bold"/>
              </a:rPr>
              <a:t>Aprende. Opera. Crece.</a:t>
            </a:r>
          </a:p>
        </p:txBody>
      </p:sp>
      <p:sp>
        <p:nvSpPr>
          <p:cNvPr id="6" name="Freeform 6"/>
          <p:cNvSpPr/>
          <p:nvPr/>
        </p:nvSpPr>
        <p:spPr>
          <a:xfrm>
            <a:off x="1304925" y="6429375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91056" y="7035784"/>
            <a:ext cx="780902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La infraestructura para la próxima generación de participación en los mercados.</a:t>
            </a:r>
          </a:p>
        </p:txBody>
      </p:sp>
      <p:sp>
        <p:nvSpPr>
          <p:cNvPr id="8" name="TextBox 8"/>
          <p:cNvSpPr txBox="1"/>
          <p:nvPr/>
        </p:nvSpPr>
        <p:spPr>
          <a:xfrm rot="-429949">
            <a:off x="10194536" y="4050212"/>
            <a:ext cx="6649792" cy="1955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99"/>
              </a:lnSpc>
            </a:pPr>
            <a:r>
              <a:rPr lang="en-US" sz="11499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Gracias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1056" y="6584966"/>
            <a:ext cx="585216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RIFT</a:t>
            </a:r>
          </a:p>
        </p:txBody>
      </p:sp>
      <p:sp>
        <p:nvSpPr>
          <p:cNvPr id="10" name="AutoShape 10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GRACIAS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1814</Words>
  <Application>Microsoft Office PowerPoint</Application>
  <PresentationFormat>Custom</PresentationFormat>
  <Paragraphs>289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The Youngest Script</vt:lpstr>
      <vt:lpstr>Calibri</vt:lpstr>
      <vt:lpstr>Inter Bold</vt:lpstr>
      <vt:lpstr>Inter</vt:lpstr>
      <vt:lpstr>Inter Ultra-Bold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 RIFT Presentation 1.1</dc:title>
  <cp:lastModifiedBy>ACER NITRO</cp:lastModifiedBy>
  <cp:revision>2</cp:revision>
  <dcterms:created xsi:type="dcterms:W3CDTF">2006-08-16T00:00:00Z</dcterms:created>
  <dcterms:modified xsi:type="dcterms:W3CDTF">2026-09-26T17:19:05Z</dcterms:modified>
  <dc:identifier>DAHVWo67b3k</dc:identifier>
</cp:coreProperties>
</file>