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The Youngest Script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Inter" panose="020B0604020202020204" charset="0"/>
      <p:regular r:id="rId25"/>
    </p:embeddedFont>
    <p:embeddedFont>
      <p:font typeface="Inter Bold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730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26.09.2026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3.png"/><Relationship Id="rId3" Type="http://schemas.openxmlformats.org/officeDocument/2006/relationships/image" Target="../media/image1.jpeg"/><Relationship Id="rId7" Type="http://schemas.openxmlformats.org/officeDocument/2006/relationships/image" Target="../media/image20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5" Type="http://schemas.openxmlformats.org/officeDocument/2006/relationships/image" Target="../media/image4.png"/><Relationship Id="rId10" Type="http://schemas.openxmlformats.org/officeDocument/2006/relationships/image" Target="../media/image24.svg"/><Relationship Id="rId4" Type="http://schemas.openxmlformats.org/officeDocument/2006/relationships/image" Target="../media/image2.jpeg"/><Relationship Id="rId9" Type="http://schemas.openxmlformats.org/officeDocument/2006/relationships/image" Target="../media/image21.png"/><Relationship Id="rId14" Type="http://schemas.openxmlformats.org/officeDocument/2006/relationships/image" Target="../media/image2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05068" y="308854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ИНФРАСТРУКТУРА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88265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r">
                <a:lnSpc>
                  <a:spcPts val="1441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294505" y="1982533"/>
            <a:ext cx="128883" cy="5990187"/>
            <a:chOff x="0" y="0"/>
            <a:chExt cx="171844" cy="798691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1958" cy="7987030"/>
            </a:xfrm>
            <a:custGeom>
              <a:avLst/>
              <a:gdLst/>
              <a:ahLst/>
              <a:cxnLst/>
              <a:rect l="l" t="t" r="r" b="b"/>
              <a:pathLst>
                <a:path w="171958" h="7987030">
                  <a:moveTo>
                    <a:pt x="0" y="85979"/>
                  </a:moveTo>
                  <a:cubicBezTo>
                    <a:pt x="0" y="38481"/>
                    <a:pt x="38481" y="0"/>
                    <a:pt x="85979" y="0"/>
                  </a:cubicBezTo>
                  <a:cubicBezTo>
                    <a:pt x="133477" y="0"/>
                    <a:pt x="171958" y="38481"/>
                    <a:pt x="171958" y="85979"/>
                  </a:cubicBezTo>
                  <a:lnTo>
                    <a:pt x="171958" y="7901051"/>
                  </a:lnTo>
                  <a:cubicBezTo>
                    <a:pt x="171958" y="7948549"/>
                    <a:pt x="133477" y="7987030"/>
                    <a:pt x="85979" y="7987030"/>
                  </a:cubicBezTo>
                  <a:cubicBezTo>
                    <a:pt x="38481" y="7987030"/>
                    <a:pt x="0" y="7948422"/>
                    <a:pt x="0" y="7901051"/>
                  </a:cubicBezTo>
                  <a:close/>
                </a:path>
              </a:pathLst>
            </a:custGeom>
            <a:solidFill>
              <a:srgbClr val="4383EC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805068" y="2345502"/>
            <a:ext cx="7549696" cy="1364151"/>
            <a:chOff x="0" y="0"/>
            <a:chExt cx="10066261" cy="181886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66265" cy="1818868"/>
            </a:xfrm>
            <a:custGeom>
              <a:avLst/>
              <a:gdLst/>
              <a:ahLst/>
              <a:cxnLst/>
              <a:rect l="l" t="t" r="r" b="b"/>
              <a:pathLst>
                <a:path w="10066265" h="1818868">
                  <a:moveTo>
                    <a:pt x="0" y="0"/>
                  </a:moveTo>
                  <a:lnTo>
                    <a:pt x="10066265" y="0"/>
                  </a:lnTo>
                  <a:lnTo>
                    <a:pt x="10066265" y="1818868"/>
                  </a:lnTo>
                  <a:lnTo>
                    <a:pt x="0" y="181886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1612" b="-44061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10066261" cy="18188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7746"/>
                </a:lnSpc>
                <a:spcBef>
                  <a:spcPct val="0"/>
                </a:spcBef>
              </a:pPr>
              <a:r>
                <a:rPr lang="en-US" sz="6455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805068" y="3817654"/>
            <a:ext cx="7797371" cy="1108940"/>
            <a:chOff x="0" y="0"/>
            <a:chExt cx="10396494" cy="147858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396501" cy="1478591"/>
            </a:xfrm>
            <a:custGeom>
              <a:avLst/>
              <a:gdLst/>
              <a:ahLst/>
              <a:cxnLst/>
              <a:rect l="l" t="t" r="r" b="b"/>
              <a:pathLst>
                <a:path w="10396501" h="1478591">
                  <a:moveTo>
                    <a:pt x="0" y="0"/>
                  </a:moveTo>
                  <a:lnTo>
                    <a:pt x="10396501" y="0"/>
                  </a:lnTo>
                  <a:lnTo>
                    <a:pt x="10396501" y="1478591"/>
                  </a:lnTo>
                  <a:lnTo>
                    <a:pt x="0" y="147859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4120" r="1416" b="-6601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104775"/>
              <a:ext cx="10396494" cy="15833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Инфраструктура для нового поколения участия в рынках.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805068" y="5325970"/>
            <a:ext cx="7137892" cy="635375"/>
            <a:chOff x="0" y="0"/>
            <a:chExt cx="9517190" cy="84716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517195" cy="847172"/>
            </a:xfrm>
            <a:custGeom>
              <a:avLst/>
              <a:gdLst/>
              <a:ahLst/>
              <a:cxnLst/>
              <a:rect l="l" t="t" r="r" b="b"/>
              <a:pathLst>
                <a:path w="9517195" h="847172">
                  <a:moveTo>
                    <a:pt x="0" y="0"/>
                  </a:moveTo>
                  <a:lnTo>
                    <a:pt x="9517195" y="0"/>
                  </a:lnTo>
                  <a:lnTo>
                    <a:pt x="9517195" y="847172"/>
                  </a:lnTo>
                  <a:lnTo>
                    <a:pt x="0" y="8471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1089" b="-156703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9517190" cy="847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602"/>
                </a:lnSpc>
                <a:spcBef>
                  <a:spcPct val="0"/>
                </a:spcBef>
              </a:pPr>
              <a:r>
                <a:rPr lang="en-US" sz="30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Торгуйте. Участвуйте. Растите.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805068" y="6277557"/>
            <a:ext cx="8135954" cy="384348"/>
            <a:chOff x="0" y="0"/>
            <a:chExt cx="10847938" cy="51246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0847944" cy="512458"/>
            </a:xfrm>
            <a:custGeom>
              <a:avLst/>
              <a:gdLst/>
              <a:ahLst/>
              <a:cxnLst/>
              <a:rect l="l" t="t" r="r" b="b"/>
              <a:pathLst>
                <a:path w="10847944" h="512458">
                  <a:moveTo>
                    <a:pt x="0" y="0"/>
                  </a:moveTo>
                  <a:lnTo>
                    <a:pt x="10847944" y="0"/>
                  </a:lnTo>
                  <a:lnTo>
                    <a:pt x="10847944" y="512458"/>
                  </a:lnTo>
                  <a:lnTo>
                    <a:pt x="0" y="51245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1867" r="12267" b="-311870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10847938" cy="5124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61"/>
                </a:lnSpc>
                <a:spcBef>
                  <a:spcPct val="0"/>
                </a:spcBef>
              </a:pPr>
              <a:r>
                <a:rPr lang="en-US" sz="1801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Самостоятельное хранение · Интеллектуальность · Глобальный охват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757020" y="6986121"/>
            <a:ext cx="2760593" cy="454504"/>
            <a:chOff x="0" y="0"/>
            <a:chExt cx="3680790" cy="60600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80841" cy="606044"/>
            </a:xfrm>
            <a:custGeom>
              <a:avLst/>
              <a:gdLst/>
              <a:ahLst/>
              <a:cxnLst/>
              <a:rect l="l" t="t" r="r" b="b"/>
              <a:pathLst>
                <a:path w="3680841" h="606044">
                  <a:moveTo>
                    <a:pt x="0" y="303022"/>
                  </a:moveTo>
                  <a:cubicBezTo>
                    <a:pt x="0" y="135636"/>
                    <a:pt x="135636" y="0"/>
                    <a:pt x="303022" y="0"/>
                  </a:cubicBezTo>
                  <a:lnTo>
                    <a:pt x="3377819" y="0"/>
                  </a:lnTo>
                  <a:cubicBezTo>
                    <a:pt x="3545205" y="0"/>
                    <a:pt x="3680841" y="135636"/>
                    <a:pt x="3680841" y="303022"/>
                  </a:cubicBezTo>
                  <a:cubicBezTo>
                    <a:pt x="3680841" y="470408"/>
                    <a:pt x="3545205" y="606044"/>
                    <a:pt x="3377819" y="606044"/>
                  </a:cubicBezTo>
                  <a:lnTo>
                    <a:pt x="303022" y="606044"/>
                  </a:lnTo>
                  <a:cubicBezTo>
                    <a:pt x="135636" y="606044"/>
                    <a:pt x="0" y="470408"/>
                    <a:pt x="0" y="303022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5252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847002" y="7087278"/>
            <a:ext cx="2580627" cy="252189"/>
            <a:chOff x="0" y="0"/>
            <a:chExt cx="3440836" cy="33625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440832" cy="336248"/>
            </a:xfrm>
            <a:custGeom>
              <a:avLst/>
              <a:gdLst/>
              <a:ahLst/>
              <a:cxnLst/>
              <a:rect l="l" t="t" r="r" b="b"/>
              <a:pathLst>
                <a:path w="3440832" h="336248">
                  <a:moveTo>
                    <a:pt x="0" y="0"/>
                  </a:moveTo>
                  <a:lnTo>
                    <a:pt x="3440832" y="0"/>
                  </a:lnTo>
                  <a:lnTo>
                    <a:pt x="3440832" y="336248"/>
                  </a:lnTo>
                  <a:lnTo>
                    <a:pt x="0" y="3362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1288" b="-137492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3440836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На базе Hyperliquid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1557691" y="2986170"/>
            <a:ext cx="4611893" cy="4314661"/>
          </a:xfrm>
          <a:custGeom>
            <a:avLst/>
            <a:gdLst/>
            <a:ahLst/>
            <a:cxnLst/>
            <a:rect l="l" t="t" r="r" b="b"/>
            <a:pathLst>
              <a:path w="4611893" h="4314661">
                <a:moveTo>
                  <a:pt x="0" y="0"/>
                </a:moveTo>
                <a:lnTo>
                  <a:pt x="4611893" y="0"/>
                </a:lnTo>
                <a:lnTo>
                  <a:pt x="4611893" y="4314660"/>
                </a:lnTo>
                <a:lnTo>
                  <a:pt x="0" y="43146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Инфраструктура для нового поколения участия в рынках.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49617" y="273016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ЗНАКОМЬТЕСЬ С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82541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r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blipFill>
              <a:blip r:embed="rId5">
                <a:alphaModFix amt="90000"/>
              </a:blip>
              <a:stretch>
                <a:fillRect t="-10612" b="-10612"/>
              </a:stretch>
            </a:blip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69176" y="2288110"/>
            <a:ext cx="8917261" cy="1867253"/>
            <a:chOff x="0" y="0"/>
            <a:chExt cx="11889681" cy="24896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889677" cy="2489658"/>
            </a:xfrm>
            <a:custGeom>
              <a:avLst/>
              <a:gdLst/>
              <a:ahLst/>
              <a:cxnLst/>
              <a:rect l="l" t="t" r="r" b="b"/>
              <a:pathLst>
                <a:path w="11889677" h="2489658">
                  <a:moveTo>
                    <a:pt x="0" y="0"/>
                  </a:moveTo>
                  <a:lnTo>
                    <a:pt x="11889677" y="0"/>
                  </a:lnTo>
                  <a:lnTo>
                    <a:pt x="11889677" y="2489658"/>
                  </a:lnTo>
                  <a:lnTo>
                    <a:pt x="0" y="248965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7471" r="3790" b="-1157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80975"/>
              <a:ext cx="11889681" cy="26706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72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Единая инфраструктура.</a:t>
              </a:r>
            </a:p>
            <a:p>
              <a:pPr marL="0" lvl="0" indent="0" algn="l">
                <a:lnSpc>
                  <a:spcPts val="72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Множество способов участия.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69176" y="6988280"/>
            <a:ext cx="6747890" cy="1108940"/>
            <a:chOff x="0" y="0"/>
            <a:chExt cx="8997186" cy="147858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997187" cy="1478590"/>
            </a:xfrm>
            <a:custGeom>
              <a:avLst/>
              <a:gdLst/>
              <a:ahLst/>
              <a:cxnLst/>
              <a:rect l="l" t="t" r="r" b="b"/>
              <a:pathLst>
                <a:path w="8997187" h="1478590">
                  <a:moveTo>
                    <a:pt x="0" y="0"/>
                  </a:moveTo>
                  <a:lnTo>
                    <a:pt x="8997187" y="0"/>
                  </a:lnTo>
                  <a:lnTo>
                    <a:pt x="8997187" y="1478590"/>
                  </a:lnTo>
                  <a:lnTo>
                    <a:pt x="0" y="147859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8494" r="-26121" b="-7058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104775"/>
              <a:ext cx="8997186" cy="15833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Одна платформа. </a:t>
              </a:r>
            </a:p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Множество сред для участия.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69176" y="4554481"/>
            <a:ext cx="9608706" cy="1825131"/>
            <a:chOff x="0" y="0"/>
            <a:chExt cx="12811608" cy="243350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811609" cy="2433509"/>
            </a:xfrm>
            <a:custGeom>
              <a:avLst/>
              <a:gdLst/>
              <a:ahLst/>
              <a:cxnLst/>
              <a:rect l="l" t="t" r="r" b="b"/>
              <a:pathLst>
                <a:path w="12811609" h="2433509">
                  <a:moveTo>
                    <a:pt x="0" y="0"/>
                  </a:moveTo>
                  <a:lnTo>
                    <a:pt x="12811609" y="0"/>
                  </a:lnTo>
                  <a:lnTo>
                    <a:pt x="12811609" y="2433509"/>
                  </a:lnTo>
                  <a:lnTo>
                    <a:pt x="0" y="243350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565" b="-8598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-66675"/>
              <a:ext cx="12811608" cy="250018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0"/>
                </a:lnSpc>
              </a:pPr>
              <a:r>
                <a:rPr lang="en-US" sz="18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объединяет различные формы участия в рынках в рамках единой инфраструктуры.</a:t>
              </a:r>
            </a:p>
            <a:p>
              <a:pPr marL="0" lvl="0" indent="0" algn="l">
                <a:lnSpc>
                  <a:spcPts val="2880"/>
                </a:lnSpc>
              </a:pPr>
              <a:endPara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>
                <a:lnSpc>
                  <a:spcPts val="2880"/>
                </a:lnSpc>
              </a:pPr>
              <a:r>
                <a:rPr lang="en-US" sz="18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От обучения и ручной торговли до автоматизированного исполнения, участия на основе портфелей, вознаграждений и будущего доступа к капиталу.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531673" y="204100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1560387" y="1718393"/>
            <a:ext cx="4611288" cy="6850214"/>
            <a:chOff x="0" y="0"/>
            <a:chExt cx="11720934" cy="1741181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720888" cy="17411867"/>
            </a:xfrm>
            <a:custGeom>
              <a:avLst/>
              <a:gdLst/>
              <a:ahLst/>
              <a:cxnLst/>
              <a:rect l="l" t="t" r="r" b="b"/>
              <a:pathLst>
                <a:path w="11720888" h="17411867">
                  <a:moveTo>
                    <a:pt x="837157" y="0"/>
                  </a:moveTo>
                  <a:lnTo>
                    <a:pt x="10883732" y="0"/>
                  </a:lnTo>
                  <a:cubicBezTo>
                    <a:pt x="11346080" y="0"/>
                    <a:pt x="11720888" y="374808"/>
                    <a:pt x="11720888" y="837157"/>
                  </a:cubicBezTo>
                  <a:lnTo>
                    <a:pt x="11720888" y="16574711"/>
                  </a:lnTo>
                  <a:cubicBezTo>
                    <a:pt x="11720888" y="17037059"/>
                    <a:pt x="11346080" y="17411867"/>
                    <a:pt x="10883732" y="17411867"/>
                  </a:cubicBezTo>
                  <a:lnTo>
                    <a:pt x="837157" y="17411867"/>
                  </a:lnTo>
                  <a:cubicBezTo>
                    <a:pt x="615129" y="17411867"/>
                    <a:pt x="402195" y="17323667"/>
                    <a:pt x="245198" y="17166670"/>
                  </a:cubicBezTo>
                  <a:cubicBezTo>
                    <a:pt x="88200" y="17009672"/>
                    <a:pt x="0" y="16796739"/>
                    <a:pt x="0" y="16574711"/>
                  </a:cubicBezTo>
                  <a:lnTo>
                    <a:pt x="0" y="837157"/>
                  </a:lnTo>
                  <a:cubicBezTo>
                    <a:pt x="0" y="374808"/>
                    <a:pt x="374808" y="0"/>
                    <a:pt x="837157" y="0"/>
                  </a:cubicBezTo>
                  <a:close/>
                </a:path>
              </a:pathLst>
            </a:custGeom>
            <a:blipFill>
              <a:blip r:embed="rId7"/>
              <a:stretch>
                <a:fillRect t="-16535" b="-29803"/>
              </a:stretch>
            </a:blipFill>
            <a:ln w="9525" cap="rnd">
              <a:solidFill>
                <a:srgbClr val="2A2C2E"/>
              </a:solidFill>
              <a:prstDash val="solid"/>
              <a:round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Инфраструктура для нового поколения участия в рынках.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ЗНАКОМЬТЕСЬ С НАШИМ ВИЗИОНЕРОМ — CEO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r">
                <a:lnSpc>
                  <a:spcPts val="1441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78824" y="1663073"/>
            <a:ext cx="8853735" cy="952853"/>
            <a:chOff x="0" y="0"/>
            <a:chExt cx="11804980" cy="12704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804983" cy="1270470"/>
            </a:xfrm>
            <a:custGeom>
              <a:avLst/>
              <a:gdLst/>
              <a:ahLst/>
              <a:cxnLst/>
              <a:rect l="l" t="t" r="r" b="b"/>
              <a:pathLst>
                <a:path w="11804983" h="1270470">
                  <a:moveTo>
                    <a:pt x="0" y="0"/>
                  </a:moveTo>
                  <a:lnTo>
                    <a:pt x="11804983" y="0"/>
                  </a:lnTo>
                  <a:lnTo>
                    <a:pt x="11804983" y="1270470"/>
                  </a:lnTo>
                  <a:lnTo>
                    <a:pt x="0" y="1270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1435" b="-12066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1804980" cy="1279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SHAVEZ AHMED SIDDIQUI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06532" y="2673077"/>
            <a:ext cx="8510568" cy="423491"/>
            <a:chOff x="0" y="0"/>
            <a:chExt cx="11347425" cy="56465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347425" cy="564647"/>
            </a:xfrm>
            <a:custGeom>
              <a:avLst/>
              <a:gdLst/>
              <a:ahLst/>
              <a:cxnLst/>
              <a:rect l="l" t="t" r="r" b="b"/>
              <a:pathLst>
                <a:path w="11347425" h="564647">
                  <a:moveTo>
                    <a:pt x="0" y="0"/>
                  </a:moveTo>
                  <a:lnTo>
                    <a:pt x="11347425" y="0"/>
                  </a:lnTo>
                  <a:lnTo>
                    <a:pt x="11347425" y="564647"/>
                  </a:lnTo>
                  <a:lnTo>
                    <a:pt x="0" y="564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46200" b="-33696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11347425" cy="574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Основатель · Визионер финтеха · Инноватор в сфере блокчейна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06532" y="3403092"/>
            <a:ext cx="8715966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В основе RIFT лежит идея финансовой инфраструктуры, которая делает участие в современных рынках более доступным, структурированным и технологичным.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196750" y="4433783"/>
            <a:ext cx="7637393" cy="1940804"/>
            <a:chOff x="0" y="0"/>
            <a:chExt cx="10183190" cy="258773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83241" cy="2587752"/>
            </a:xfrm>
            <a:custGeom>
              <a:avLst/>
              <a:gdLst/>
              <a:ahLst/>
              <a:cxnLst/>
              <a:rect l="l" t="t" r="r" b="b"/>
              <a:pathLst>
                <a:path w="10183241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9850501" y="0"/>
                  </a:lnTo>
                  <a:cubicBezTo>
                    <a:pt x="10034270" y="0"/>
                    <a:pt x="10183241" y="148971"/>
                    <a:pt x="10183241" y="332740"/>
                  </a:cubicBezTo>
                  <a:lnTo>
                    <a:pt x="10183241" y="2255012"/>
                  </a:lnTo>
                  <a:cubicBezTo>
                    <a:pt x="10183241" y="2438781"/>
                    <a:pt x="10034270" y="2587752"/>
                    <a:pt x="985050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1563176" y="4757328"/>
            <a:ext cx="2059010" cy="274534"/>
            <a:chOff x="0" y="0"/>
            <a:chExt cx="2745346" cy="3660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745345" cy="366040"/>
            </a:xfrm>
            <a:custGeom>
              <a:avLst/>
              <a:gdLst/>
              <a:ahLst/>
              <a:cxnLst/>
              <a:rect l="l" t="t" r="r" b="b"/>
              <a:pathLst>
                <a:path w="2745345" h="366040">
                  <a:moveTo>
                    <a:pt x="0" y="0"/>
                  </a:moveTo>
                  <a:lnTo>
                    <a:pt x="2745345" y="0"/>
                  </a:lnTo>
                  <a:lnTo>
                    <a:pt x="274534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138" b="-9614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274534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ВИДЕНИЕ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563424" y="5146167"/>
            <a:ext cx="665695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Создать долгосрочную масштабируемую экосистему, в которой технологии расширяют возможности участия и формируют инфраструктуру для совместного роста сообщества.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178824" y="6907987"/>
            <a:ext cx="7637393" cy="1940804"/>
            <a:chOff x="0" y="0"/>
            <a:chExt cx="10183190" cy="258773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83241" cy="2587752"/>
            </a:xfrm>
            <a:custGeom>
              <a:avLst/>
              <a:gdLst/>
              <a:ahLst/>
              <a:cxnLst/>
              <a:rect l="l" t="t" r="r" b="b"/>
              <a:pathLst>
                <a:path w="10183241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9850501" y="0"/>
                  </a:lnTo>
                  <a:cubicBezTo>
                    <a:pt x="10034270" y="0"/>
                    <a:pt x="10183241" y="148971"/>
                    <a:pt x="10183241" y="332740"/>
                  </a:cubicBezTo>
                  <a:lnTo>
                    <a:pt x="10183241" y="2255012"/>
                  </a:lnTo>
                  <a:cubicBezTo>
                    <a:pt x="10183241" y="2438781"/>
                    <a:pt x="10034270" y="2587752"/>
                    <a:pt x="985050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545250" y="7207877"/>
            <a:ext cx="2470814" cy="274534"/>
            <a:chOff x="0" y="0"/>
            <a:chExt cx="3294418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294414" cy="366040"/>
            </a:xfrm>
            <a:custGeom>
              <a:avLst/>
              <a:gdLst/>
              <a:ahLst/>
              <a:cxnLst/>
              <a:rect l="l" t="t" r="r" b="b"/>
              <a:pathLst>
                <a:path w="3294414" h="366040">
                  <a:moveTo>
                    <a:pt x="0" y="0"/>
                  </a:moveTo>
                  <a:lnTo>
                    <a:pt x="3294414" y="0"/>
                  </a:lnTo>
                  <a:lnTo>
                    <a:pt x="329441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366" b="-125370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29441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МИССИЯ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545507" y="7644027"/>
            <a:ext cx="665695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Создавать инфраструктуру.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Расширять доступ.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Создавать более эффективные способы участия.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0632338" y="1792138"/>
            <a:ext cx="5968293" cy="7067664"/>
            <a:chOff x="0" y="0"/>
            <a:chExt cx="7694568" cy="911192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694528" cy="9111986"/>
            </a:xfrm>
            <a:custGeom>
              <a:avLst/>
              <a:gdLst/>
              <a:ahLst/>
              <a:cxnLst/>
              <a:rect l="l" t="t" r="r" b="b"/>
              <a:pathLst>
                <a:path w="7694528" h="9111986">
                  <a:moveTo>
                    <a:pt x="0" y="352750"/>
                  </a:moveTo>
                  <a:cubicBezTo>
                    <a:pt x="0" y="157938"/>
                    <a:pt x="115965" y="0"/>
                    <a:pt x="259006" y="0"/>
                  </a:cubicBezTo>
                  <a:lnTo>
                    <a:pt x="7435621" y="0"/>
                  </a:lnTo>
                  <a:cubicBezTo>
                    <a:pt x="7578662" y="0"/>
                    <a:pt x="7694528" y="157938"/>
                    <a:pt x="7694528" y="352750"/>
                  </a:cubicBezTo>
                  <a:lnTo>
                    <a:pt x="7694528" y="8759240"/>
                  </a:lnTo>
                  <a:cubicBezTo>
                    <a:pt x="7694528" y="8954053"/>
                    <a:pt x="7578562" y="9111986"/>
                    <a:pt x="7435522" y="9111986"/>
                  </a:cubicBezTo>
                  <a:lnTo>
                    <a:pt x="259006" y="9111986"/>
                  </a:lnTo>
                  <a:cubicBezTo>
                    <a:pt x="115965" y="9111986"/>
                    <a:pt x="0" y="8954053"/>
                    <a:pt x="0" y="8759240"/>
                  </a:cubicBezTo>
                  <a:close/>
                </a:path>
              </a:pathLst>
            </a:custGeom>
            <a:blipFill>
              <a:blip r:embed="rId5"/>
              <a:stretch>
                <a:fillRect l="-3124" t="-38952" r="-14350" b="-9801"/>
              </a:stretch>
            </a:blip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Инфраструктура для нового поколения участия в рынках.</a:t>
              </a:r>
            </a:p>
          </p:txBody>
        </p:sp>
      </p:grpSp>
      <p:sp>
        <p:nvSpPr>
          <p:cNvPr id="36" name="Freeform 36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792329" y="297930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БЕСПЛАТНЫЙ ДЕМО-СЧЁТ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77340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r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595529"/>
            <a:ext cx="7755598" cy="1545481"/>
            <a:chOff x="0" y="0"/>
            <a:chExt cx="10340797" cy="206064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340799" cy="2060639"/>
            </a:xfrm>
            <a:custGeom>
              <a:avLst/>
              <a:gdLst/>
              <a:ahLst/>
              <a:cxnLst/>
              <a:rect l="l" t="t" r="r" b="b"/>
              <a:pathLst>
                <a:path w="10340799" h="2060639">
                  <a:moveTo>
                    <a:pt x="0" y="0"/>
                  </a:moveTo>
                  <a:lnTo>
                    <a:pt x="10340799" y="0"/>
                  </a:lnTo>
                  <a:lnTo>
                    <a:pt x="10340799" y="2060639"/>
                  </a:lnTo>
                  <a:lnTo>
                    <a:pt x="0" y="20606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3355" b="-2220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10340797" cy="21368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Начните с практики. Торгуйте осознанно.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88324" y="3215855"/>
            <a:ext cx="8287686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Каждый новый пользователь RIFT может начать с виртуального демо-счёта на $10,000.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Реальный капитал не требуется.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88324" y="4176727"/>
            <a:ext cx="5216157" cy="274534"/>
            <a:chOff x="0" y="0"/>
            <a:chExt cx="6954876" cy="3660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ЧТО ВЫ МОЖЕТЕ ДЕЛАТЬ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8789" y="4661089"/>
            <a:ext cx="7088324" cy="2733426"/>
            <a:chOff x="0" y="0"/>
            <a:chExt cx="9451099" cy="36445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451086" cy="3644547"/>
            </a:xfrm>
            <a:custGeom>
              <a:avLst/>
              <a:gdLst/>
              <a:ahLst/>
              <a:cxnLst/>
              <a:rect l="l" t="t" r="r" b="b"/>
              <a:pathLst>
                <a:path w="9451086" h="3644547">
                  <a:moveTo>
                    <a:pt x="0" y="273338"/>
                  </a:moveTo>
                  <a:cubicBezTo>
                    <a:pt x="0" y="122368"/>
                    <a:pt x="148336" y="0"/>
                    <a:pt x="331343" y="0"/>
                  </a:cubicBezTo>
                  <a:lnTo>
                    <a:pt x="9119743" y="0"/>
                  </a:lnTo>
                  <a:cubicBezTo>
                    <a:pt x="9302750" y="0"/>
                    <a:pt x="9451086" y="122368"/>
                    <a:pt x="9451086" y="273338"/>
                  </a:cubicBezTo>
                  <a:lnTo>
                    <a:pt x="9451086" y="3371208"/>
                  </a:lnTo>
                  <a:cubicBezTo>
                    <a:pt x="9451086" y="3522178"/>
                    <a:pt x="9302750" y="3644547"/>
                    <a:pt x="9119743" y="3644547"/>
                  </a:cubicBezTo>
                  <a:lnTo>
                    <a:pt x="331343" y="3644547"/>
                  </a:lnTo>
                  <a:cubicBezTo>
                    <a:pt x="148336" y="3644547"/>
                    <a:pt x="0" y="3522178"/>
                    <a:pt x="0" y="3371208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21" name="TextBox 21"/>
          <p:cNvSpPr txBox="1"/>
          <p:nvPr/>
        </p:nvSpPr>
        <p:spPr>
          <a:xfrm>
            <a:off x="1354998" y="4961002"/>
            <a:ext cx="6382417" cy="2038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Изучать интерфейс RIFT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Практиковаться в участии в рынках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Тестировать торговые идеи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Оценивать исполнение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Учиться до выхода на реальный рынок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При необходимости сбрасывать виртуальный баланс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78789" y="7651690"/>
            <a:ext cx="3382108" cy="1323108"/>
            <a:chOff x="0" y="0"/>
            <a:chExt cx="4509478" cy="176414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09516" cy="1764030"/>
            </a:xfrm>
            <a:custGeom>
              <a:avLst/>
              <a:gdLst/>
              <a:ahLst/>
              <a:cxnLst/>
              <a:rect l="l" t="t" r="r" b="b"/>
              <a:pathLst>
                <a:path w="4509516" h="1764030">
                  <a:moveTo>
                    <a:pt x="0" y="278511"/>
                  </a:moveTo>
                  <a:cubicBezTo>
                    <a:pt x="0" y="124714"/>
                    <a:pt x="124714" y="0"/>
                    <a:pt x="278511" y="0"/>
                  </a:cubicBezTo>
                  <a:lnTo>
                    <a:pt x="4231005" y="0"/>
                  </a:lnTo>
                  <a:cubicBezTo>
                    <a:pt x="4384802" y="0"/>
                    <a:pt x="4509516" y="124714"/>
                    <a:pt x="4509516" y="278511"/>
                  </a:cubicBezTo>
                  <a:lnTo>
                    <a:pt x="4509516" y="1485519"/>
                  </a:lnTo>
                  <a:cubicBezTo>
                    <a:pt x="4509516" y="1639316"/>
                    <a:pt x="4384802" y="1764030"/>
                    <a:pt x="4231005" y="1764030"/>
                  </a:cubicBezTo>
                  <a:lnTo>
                    <a:pt x="278511" y="1764030"/>
                  </a:lnTo>
                  <a:cubicBezTo>
                    <a:pt x="124714" y="1764157"/>
                    <a:pt x="0" y="1639443"/>
                    <a:pt x="0" y="1485646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1235402" y="7974892"/>
            <a:ext cx="2868882" cy="569932"/>
            <a:chOff x="0" y="0"/>
            <a:chExt cx="3825176" cy="75991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825180" cy="759910"/>
            </a:xfrm>
            <a:custGeom>
              <a:avLst/>
              <a:gdLst/>
              <a:ahLst/>
              <a:cxnLst/>
              <a:rect l="l" t="t" r="r" b="b"/>
              <a:pathLst>
                <a:path w="3825180" h="759910">
                  <a:moveTo>
                    <a:pt x="0" y="0"/>
                  </a:moveTo>
                  <a:lnTo>
                    <a:pt x="3825180" y="0"/>
                  </a:lnTo>
                  <a:lnTo>
                    <a:pt x="3825180" y="759910"/>
                  </a:lnTo>
                  <a:lnTo>
                    <a:pt x="0" y="75991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546" b="-36618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3825176" cy="75991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242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$10,000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35402" y="8485108"/>
            <a:ext cx="2868882" cy="274534"/>
            <a:chOff x="0" y="0"/>
            <a:chExt cx="3825176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825180" cy="366040"/>
            </a:xfrm>
            <a:custGeom>
              <a:avLst/>
              <a:gdLst/>
              <a:ahLst/>
              <a:cxnLst/>
              <a:rect l="l" t="t" r="r" b="b"/>
              <a:pathLst>
                <a:path w="3825180" h="366040">
                  <a:moveTo>
                    <a:pt x="0" y="0"/>
                  </a:moveTo>
                  <a:lnTo>
                    <a:pt x="3825180" y="0"/>
                  </a:lnTo>
                  <a:lnTo>
                    <a:pt x="382518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3620" b="-153623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8251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Виртуальный торговый капитал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726191" y="7651690"/>
            <a:ext cx="3340932" cy="1323108"/>
            <a:chOff x="0" y="0"/>
            <a:chExt cx="4454576" cy="176414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454525" cy="1764030"/>
            </a:xfrm>
            <a:custGeom>
              <a:avLst/>
              <a:gdLst/>
              <a:ahLst/>
              <a:cxnLst/>
              <a:rect l="l" t="t" r="r" b="b"/>
              <a:pathLst>
                <a:path w="4454525" h="1764030">
                  <a:moveTo>
                    <a:pt x="0" y="278511"/>
                  </a:moveTo>
                  <a:cubicBezTo>
                    <a:pt x="0" y="124714"/>
                    <a:pt x="124714" y="0"/>
                    <a:pt x="278511" y="0"/>
                  </a:cubicBezTo>
                  <a:lnTo>
                    <a:pt x="4176014" y="0"/>
                  </a:lnTo>
                  <a:cubicBezTo>
                    <a:pt x="4329811" y="0"/>
                    <a:pt x="4454525" y="124714"/>
                    <a:pt x="4454525" y="278511"/>
                  </a:cubicBezTo>
                  <a:lnTo>
                    <a:pt x="4454525" y="1485519"/>
                  </a:lnTo>
                  <a:cubicBezTo>
                    <a:pt x="4454525" y="1639316"/>
                    <a:pt x="4329811" y="1764030"/>
                    <a:pt x="4176014" y="1764030"/>
                  </a:cubicBezTo>
                  <a:lnTo>
                    <a:pt x="278511" y="1764030"/>
                  </a:lnTo>
                  <a:cubicBezTo>
                    <a:pt x="124714" y="1764157"/>
                    <a:pt x="0" y="1639443"/>
                    <a:pt x="0" y="1485646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sp>
        <p:nvSpPr>
          <p:cNvPr id="32" name="TextBox 32"/>
          <p:cNvSpPr txBox="1"/>
          <p:nvPr/>
        </p:nvSpPr>
        <p:spPr>
          <a:xfrm>
            <a:off x="5024237" y="7979869"/>
            <a:ext cx="274483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Сначала практика. Участие с уверенностью.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21940" y="1576479"/>
            <a:ext cx="6854272" cy="7534804"/>
            <a:chOff x="0" y="0"/>
            <a:chExt cx="9139029" cy="10046405"/>
          </a:xfrm>
        </p:grpSpPr>
        <p:sp>
          <p:nvSpPr>
            <p:cNvPr id="34" name="Freeform 34" descr="/mnt/data/3(4).PNG"/>
            <p:cNvSpPr/>
            <p:nvPr/>
          </p:nvSpPr>
          <p:spPr>
            <a:xfrm>
              <a:off x="0" y="0"/>
              <a:ext cx="9138993" cy="10046457"/>
            </a:xfrm>
            <a:custGeom>
              <a:avLst/>
              <a:gdLst/>
              <a:ahLst/>
              <a:cxnLst/>
              <a:rect l="l" t="t" r="r" b="b"/>
              <a:pathLst>
                <a:path w="9138993" h="10046457">
                  <a:moveTo>
                    <a:pt x="563207" y="0"/>
                  </a:moveTo>
                  <a:lnTo>
                    <a:pt x="8575787" y="0"/>
                  </a:lnTo>
                  <a:cubicBezTo>
                    <a:pt x="8725158" y="0"/>
                    <a:pt x="8868412" y="59338"/>
                    <a:pt x="8974034" y="164959"/>
                  </a:cubicBezTo>
                  <a:cubicBezTo>
                    <a:pt x="9079656" y="270581"/>
                    <a:pt x="9138993" y="413835"/>
                    <a:pt x="9138993" y="563207"/>
                  </a:cubicBezTo>
                  <a:lnTo>
                    <a:pt x="9138993" y="9483250"/>
                  </a:lnTo>
                  <a:cubicBezTo>
                    <a:pt x="9138993" y="9794301"/>
                    <a:pt x="8886837" y="10046457"/>
                    <a:pt x="8575787" y="10046457"/>
                  </a:cubicBezTo>
                  <a:lnTo>
                    <a:pt x="563207" y="10046457"/>
                  </a:lnTo>
                  <a:cubicBezTo>
                    <a:pt x="252156" y="10046457"/>
                    <a:pt x="0" y="9794301"/>
                    <a:pt x="0" y="9483250"/>
                  </a:cubicBezTo>
                  <a:lnTo>
                    <a:pt x="0" y="563207"/>
                  </a:lnTo>
                  <a:cubicBezTo>
                    <a:pt x="0" y="252156"/>
                    <a:pt x="252156" y="0"/>
                    <a:pt x="563207" y="0"/>
                  </a:cubicBezTo>
                  <a:close/>
                </a:path>
              </a:pathLst>
            </a:custGeom>
            <a:blipFill>
              <a:blip r:embed="rId5"/>
              <a:stretch>
                <a:fillRect l="-1718" r="-1719"/>
              </a:stretch>
            </a:blipFill>
          </p:spPr>
        </p:sp>
      </p:grpSp>
      <p:sp>
        <p:nvSpPr>
          <p:cNvPr id="35" name="Freeform 35"/>
          <p:cNvSpPr/>
          <p:nvPr/>
        </p:nvSpPr>
        <p:spPr>
          <a:xfrm>
            <a:off x="491297" y="180689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3" y="0"/>
                </a:lnTo>
                <a:lnTo>
                  <a:pt x="994053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Инфраструктура для нового поколения участия в рынках.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30429" y="278880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SWIPE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58290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r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47420" y="1772409"/>
            <a:ext cx="8354842" cy="1752953"/>
            <a:chOff x="0" y="0"/>
            <a:chExt cx="11139789" cy="23372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139793" cy="2337269"/>
            </a:xfrm>
            <a:custGeom>
              <a:avLst/>
              <a:gdLst/>
              <a:ahLst/>
              <a:cxnLst/>
              <a:rect l="l" t="t" r="r" b="b"/>
              <a:pathLst>
                <a:path w="11139793" h="2337269">
                  <a:moveTo>
                    <a:pt x="0" y="0"/>
                  </a:moveTo>
                  <a:lnTo>
                    <a:pt x="11139793" y="0"/>
                  </a:lnTo>
                  <a:lnTo>
                    <a:pt x="11139793" y="2337269"/>
                  </a:lnTo>
                  <a:lnTo>
                    <a:pt x="0" y="23372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0096" r="12101" b="-3164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1139789" cy="2422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Более простые решения. Более быстрое исполнение.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8324" y="4793163"/>
            <a:ext cx="5216157" cy="274534"/>
            <a:chOff x="0" y="0"/>
            <a:chExt cx="6954876" cy="366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КАК ЭТО РАБОТАЕТ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239816" y="5324873"/>
            <a:ext cx="3011491" cy="1416400"/>
            <a:chOff x="0" y="0"/>
            <a:chExt cx="4015321" cy="188853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015232" cy="1888522"/>
            </a:xfrm>
            <a:custGeom>
              <a:avLst/>
              <a:gdLst/>
              <a:ahLst/>
              <a:cxnLst/>
              <a:rect l="l" t="t" r="r" b="b"/>
              <a:pathLst>
                <a:path w="4015232" h="1888522">
                  <a:moveTo>
                    <a:pt x="0" y="295557"/>
                  </a:moveTo>
                  <a:cubicBezTo>
                    <a:pt x="0" y="132297"/>
                    <a:pt x="149225" y="0"/>
                    <a:pt x="333375" y="0"/>
                  </a:cubicBezTo>
                  <a:lnTo>
                    <a:pt x="3681857" y="0"/>
                  </a:lnTo>
                  <a:cubicBezTo>
                    <a:pt x="3866007" y="0"/>
                    <a:pt x="4015232" y="132297"/>
                    <a:pt x="4015232" y="295557"/>
                  </a:cubicBezTo>
                  <a:lnTo>
                    <a:pt x="4015232" y="1592966"/>
                  </a:lnTo>
                  <a:cubicBezTo>
                    <a:pt x="4015232" y="1756226"/>
                    <a:pt x="3866007" y="1888522"/>
                    <a:pt x="3681857" y="1888522"/>
                  </a:cubicBezTo>
                  <a:lnTo>
                    <a:pt x="333375" y="1888522"/>
                  </a:lnTo>
                  <a:cubicBezTo>
                    <a:pt x="149225" y="1888522"/>
                    <a:pt x="0" y="1756226"/>
                    <a:pt x="0" y="1592966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4613106" y="5708956"/>
            <a:ext cx="2264912" cy="504490"/>
            <a:chOff x="0" y="0"/>
            <a:chExt cx="3019882" cy="6726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019879" cy="672655"/>
            </a:xfrm>
            <a:custGeom>
              <a:avLst/>
              <a:gdLst/>
              <a:ahLst/>
              <a:cxnLst/>
              <a:rect l="l" t="t" r="r" b="b"/>
              <a:pathLst>
                <a:path w="3019879" h="672655">
                  <a:moveTo>
                    <a:pt x="0" y="0"/>
                  </a:moveTo>
                  <a:lnTo>
                    <a:pt x="3019879" y="0"/>
                  </a:lnTo>
                  <a:lnTo>
                    <a:pt x="3019879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466" b="-21489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3019882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ВПРАВО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13106" y="6246264"/>
            <a:ext cx="2264912" cy="254027"/>
            <a:chOff x="0" y="0"/>
            <a:chExt cx="3019882" cy="33870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019879" cy="338705"/>
            </a:xfrm>
            <a:custGeom>
              <a:avLst/>
              <a:gdLst/>
              <a:ahLst/>
              <a:cxnLst/>
              <a:rect l="l" t="t" r="r" b="b"/>
              <a:pathLst>
                <a:path w="3019879" h="338705">
                  <a:moveTo>
                    <a:pt x="0" y="0"/>
                  </a:moveTo>
                  <a:lnTo>
                    <a:pt x="3019879" y="0"/>
                  </a:lnTo>
                  <a:lnTo>
                    <a:pt x="3019879" y="338705"/>
                  </a:lnTo>
                  <a:lnTo>
                    <a:pt x="0" y="3387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095" b="-12235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019882" cy="3482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77"/>
                </a:lnSpc>
                <a:spcBef>
                  <a:spcPct val="0"/>
                </a:spcBef>
              </a:pPr>
              <a:r>
                <a:rPr lang="en-US" sz="123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ИСПОЛНИТЬ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88324" y="5324873"/>
            <a:ext cx="3011491" cy="1416400"/>
            <a:chOff x="0" y="0"/>
            <a:chExt cx="4015321" cy="188853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015232" cy="1888522"/>
            </a:xfrm>
            <a:custGeom>
              <a:avLst/>
              <a:gdLst/>
              <a:ahLst/>
              <a:cxnLst/>
              <a:rect l="l" t="t" r="r" b="b"/>
              <a:pathLst>
                <a:path w="4015232" h="1888522">
                  <a:moveTo>
                    <a:pt x="0" y="295557"/>
                  </a:moveTo>
                  <a:cubicBezTo>
                    <a:pt x="0" y="132297"/>
                    <a:pt x="149225" y="0"/>
                    <a:pt x="333375" y="0"/>
                  </a:cubicBezTo>
                  <a:lnTo>
                    <a:pt x="3681857" y="0"/>
                  </a:lnTo>
                  <a:cubicBezTo>
                    <a:pt x="3866007" y="0"/>
                    <a:pt x="4015232" y="132297"/>
                    <a:pt x="4015232" y="295557"/>
                  </a:cubicBezTo>
                  <a:lnTo>
                    <a:pt x="4015232" y="1592966"/>
                  </a:lnTo>
                  <a:cubicBezTo>
                    <a:pt x="4015232" y="1756226"/>
                    <a:pt x="3866007" y="1888522"/>
                    <a:pt x="3681857" y="1888522"/>
                  </a:cubicBezTo>
                  <a:lnTo>
                    <a:pt x="333375" y="1888522"/>
                  </a:lnTo>
                  <a:cubicBezTo>
                    <a:pt x="149225" y="1888522"/>
                    <a:pt x="0" y="1756226"/>
                    <a:pt x="0" y="1592966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354760" y="5689906"/>
            <a:ext cx="2264912" cy="504490"/>
            <a:chOff x="0" y="0"/>
            <a:chExt cx="3019882" cy="67265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019879" cy="672655"/>
            </a:xfrm>
            <a:custGeom>
              <a:avLst/>
              <a:gdLst/>
              <a:ahLst/>
              <a:cxnLst/>
              <a:rect l="l" t="t" r="r" b="b"/>
              <a:pathLst>
                <a:path w="3019879" h="672655">
                  <a:moveTo>
                    <a:pt x="0" y="0"/>
                  </a:moveTo>
                  <a:lnTo>
                    <a:pt x="3019879" y="0"/>
                  </a:lnTo>
                  <a:lnTo>
                    <a:pt x="3019879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466" b="-21489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3019882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ВЛЕВО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54760" y="6246264"/>
            <a:ext cx="2264912" cy="254027"/>
            <a:chOff x="0" y="0"/>
            <a:chExt cx="3019882" cy="33870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019879" cy="338705"/>
            </a:xfrm>
            <a:custGeom>
              <a:avLst/>
              <a:gdLst/>
              <a:ahLst/>
              <a:cxnLst/>
              <a:rect l="l" t="t" r="r" b="b"/>
              <a:pathLst>
                <a:path w="3019879" h="338705">
                  <a:moveTo>
                    <a:pt x="0" y="0"/>
                  </a:moveTo>
                  <a:lnTo>
                    <a:pt x="3019879" y="0"/>
                  </a:lnTo>
                  <a:lnTo>
                    <a:pt x="3019879" y="338705"/>
                  </a:lnTo>
                  <a:lnTo>
                    <a:pt x="0" y="3387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095" b="-122359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3019882" cy="3482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77"/>
                </a:lnSpc>
                <a:spcBef>
                  <a:spcPct val="0"/>
                </a:spcBef>
              </a:pPr>
              <a:r>
                <a:rPr lang="en-US" sz="123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ПРОПУСТИТЬ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10076602" y="2298453"/>
            <a:ext cx="6146262" cy="5690094"/>
          </a:xfrm>
          <a:custGeom>
            <a:avLst/>
            <a:gdLst/>
            <a:ahLst/>
            <a:cxnLst/>
            <a:rect l="l" t="t" r="r" b="b"/>
            <a:pathLst>
              <a:path w="6146262" h="5690094">
                <a:moveTo>
                  <a:pt x="0" y="0"/>
                </a:moveTo>
                <a:lnTo>
                  <a:pt x="6146263" y="0"/>
                </a:lnTo>
                <a:lnTo>
                  <a:pt x="6146263" y="5690094"/>
                </a:lnTo>
                <a:lnTo>
                  <a:pt x="0" y="56900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978789" y="3715863"/>
            <a:ext cx="7771719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Swipe превращает выбор сделок в простое и интуитивное взаимодействие.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88324" y="7274673"/>
            <a:ext cx="8002429" cy="1457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r>
              <a:rPr lang="en-US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Одна возможность за раз.</a:t>
            </a:r>
          </a:p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endParaRPr lang="en-US" sz="1498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r>
              <a:rPr lang="en-US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Вместо навигации по сложному торговому терминалу для каждого решения Swipe создаёт сфокусированную среду, рассчитанную на быстрое взаимодействие с рынком.</a:t>
            </a:r>
          </a:p>
        </p:txBody>
      </p:sp>
      <p:sp>
        <p:nvSpPr>
          <p:cNvPr id="37" name="Freeform 37"/>
          <p:cNvSpPr/>
          <p:nvPr/>
        </p:nvSpPr>
        <p:spPr>
          <a:xfrm>
            <a:off x="491297" y="180689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3" y="0"/>
                </a:lnTo>
                <a:lnTo>
                  <a:pt x="994053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Инфраструктура для нового поколения участия в рынках.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16154" y="281115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SPOT/FUTURES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60525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r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05788" y="1253194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2127164"/>
            <a:ext cx="7596980" cy="2706112"/>
            <a:chOff x="0" y="0"/>
            <a:chExt cx="10129307" cy="360814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29307" cy="3608142"/>
            </a:xfrm>
            <a:custGeom>
              <a:avLst/>
              <a:gdLst/>
              <a:ahLst/>
              <a:cxnLst/>
              <a:rect l="l" t="t" r="r" b="b"/>
              <a:pathLst>
                <a:path w="10129307" h="3608142">
                  <a:moveTo>
                    <a:pt x="0" y="0"/>
                  </a:moveTo>
                  <a:lnTo>
                    <a:pt x="10129307" y="0"/>
                  </a:lnTo>
                  <a:lnTo>
                    <a:pt x="10129307" y="3608142"/>
                  </a:lnTo>
                  <a:lnTo>
                    <a:pt x="0" y="36081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647" r="2429" b="30902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0"/>
              <a:ext cx="10129307" cy="370339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719"/>
                </a:lnSpc>
                <a:spcBef>
                  <a:spcPct val="0"/>
                </a:spcBef>
              </a:pPr>
              <a:r>
                <a:rPr lang="en-US" sz="48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Торгуйте точно через терминал ручной торговли.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7118963"/>
            <a:ext cx="4478558" cy="810377"/>
            <a:chOff x="0" y="0"/>
            <a:chExt cx="6428519" cy="116321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28474" cy="1163182"/>
            </a:xfrm>
            <a:custGeom>
              <a:avLst/>
              <a:gdLst/>
              <a:ahLst/>
              <a:cxnLst/>
              <a:rect l="l" t="t" r="r" b="b"/>
              <a:pathLst>
                <a:path w="6428474" h="1163182">
                  <a:moveTo>
                    <a:pt x="0" y="95158"/>
                  </a:moveTo>
                  <a:cubicBezTo>
                    <a:pt x="0" y="42620"/>
                    <a:pt x="104004" y="0"/>
                    <a:pt x="232207" y="0"/>
                  </a:cubicBezTo>
                  <a:lnTo>
                    <a:pt x="6196268" y="0"/>
                  </a:lnTo>
                  <a:cubicBezTo>
                    <a:pt x="6324559" y="0"/>
                    <a:pt x="6428474" y="42620"/>
                    <a:pt x="6428474" y="95158"/>
                  </a:cubicBezTo>
                  <a:lnTo>
                    <a:pt x="6428474" y="1068025"/>
                  </a:lnTo>
                  <a:cubicBezTo>
                    <a:pt x="6428474" y="1120598"/>
                    <a:pt x="6324471" y="1163182"/>
                    <a:pt x="6196268" y="1163182"/>
                  </a:cubicBezTo>
                  <a:lnTo>
                    <a:pt x="232207" y="1163182"/>
                  </a:lnTo>
                  <a:cubicBezTo>
                    <a:pt x="103915" y="1163182"/>
                    <a:pt x="0" y="1120562"/>
                    <a:pt x="0" y="106802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17" name="TextBox 17"/>
          <p:cNvSpPr txBox="1"/>
          <p:nvPr/>
        </p:nvSpPr>
        <p:spPr>
          <a:xfrm>
            <a:off x="1028700" y="5221739"/>
            <a:ext cx="7274652" cy="1423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Выбирайте Spot или Perps, переключайтесь между рыночными и лимитными ордерами и управляйте кредитным плечом, проскальзыванием, Take Profit и Stop Loss — всё в одном интерфейсе.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26966" y="7247926"/>
            <a:ext cx="4205745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ТОЧНО. ГИБКО. ИСПОЛНЯЙТЕ.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Инфраструктура для нового поколения участия в рынках.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921669" y="2286494"/>
            <a:ext cx="8337631" cy="6253223"/>
          </a:xfrm>
          <a:custGeom>
            <a:avLst/>
            <a:gdLst/>
            <a:ahLst/>
            <a:cxnLst/>
            <a:rect l="l" t="t" r="r" b="b"/>
            <a:pathLst>
              <a:path w="8337631" h="6253223">
                <a:moveTo>
                  <a:pt x="0" y="0"/>
                </a:moveTo>
                <a:lnTo>
                  <a:pt x="8337631" y="0"/>
                </a:lnTo>
                <a:lnTo>
                  <a:pt x="8337631" y="6253223"/>
                </a:lnTo>
                <a:lnTo>
                  <a:pt x="0" y="62532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44716" y="270051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SMART MONEY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r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07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875539"/>
            <a:ext cx="7618333" cy="1752953"/>
            <a:chOff x="0" y="0"/>
            <a:chExt cx="10157778" cy="23372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57776" cy="2337269"/>
            </a:xfrm>
            <a:custGeom>
              <a:avLst/>
              <a:gdLst/>
              <a:ahLst/>
              <a:cxnLst/>
              <a:rect l="l" t="t" r="r" b="b"/>
              <a:pathLst>
                <a:path w="10157776" h="2337269">
                  <a:moveTo>
                    <a:pt x="0" y="0"/>
                  </a:moveTo>
                  <a:lnTo>
                    <a:pt x="10157776" y="0"/>
                  </a:lnTo>
                  <a:lnTo>
                    <a:pt x="10157776" y="2337269"/>
                  </a:lnTo>
                  <a:lnTo>
                    <a:pt x="0" y="23372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3147" b="-621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0157778" cy="2422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Думайте о портфеле.</a:t>
              </a:r>
            </a:p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А не только о сделках.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975" y="6240370"/>
            <a:ext cx="3519383" cy="2283971"/>
            <a:chOff x="0" y="0"/>
            <a:chExt cx="4692510" cy="304529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692523" cy="3045333"/>
            </a:xfrm>
            <a:custGeom>
              <a:avLst/>
              <a:gdLst/>
              <a:ahLst/>
              <a:cxnLst/>
              <a:rect l="l" t="t" r="r" b="b"/>
              <a:pathLst>
                <a:path w="4692523" h="3045333">
                  <a:moveTo>
                    <a:pt x="0" y="332232"/>
                  </a:moveTo>
                  <a:cubicBezTo>
                    <a:pt x="0" y="148717"/>
                    <a:pt x="148717" y="0"/>
                    <a:pt x="332232" y="0"/>
                  </a:cubicBezTo>
                  <a:lnTo>
                    <a:pt x="4360291" y="0"/>
                  </a:lnTo>
                  <a:cubicBezTo>
                    <a:pt x="4543806" y="0"/>
                    <a:pt x="4692523" y="148717"/>
                    <a:pt x="4692523" y="332232"/>
                  </a:cubicBezTo>
                  <a:lnTo>
                    <a:pt x="4692523" y="2713101"/>
                  </a:lnTo>
                  <a:cubicBezTo>
                    <a:pt x="4692523" y="2896616"/>
                    <a:pt x="4543806" y="3045333"/>
                    <a:pt x="4360291" y="3045333"/>
                  </a:cubicBezTo>
                  <a:lnTo>
                    <a:pt x="332232" y="3045333"/>
                  </a:lnTo>
                  <a:cubicBezTo>
                    <a:pt x="148717" y="3045333"/>
                    <a:pt x="0" y="2896616"/>
                    <a:pt x="0" y="2713101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287499" y="6600349"/>
            <a:ext cx="2745343" cy="274534"/>
            <a:chOff x="0" y="0"/>
            <a:chExt cx="3660458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ТОРГОВЫЕ КНИГИ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904632" y="6240370"/>
            <a:ext cx="3519383" cy="2283971"/>
            <a:chOff x="0" y="0"/>
            <a:chExt cx="4692510" cy="304529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692523" cy="3045333"/>
            </a:xfrm>
            <a:custGeom>
              <a:avLst/>
              <a:gdLst/>
              <a:ahLst/>
              <a:cxnLst/>
              <a:rect l="l" t="t" r="r" b="b"/>
              <a:pathLst>
                <a:path w="4692523" h="3045333">
                  <a:moveTo>
                    <a:pt x="0" y="332232"/>
                  </a:moveTo>
                  <a:cubicBezTo>
                    <a:pt x="0" y="148717"/>
                    <a:pt x="148717" y="0"/>
                    <a:pt x="332232" y="0"/>
                  </a:cubicBezTo>
                  <a:lnTo>
                    <a:pt x="4360291" y="0"/>
                  </a:lnTo>
                  <a:cubicBezTo>
                    <a:pt x="4543806" y="0"/>
                    <a:pt x="4692523" y="148717"/>
                    <a:pt x="4692523" y="332232"/>
                  </a:cubicBezTo>
                  <a:lnTo>
                    <a:pt x="4692523" y="2713101"/>
                  </a:lnTo>
                  <a:cubicBezTo>
                    <a:pt x="4692523" y="2896616"/>
                    <a:pt x="4543806" y="3045333"/>
                    <a:pt x="4360291" y="3045333"/>
                  </a:cubicBezTo>
                  <a:lnTo>
                    <a:pt x="332232" y="3045333"/>
                  </a:lnTo>
                  <a:cubicBezTo>
                    <a:pt x="148717" y="3045333"/>
                    <a:pt x="0" y="2896616"/>
                    <a:pt x="0" y="271310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5190373" y="6571548"/>
            <a:ext cx="2970020" cy="274534"/>
            <a:chOff x="0" y="0"/>
            <a:chExt cx="3960027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960030" cy="366040"/>
            </a:xfrm>
            <a:custGeom>
              <a:avLst/>
              <a:gdLst/>
              <a:ahLst/>
              <a:cxnLst/>
              <a:rect l="l" t="t" r="r" b="b"/>
              <a:pathLst>
                <a:path w="3960030" h="366040">
                  <a:moveTo>
                    <a:pt x="0" y="0"/>
                  </a:moveTo>
                  <a:lnTo>
                    <a:pt x="3960030" y="0"/>
                  </a:lnTo>
                  <a:lnTo>
                    <a:pt x="396003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r="7564" b="-144855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3960027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КОШЕЛЬКИ ДЛЯ ЗЕРКАЛИРОВАНИЯ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Инфраструктура для нового поколения участия в рынках.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0462199" y="2754664"/>
            <a:ext cx="6084994" cy="4777671"/>
          </a:xfrm>
          <a:custGeom>
            <a:avLst/>
            <a:gdLst/>
            <a:ahLst/>
            <a:cxnLst/>
            <a:rect l="l" t="t" r="r" b="b"/>
            <a:pathLst>
              <a:path w="6084994" h="4777671">
                <a:moveTo>
                  <a:pt x="0" y="0"/>
                </a:moveTo>
                <a:lnTo>
                  <a:pt x="6084994" y="0"/>
                </a:lnTo>
                <a:lnTo>
                  <a:pt x="6084994" y="4777672"/>
                </a:lnTo>
                <a:lnTo>
                  <a:pt x="0" y="4777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019975" y="3961868"/>
            <a:ext cx="7413308" cy="178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Smart Money предлагает более широкий подход к участию в рынках.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18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Вместо фокуса только на отдельных входах и выходах Smart Money построен вокруг торговых книг.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87499" y="7001475"/>
            <a:ext cx="2944683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Структурированная среда, в которой участие капиталом рассматривается на уровне портфеля.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190373" y="6849075"/>
            <a:ext cx="3243167" cy="1514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>
                    <a:alpha val="64706"/>
                  </a:srgbClr>
                </a:solidFill>
                <a:latin typeface="Inter"/>
                <a:ea typeface="Inter"/>
                <a:cs typeface="Inter"/>
                <a:sym typeface="Inter"/>
              </a:rPr>
              <a:t>Специализированная инфраструктура для каждой торговой книги с сохранением разделения между средами участия.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9978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AUTOMATED TRADING ENGINE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r">
                <a:lnSpc>
                  <a:spcPts val="1441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08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19975" y="1369442"/>
            <a:ext cx="9412338" cy="1589931"/>
            <a:chOff x="0" y="0"/>
            <a:chExt cx="12549784" cy="21199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549788" cy="2119895"/>
            </a:xfrm>
            <a:custGeom>
              <a:avLst/>
              <a:gdLst/>
              <a:ahLst/>
              <a:cxnLst/>
              <a:rect l="l" t="t" r="r" b="b"/>
              <a:pathLst>
                <a:path w="12549788" h="2119895">
                  <a:moveTo>
                    <a:pt x="0" y="0"/>
                  </a:moveTo>
                  <a:lnTo>
                    <a:pt x="12549788" y="0"/>
                  </a:lnTo>
                  <a:lnTo>
                    <a:pt x="12549788" y="2119895"/>
                  </a:lnTo>
                  <a:lnTo>
                    <a:pt x="0" y="2119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6805" r="13955" b="-21700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14300"/>
              <a:ext cx="12549784" cy="22342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999"/>
                </a:lnSpc>
                <a:spcBef>
                  <a:spcPct val="0"/>
                </a:spcBef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Структурированное участие.</a:t>
              </a:r>
            </a:p>
            <a:p>
              <a:pPr marL="0" lvl="0" indent="0" algn="l">
                <a:lnSpc>
                  <a:spcPts val="5999"/>
                </a:lnSpc>
                <a:spcBef>
                  <a:spcPct val="0"/>
                </a:spcBef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Автоматизированное исполнение.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9500" y="5325970"/>
            <a:ext cx="5216157" cy="274534"/>
            <a:chOff x="0" y="0"/>
            <a:chExt cx="6954876" cy="366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ОСНОВНЫЕ ПРИНЦИПЫ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19975" y="5810055"/>
            <a:ext cx="3313481" cy="774030"/>
            <a:chOff x="0" y="0"/>
            <a:chExt cx="4417974" cy="10320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254985" y="5923961"/>
            <a:ext cx="2745343" cy="546218"/>
            <a:chOff x="0" y="0"/>
            <a:chExt cx="3660458" cy="72829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60460" cy="728276"/>
            </a:xfrm>
            <a:custGeom>
              <a:avLst/>
              <a:gdLst/>
              <a:ahLst/>
              <a:cxnLst/>
              <a:rect l="l" t="t" r="r" b="b"/>
              <a:pathLst>
                <a:path w="3660460" h="728276">
                  <a:moveTo>
                    <a:pt x="0" y="0"/>
                  </a:moveTo>
                  <a:lnTo>
                    <a:pt x="3660460" y="0"/>
                  </a:lnTo>
                  <a:lnTo>
                    <a:pt x="3660460" y="728276"/>
                  </a:lnTo>
                  <a:lnTo>
                    <a:pt x="0" y="72827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1600" b="-14271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660458" cy="7378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Автоматизированное исполнение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57554" y="5810055"/>
            <a:ext cx="3313481" cy="774030"/>
            <a:chOff x="0" y="0"/>
            <a:chExt cx="4417974" cy="103204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4914167" y="6038261"/>
            <a:ext cx="2745343" cy="317618"/>
            <a:chOff x="0" y="0"/>
            <a:chExt cx="3660458" cy="42349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Структурированные циклы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19975" y="6935643"/>
            <a:ext cx="3313481" cy="774030"/>
            <a:chOff x="0" y="0"/>
            <a:chExt cx="4417974" cy="10320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276588" y="7163849"/>
            <a:ext cx="2745343" cy="317618"/>
            <a:chOff x="0" y="0"/>
            <a:chExt cx="3660458" cy="4234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Непрерывное участие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657554" y="6935643"/>
            <a:ext cx="3313481" cy="774030"/>
            <a:chOff x="0" y="0"/>
            <a:chExt cx="4417974" cy="10320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4933217" y="7049549"/>
            <a:ext cx="2745343" cy="546218"/>
            <a:chOff x="0" y="0"/>
            <a:chExt cx="3660458" cy="72829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660460" cy="728276"/>
            </a:xfrm>
            <a:custGeom>
              <a:avLst/>
              <a:gdLst/>
              <a:ahLst/>
              <a:cxnLst/>
              <a:rect l="l" t="t" r="r" b="b"/>
              <a:pathLst>
                <a:path w="3660460" h="728276">
                  <a:moveTo>
                    <a:pt x="0" y="0"/>
                  </a:moveTo>
                  <a:lnTo>
                    <a:pt x="3660460" y="0"/>
                  </a:lnTo>
                  <a:lnTo>
                    <a:pt x="3660460" y="728276"/>
                  </a:lnTo>
                  <a:lnTo>
                    <a:pt x="0" y="72827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1600" b="-14271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3660458" cy="7378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Эффективное использование капитала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29500" y="8033523"/>
            <a:ext cx="7275166" cy="842935"/>
            <a:chOff x="0" y="0"/>
            <a:chExt cx="9700222" cy="112391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700218" cy="1123914"/>
            </a:xfrm>
            <a:custGeom>
              <a:avLst/>
              <a:gdLst/>
              <a:ahLst/>
              <a:cxnLst/>
              <a:rect l="l" t="t" r="r" b="b"/>
              <a:pathLst>
                <a:path w="9700218" h="1123914">
                  <a:moveTo>
                    <a:pt x="0" y="0"/>
                  </a:moveTo>
                  <a:lnTo>
                    <a:pt x="9700218" y="0"/>
                  </a:lnTo>
                  <a:lnTo>
                    <a:pt x="9700218" y="1123914"/>
                  </a:lnTo>
                  <a:lnTo>
                    <a:pt x="0" y="112391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115" b="-94225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85725"/>
              <a:ext cx="9700222" cy="1209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2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Меньше ручного вмешательства.</a:t>
              </a:r>
            </a:p>
            <a:p>
              <a:pPr marL="0" lvl="0" indent="0" algn="l">
                <a:lnSpc>
                  <a:spcPts val="32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Более структурированное участие.</a:t>
              </a:r>
            </a:p>
          </p:txBody>
        </p:sp>
      </p:grpSp>
      <p:sp>
        <p:nvSpPr>
          <p:cNvPr id="41" name="Freeform 41"/>
          <p:cNvSpPr/>
          <p:nvPr/>
        </p:nvSpPr>
        <p:spPr>
          <a:xfrm>
            <a:off x="8628517" y="2371504"/>
            <a:ext cx="9072673" cy="6804504"/>
          </a:xfrm>
          <a:custGeom>
            <a:avLst/>
            <a:gdLst/>
            <a:ahLst/>
            <a:cxnLst/>
            <a:rect l="l" t="t" r="r" b="b"/>
            <a:pathLst>
              <a:path w="9072673" h="6804504">
                <a:moveTo>
                  <a:pt x="0" y="0"/>
                </a:moveTo>
                <a:lnTo>
                  <a:pt x="9072672" y="0"/>
                </a:lnTo>
                <a:lnTo>
                  <a:pt x="9072672" y="6804504"/>
                </a:lnTo>
                <a:lnTo>
                  <a:pt x="0" y="68045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2" name="TextBox 42"/>
          <p:cNvSpPr txBox="1"/>
          <p:nvPr/>
        </p:nvSpPr>
        <p:spPr>
          <a:xfrm>
            <a:off x="1019975" y="3182845"/>
            <a:ext cx="7439044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Auto Engine создан для участников, которые хотят участвовать в рынках через заранее заданные автоматизированные циклы, а не постоянно исполнять сделки вручную.</a:t>
            </a:r>
          </a:p>
          <a:p>
            <a:pPr marL="0" lvl="0" indent="0" algn="l">
              <a:lnSpc>
                <a:spcPts val="2400"/>
              </a:lnSpc>
            </a:pPr>
            <a:endParaRPr lang="en-US" sz="15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00"/>
              </a:lnSpc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Engine объединяет структурированные среды исполнения с инфраструктурой автоматизированного участия.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Инфраструктура для нового поколения участия в рынках.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06629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ЦИКЛЫ AUTO ENGINE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r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09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19975" y="1528573"/>
            <a:ext cx="14514358" cy="1572803"/>
            <a:chOff x="0" y="0"/>
            <a:chExt cx="19352478" cy="20970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352473" cy="2097069"/>
            </a:xfrm>
            <a:custGeom>
              <a:avLst/>
              <a:gdLst/>
              <a:ahLst/>
              <a:cxnLst/>
              <a:rect l="l" t="t" r="r" b="b"/>
              <a:pathLst>
                <a:path w="19352473" h="2097069">
                  <a:moveTo>
                    <a:pt x="0" y="0"/>
                  </a:moveTo>
                  <a:lnTo>
                    <a:pt x="19352473" y="0"/>
                  </a:lnTo>
                  <a:lnTo>
                    <a:pt x="19352473" y="2097069"/>
                  </a:lnTo>
                  <a:lnTo>
                    <a:pt x="0" y="20970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2044" r="24341" b="-6004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9352478" cy="21065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800"/>
                </a:lnSpc>
                <a:spcBef>
                  <a:spcPct val="0"/>
                </a:spcBef>
              </a:pPr>
              <a:r>
                <a:rPr lang="en-US" sz="4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ТРИ ЦИКЛА. ОДИН АВТОМАТИЗИРОВАННЫЙ ДВИЖОК.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975" y="3691926"/>
            <a:ext cx="4892050" cy="2833040"/>
            <a:chOff x="0" y="0"/>
            <a:chExt cx="6522733" cy="377738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72676" y="4168166"/>
            <a:ext cx="3843480" cy="274534"/>
            <a:chOff x="0" y="0"/>
            <a:chExt cx="5124640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MICRO FLOW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72676" y="4799598"/>
            <a:ext cx="3980755" cy="504490"/>
            <a:chOff x="0" y="0"/>
            <a:chExt cx="5307673" cy="6726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Вход: $100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579299" y="3691926"/>
            <a:ext cx="4892050" cy="2833040"/>
            <a:chOff x="0" y="0"/>
            <a:chExt cx="6522733" cy="37773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BE53FF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6932000" y="4168166"/>
            <a:ext cx="3843480" cy="274534"/>
            <a:chOff x="0" y="0"/>
            <a:chExt cx="5124640" cy="36604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BE53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SMART FLOW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932000" y="4799598"/>
            <a:ext cx="3980755" cy="504490"/>
            <a:chOff x="0" y="0"/>
            <a:chExt cx="5307673" cy="67265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Вход: $500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138622" y="3691926"/>
            <a:ext cx="4892050" cy="2833040"/>
            <a:chOff x="0" y="0"/>
            <a:chExt cx="6522733" cy="377738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FF9A3D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12491323" y="4168166"/>
            <a:ext cx="3843480" cy="274534"/>
            <a:chOff x="0" y="0"/>
            <a:chExt cx="5124640" cy="36604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FF9A3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ALPHA FLOW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491323" y="4799598"/>
            <a:ext cx="3980755" cy="504490"/>
            <a:chOff x="0" y="0"/>
            <a:chExt cx="5307673" cy="67265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Вход: $1,000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19975" y="7123602"/>
            <a:ext cx="16106785" cy="1940804"/>
            <a:chOff x="0" y="0"/>
            <a:chExt cx="21475713" cy="258773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1475700" cy="2587752"/>
            </a:xfrm>
            <a:custGeom>
              <a:avLst/>
              <a:gdLst/>
              <a:ahLst/>
              <a:cxnLst/>
              <a:rect l="l" t="t" r="r" b="b"/>
              <a:pathLst>
                <a:path w="21475700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21142961" y="0"/>
                  </a:lnTo>
                  <a:cubicBezTo>
                    <a:pt x="21326729" y="0"/>
                    <a:pt x="21475700" y="148971"/>
                    <a:pt x="21475700" y="332740"/>
                  </a:cubicBezTo>
                  <a:lnTo>
                    <a:pt x="21475700" y="2255012"/>
                  </a:lnTo>
                  <a:cubicBezTo>
                    <a:pt x="21475700" y="2438781"/>
                    <a:pt x="21326729" y="2587752"/>
                    <a:pt x="2114296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372676" y="7420316"/>
            <a:ext cx="3431677" cy="274534"/>
            <a:chOff x="0" y="0"/>
            <a:chExt cx="4575569" cy="3660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СТРУКТУРА ENGINE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15458094" y="1443045"/>
            <a:ext cx="1991706" cy="1991706"/>
          </a:xfrm>
          <a:custGeom>
            <a:avLst/>
            <a:gdLst/>
            <a:ahLst/>
            <a:cxnLst/>
            <a:rect l="l" t="t" r="r" b="b"/>
            <a:pathLst>
              <a:path w="1991706" h="1991706">
                <a:moveTo>
                  <a:pt x="0" y="0"/>
                </a:moveTo>
                <a:lnTo>
                  <a:pt x="1991706" y="0"/>
                </a:lnTo>
                <a:lnTo>
                  <a:pt x="1991706" y="1991706"/>
                </a:lnTo>
                <a:lnTo>
                  <a:pt x="0" y="19917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6" name="TextBox 46"/>
          <p:cNvSpPr txBox="1"/>
          <p:nvPr/>
        </p:nvSpPr>
        <p:spPr>
          <a:xfrm>
            <a:off x="1028700" y="3008374"/>
            <a:ext cx="8235525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Для участников, начинающих с меньшего распределения капитала.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372924" y="5337151"/>
            <a:ext cx="4120525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Для участников, которым требуется более крупное структурированное распределение.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6932247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Для участников, которым нужна среда Engine с максимальным распределением.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2491571" y="5337151"/>
            <a:ext cx="4419752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П</a:t>
            </a: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редназначено для участников, стремящихся к получению максимального объема выделяемых ресурсов в рамках Engine.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72924" y="7900395"/>
            <a:ext cx="974546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Экосист</a:t>
            </a: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ема на 365 дней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24-часовые циклы участия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Блокировка капитала от $11 — без установленного верхнего лимита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9606566" y="8614770"/>
            <a:ext cx="7304757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39"/>
              </a:lnSpc>
              <a:spcBef>
                <a:spcPct val="0"/>
              </a:spcBef>
            </a:pPr>
            <a:r>
              <a:rPr lang="en-US" sz="1200">
                <a:solidFill>
                  <a:srgbClr val="A9A9A9"/>
                </a:solidFill>
                <a:latin typeface="Inter"/>
                <a:ea typeface="Inter"/>
                <a:cs typeface="Inter"/>
                <a:sym typeface="Inter"/>
              </a:rPr>
              <a:t>*Целевые</a:t>
            </a:r>
            <a:r>
              <a:rPr lang="en-US" sz="1200" u="none" strike="noStrike">
                <a:solidFill>
                  <a:srgbClr val="A9A9A9"/>
                </a:solidFill>
                <a:latin typeface="Inter"/>
                <a:ea typeface="Inter"/>
                <a:cs typeface="Inter"/>
                <a:sym typeface="Inter"/>
              </a:rPr>
              <a:t> показатели могут меняться и не гарантируются. Участие связано с рыночным риском.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54" name="TextBox 54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Инфраструктура для нового поколения участия в рынках.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" y="0"/>
            <a:ext cx="18315189" cy="10287000"/>
          </a:xfrm>
          <a:custGeom>
            <a:avLst/>
            <a:gdLst/>
            <a:ahLst/>
            <a:cxnLst/>
            <a:rect l="l" t="t" r="r" b="b"/>
            <a:pathLst>
              <a:path w="18315189" h="10287000">
                <a:moveTo>
                  <a:pt x="0" y="0"/>
                </a:moveTo>
                <a:lnTo>
                  <a:pt x="18315189" y="0"/>
                </a:lnTo>
                <a:lnTo>
                  <a:pt x="18315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</a:blip>
            <a:stretch>
              <a:fillRect l="-4563" t="-7932" r="-1577" b="-18113"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1887579" y="281118"/>
            <a:ext cx="6588824" cy="301988"/>
            <a:chOff x="0" y="0"/>
            <a:chExt cx="8785098" cy="4026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КАМПАНИЯ 100X HYPERDRIVE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r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0804" y="2071824"/>
            <a:ext cx="7932696" cy="3071676"/>
            <a:chOff x="0" y="0"/>
            <a:chExt cx="10576928" cy="409556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576930" cy="4095572"/>
            </a:xfrm>
            <a:custGeom>
              <a:avLst/>
              <a:gdLst/>
              <a:ahLst/>
              <a:cxnLst/>
              <a:rect l="l" t="t" r="r" b="b"/>
              <a:pathLst>
                <a:path w="10576930" h="4095572">
                  <a:moveTo>
                    <a:pt x="0" y="0"/>
                  </a:moveTo>
                  <a:lnTo>
                    <a:pt x="10576930" y="0"/>
                  </a:lnTo>
                  <a:lnTo>
                    <a:pt x="10576930" y="4095572"/>
                  </a:lnTo>
                  <a:lnTo>
                    <a:pt x="0" y="40955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508" r="-4689" b="3614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0"/>
              <a:ext cx="10576928" cy="42860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8000"/>
                </a:lnSpc>
              </a:pPr>
              <a:r>
                <a:rPr lang="en-US" sz="5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100X HYPERDRIVE</a:t>
              </a:r>
            </a:p>
            <a:p>
              <a:pPr marL="0" lvl="0" indent="0" algn="l">
                <a:lnSpc>
                  <a:spcPts val="8000"/>
                </a:lnSpc>
              </a:pPr>
              <a:r>
                <a:rPr lang="en-US" sz="5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Ограниченная по времени возможность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0804" y="6040271"/>
            <a:ext cx="7000627" cy="504379"/>
            <a:chOff x="0" y="0"/>
            <a:chExt cx="9334170" cy="67250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334172" cy="672497"/>
            </a:xfrm>
            <a:custGeom>
              <a:avLst/>
              <a:gdLst/>
              <a:ahLst/>
              <a:cxnLst/>
              <a:rect l="l" t="t" r="r" b="b"/>
              <a:pathLst>
                <a:path w="9334172" h="672497">
                  <a:moveTo>
                    <a:pt x="0" y="0"/>
                  </a:moveTo>
                  <a:lnTo>
                    <a:pt x="9334172" y="0"/>
                  </a:lnTo>
                  <a:lnTo>
                    <a:pt x="9334172" y="672497"/>
                  </a:lnTo>
                  <a:lnTo>
                    <a:pt x="0" y="67249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2347" b="-208551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9334170" cy="6725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Ваш путь к Auto Engine.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23522" y="2093248"/>
            <a:ext cx="7435778" cy="6767254"/>
            <a:chOff x="0" y="0"/>
            <a:chExt cx="6153772" cy="5600510"/>
          </a:xfrm>
        </p:grpSpPr>
        <p:sp>
          <p:nvSpPr>
            <p:cNvPr id="18" name="Freeform 18" descr="/mnt/data/10(1).PNG"/>
            <p:cNvSpPr/>
            <p:nvPr/>
          </p:nvSpPr>
          <p:spPr>
            <a:xfrm>
              <a:off x="0" y="0"/>
              <a:ext cx="6153785" cy="5600446"/>
            </a:xfrm>
            <a:custGeom>
              <a:avLst/>
              <a:gdLst/>
              <a:ahLst/>
              <a:cxnLst/>
              <a:rect l="l" t="t" r="r" b="b"/>
              <a:pathLst>
                <a:path w="6153785" h="5600446">
                  <a:moveTo>
                    <a:pt x="204953" y="0"/>
                  </a:moveTo>
                  <a:lnTo>
                    <a:pt x="5948832" y="0"/>
                  </a:lnTo>
                  <a:cubicBezTo>
                    <a:pt x="6062025" y="0"/>
                    <a:pt x="6153785" y="91760"/>
                    <a:pt x="6153785" y="204953"/>
                  </a:cubicBezTo>
                  <a:lnTo>
                    <a:pt x="6153785" y="5395494"/>
                  </a:lnTo>
                  <a:cubicBezTo>
                    <a:pt x="6153785" y="5449850"/>
                    <a:pt x="6132192" y="5501981"/>
                    <a:pt x="6093756" y="5540417"/>
                  </a:cubicBezTo>
                  <a:cubicBezTo>
                    <a:pt x="6055320" y="5578853"/>
                    <a:pt x="6003189" y="5600446"/>
                    <a:pt x="5948832" y="5600446"/>
                  </a:cubicBezTo>
                  <a:lnTo>
                    <a:pt x="204953" y="5600446"/>
                  </a:lnTo>
                  <a:cubicBezTo>
                    <a:pt x="91760" y="5600446"/>
                    <a:pt x="0" y="5508686"/>
                    <a:pt x="0" y="5395494"/>
                  </a:cubicBezTo>
                  <a:lnTo>
                    <a:pt x="0" y="204953"/>
                  </a:lnTo>
                  <a:cubicBezTo>
                    <a:pt x="0" y="91760"/>
                    <a:pt x="91760" y="0"/>
                    <a:pt x="204953" y="0"/>
                  </a:cubicBezTo>
                  <a:close/>
                </a:path>
              </a:pathLst>
            </a:custGeom>
            <a:blipFill>
              <a:blip r:embed="rId6"/>
              <a:stretch>
                <a:fillRect b="-1"/>
              </a:stretch>
            </a:blipFill>
          </p:spPr>
        </p:sp>
      </p:grpSp>
      <p:sp>
        <p:nvSpPr>
          <p:cNvPr id="19" name="AutoShape 19"/>
          <p:cNvSpPr/>
          <p:nvPr/>
        </p:nvSpPr>
        <p:spPr>
          <a:xfrm>
            <a:off x="1020804" y="5510636"/>
            <a:ext cx="6084456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Инфраструктура для нового поколения участия в рынках.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63724" b="-62289"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020804" y="6869505"/>
            <a:ext cx="671085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100X HYPERDRIVE — это ограниченная по времени возможность начать знакомство с экосистемой RIFT до активации Auto Engine.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970089"/>
            <a:ext cx="10193182" cy="3341002"/>
            <a:chOff x="0" y="0"/>
            <a:chExt cx="11006798" cy="36076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06836" cy="3607705"/>
            </a:xfrm>
            <a:custGeom>
              <a:avLst/>
              <a:gdLst/>
              <a:ahLst/>
              <a:cxnLst/>
              <a:rect l="l" t="t" r="r" b="b"/>
              <a:pathLst>
                <a:path w="11006836" h="3607705">
                  <a:moveTo>
                    <a:pt x="0" y="309208"/>
                  </a:moveTo>
                  <a:cubicBezTo>
                    <a:pt x="0" y="138439"/>
                    <a:pt x="148463" y="0"/>
                    <a:pt x="331597" y="0"/>
                  </a:cubicBezTo>
                  <a:lnTo>
                    <a:pt x="10675239" y="0"/>
                  </a:lnTo>
                  <a:cubicBezTo>
                    <a:pt x="10858373" y="0"/>
                    <a:pt x="11006836" y="138439"/>
                    <a:pt x="11006836" y="309208"/>
                  </a:cubicBezTo>
                  <a:lnTo>
                    <a:pt x="11006836" y="3298495"/>
                  </a:lnTo>
                  <a:cubicBezTo>
                    <a:pt x="11006836" y="3469265"/>
                    <a:pt x="10858373" y="3607705"/>
                    <a:pt x="10675239" y="3607705"/>
                  </a:cubicBezTo>
                  <a:lnTo>
                    <a:pt x="331597" y="3607705"/>
                  </a:lnTo>
                  <a:cubicBezTo>
                    <a:pt x="148463" y="3607705"/>
                    <a:pt x="0" y="3469265"/>
                    <a:pt x="0" y="329849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5" name="Freeform 5"/>
          <p:cNvSpPr/>
          <p:nvPr/>
        </p:nvSpPr>
        <p:spPr>
          <a:xfrm>
            <a:off x="-6675" y="0"/>
            <a:ext cx="18315189" cy="10287000"/>
          </a:xfrm>
          <a:custGeom>
            <a:avLst/>
            <a:gdLst/>
            <a:ahLst/>
            <a:cxnLst/>
            <a:rect l="l" t="t" r="r" b="b"/>
            <a:pathLst>
              <a:path w="18315189" h="10287000">
                <a:moveTo>
                  <a:pt x="0" y="0"/>
                </a:moveTo>
                <a:lnTo>
                  <a:pt x="18315189" y="0"/>
                </a:lnTo>
                <a:lnTo>
                  <a:pt x="18315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</a:blip>
            <a:stretch>
              <a:fillRect l="-4563" t="-7932" r="-1577" b="-18113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5653991"/>
            <a:ext cx="10193182" cy="2979827"/>
            <a:chOff x="0" y="0"/>
            <a:chExt cx="11006798" cy="32176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006836" cy="3217701"/>
            </a:xfrm>
            <a:custGeom>
              <a:avLst/>
              <a:gdLst/>
              <a:ahLst/>
              <a:cxnLst/>
              <a:rect l="l" t="t" r="r" b="b"/>
              <a:pathLst>
                <a:path w="11006836" h="3217701">
                  <a:moveTo>
                    <a:pt x="0" y="275781"/>
                  </a:moveTo>
                  <a:cubicBezTo>
                    <a:pt x="0" y="123473"/>
                    <a:pt x="148463" y="0"/>
                    <a:pt x="331597" y="0"/>
                  </a:cubicBezTo>
                  <a:lnTo>
                    <a:pt x="10675239" y="0"/>
                  </a:lnTo>
                  <a:cubicBezTo>
                    <a:pt x="10858373" y="0"/>
                    <a:pt x="11006836" y="123473"/>
                    <a:pt x="11006836" y="275781"/>
                  </a:cubicBezTo>
                  <a:lnTo>
                    <a:pt x="11006836" y="2941915"/>
                  </a:lnTo>
                  <a:cubicBezTo>
                    <a:pt x="11006836" y="3094223"/>
                    <a:pt x="10858373" y="3217701"/>
                    <a:pt x="10675239" y="3217701"/>
                  </a:cubicBezTo>
                  <a:lnTo>
                    <a:pt x="331597" y="3217701"/>
                  </a:lnTo>
                  <a:cubicBezTo>
                    <a:pt x="148463" y="3217701"/>
                    <a:pt x="0" y="3094223"/>
                    <a:pt x="0" y="2941915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447247" y="2301586"/>
            <a:ext cx="5423806" cy="338994"/>
            <a:chOff x="0" y="0"/>
            <a:chExt cx="5856732" cy="36605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856736" cy="366046"/>
            </a:xfrm>
            <a:custGeom>
              <a:avLst/>
              <a:gdLst/>
              <a:ahLst/>
              <a:cxnLst/>
              <a:rect l="l" t="t" r="r" b="b"/>
              <a:pathLst>
                <a:path w="5856736" h="366046">
                  <a:moveTo>
                    <a:pt x="0" y="0"/>
                  </a:moveTo>
                  <a:lnTo>
                    <a:pt x="5856736" y="0"/>
                  </a:lnTo>
                  <a:lnTo>
                    <a:pt x="585673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61759" b="-261761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5856732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ВЫПОЛНИТЕ ТРИ МИССИИ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81154" y="2928706"/>
            <a:ext cx="3135636" cy="317618"/>
            <a:chOff x="0" y="0"/>
            <a:chExt cx="3385922" cy="34297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СМОТРИТЕ И УЧИТЕСЬ 🎬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855376" y="2811505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Просмотрите необходимый контент RIFT и узнайте, как работает экосистема.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481154" y="3742277"/>
            <a:ext cx="3135636" cy="546218"/>
            <a:chOff x="0" y="0"/>
            <a:chExt cx="3385922" cy="58981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385925" cy="589814"/>
            </a:xfrm>
            <a:custGeom>
              <a:avLst/>
              <a:gdLst/>
              <a:ahLst/>
              <a:cxnLst/>
              <a:rect l="l" t="t" r="r" b="b"/>
              <a:pathLst>
                <a:path w="3385925" h="589814">
                  <a:moveTo>
                    <a:pt x="0" y="0"/>
                  </a:moveTo>
                  <a:lnTo>
                    <a:pt x="3385925" y="0"/>
                  </a:lnTo>
                  <a:lnTo>
                    <a:pt x="3385925" y="589814"/>
                  </a:lnTo>
                  <a:lnTo>
                    <a:pt x="0" y="58981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88583" b="-3513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3385922" cy="5993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ПОДПИСЫВАЙТЕСЬ И БУДЬТЕ НА СВЯЗИ 🔗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855376" y="3625076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Подпишитесь на официальные каналы RIFT и следите за обновлениями продукта, объявлениями и сообществом.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481154" y="4555848"/>
            <a:ext cx="3135636" cy="317618"/>
            <a:chOff x="0" y="0"/>
            <a:chExt cx="3385922" cy="34297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СТАНЬТЕ ВИРУСНЫМ 🚀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855376" y="4438647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Получите персональную приветственную карточку RIFT и поделитесь ею со своей сетью.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522947" y="6080285"/>
            <a:ext cx="3703001" cy="370307"/>
            <a:chOff x="0" y="0"/>
            <a:chExt cx="3660458" cy="36605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660460" cy="366046"/>
            </a:xfrm>
            <a:custGeom>
              <a:avLst/>
              <a:gdLst/>
              <a:ahLst/>
              <a:cxnLst/>
              <a:rect l="l" t="t" r="r" b="b"/>
              <a:pathLst>
                <a:path w="3660460" h="366046">
                  <a:moveTo>
                    <a:pt x="0" y="0"/>
                  </a:moveTo>
                  <a:lnTo>
                    <a:pt x="3660460" y="0"/>
                  </a:lnTo>
                  <a:lnTo>
                    <a:pt x="3660460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49" b="-144851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660458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БЕСПЛАТНАЯ ЛИЦЕНЗИЯ РАЗБЛОКИРОВАНА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523294" y="6707767"/>
            <a:ext cx="8697386" cy="1472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Получите бесплатную лицензию(-и) RIFT Auto Engine.</a:t>
            </a: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endParaRPr lang="en-US" sz="1799" b="1" u="none" strike="noStrike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Выберите:</a:t>
            </a: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endParaRPr lang="en-US" sz="1799" u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Micro Flow · Smart Flow · Alpha Flow или все три.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1585503" y="1970089"/>
            <a:ext cx="5673797" cy="3355882"/>
            <a:chOff x="0" y="0"/>
            <a:chExt cx="5608610" cy="331732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608699" cy="3317415"/>
            </a:xfrm>
            <a:custGeom>
              <a:avLst/>
              <a:gdLst/>
              <a:ahLst/>
              <a:cxnLst/>
              <a:rect l="l" t="t" r="r" b="b"/>
              <a:pathLst>
                <a:path w="5608699" h="3317415">
                  <a:moveTo>
                    <a:pt x="0" y="392881"/>
                  </a:moveTo>
                  <a:cubicBezTo>
                    <a:pt x="0" y="175881"/>
                    <a:pt x="163844" y="0"/>
                    <a:pt x="365992" y="0"/>
                  </a:cubicBezTo>
                  <a:lnTo>
                    <a:pt x="5242716" y="0"/>
                  </a:lnTo>
                  <a:cubicBezTo>
                    <a:pt x="5444864" y="0"/>
                    <a:pt x="5608699" y="175881"/>
                    <a:pt x="5608699" y="392881"/>
                  </a:cubicBezTo>
                  <a:lnTo>
                    <a:pt x="5608699" y="2924550"/>
                  </a:lnTo>
                  <a:cubicBezTo>
                    <a:pt x="5608699" y="3141550"/>
                    <a:pt x="5444864" y="3317415"/>
                    <a:pt x="5242716" y="3317415"/>
                  </a:cubicBezTo>
                  <a:lnTo>
                    <a:pt x="365992" y="3317415"/>
                  </a:lnTo>
                  <a:cubicBezTo>
                    <a:pt x="163844" y="3317281"/>
                    <a:pt x="0" y="3141400"/>
                    <a:pt x="0" y="2924550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2061237" y="2444461"/>
            <a:ext cx="4073308" cy="370307"/>
            <a:chOff x="0" y="0"/>
            <a:chExt cx="4026510" cy="36605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026506" cy="366046"/>
            </a:xfrm>
            <a:custGeom>
              <a:avLst/>
              <a:gdLst/>
              <a:ahLst/>
              <a:cxnLst/>
              <a:rect l="l" t="t" r="r" b="b"/>
              <a:pathLst>
                <a:path w="4026506" h="366046">
                  <a:moveTo>
                    <a:pt x="0" y="0"/>
                  </a:moveTo>
                  <a:lnTo>
                    <a:pt x="4026506" y="0"/>
                  </a:lnTo>
                  <a:lnTo>
                    <a:pt x="402650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64334" b="-164336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026510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ВОЗМОЖНОСТЬ ОБНОВЛЕНИЯ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061584" y="3015476"/>
            <a:ext cx="4673626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Во время кампании 100X HYPERDRIVE пользователи с активным Micro Flow или Smart Flow могут перейти на Alpha Flow.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15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Кампания ограничена по времени. Действуют требования к участию и применимые условия.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Инфраструктура для нового поколения участия в рынках.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1887579" y="281118"/>
            <a:ext cx="6588824" cy="301988"/>
            <a:chOff x="0" y="0"/>
            <a:chExt cx="8785098" cy="40265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ПОЛУЧИТЕ БЕСПЛАТНУЮ ЛИЦЕНЗИЮ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r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11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ПРОП-ТРЕЙДИНГ — СКОРО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r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06250" y="1524143"/>
            <a:ext cx="12410650" cy="1456582"/>
            <a:chOff x="0" y="0"/>
            <a:chExt cx="16547534" cy="194210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547528" cy="1942113"/>
            </a:xfrm>
            <a:custGeom>
              <a:avLst/>
              <a:gdLst/>
              <a:ahLst/>
              <a:cxnLst/>
              <a:rect l="l" t="t" r="r" b="b"/>
              <a:pathLst>
                <a:path w="16547528" h="1942113">
                  <a:moveTo>
                    <a:pt x="0" y="0"/>
                  </a:moveTo>
                  <a:lnTo>
                    <a:pt x="16547528" y="0"/>
                  </a:lnTo>
                  <a:lnTo>
                    <a:pt x="16547528" y="1942113"/>
                  </a:lnTo>
                  <a:lnTo>
                    <a:pt x="0" y="194211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650" r="20364" b="-5576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6547534" cy="19516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800"/>
                </a:lnSpc>
                <a:spcBef>
                  <a:spcPct val="0"/>
                </a:spcBef>
              </a:pPr>
              <a:r>
                <a:rPr lang="en-US" sz="4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От подтверждённых результатов к доступу к капиталу.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250" y="4108485"/>
            <a:ext cx="4892050" cy="2380059"/>
            <a:chOff x="0" y="0"/>
            <a:chExt cx="6522733" cy="317341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45216" y="4557274"/>
            <a:ext cx="3431677" cy="274534"/>
            <a:chOff x="0" y="0"/>
            <a:chExt cx="4575569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ОЦЕНКА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551838" y="4108485"/>
            <a:ext cx="4892050" cy="2380059"/>
            <a:chOff x="0" y="0"/>
            <a:chExt cx="6522733" cy="317341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890814" y="4557274"/>
            <a:ext cx="3431677" cy="274534"/>
            <a:chOff x="0" y="0"/>
            <a:chExt cx="4575569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СООТВЕТСТВИЕ ТРЕБОВАНИЯМ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097436" y="4108485"/>
            <a:ext cx="4892050" cy="2380059"/>
            <a:chOff x="0" y="0"/>
            <a:chExt cx="6522733" cy="317341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2436412" y="4557274"/>
            <a:ext cx="3431677" cy="274534"/>
            <a:chOff x="0" y="0"/>
            <a:chExt cx="4575569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РАСПРЕДЕЛЕНИЕ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6250" y="6869544"/>
            <a:ext cx="15969520" cy="2139096"/>
            <a:chOff x="0" y="0"/>
            <a:chExt cx="21292693" cy="285212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292693" cy="2852192"/>
            </a:xfrm>
            <a:custGeom>
              <a:avLst/>
              <a:gdLst/>
              <a:ahLst/>
              <a:cxnLst/>
              <a:rect l="l" t="t" r="r" b="b"/>
              <a:pathLst>
                <a:path w="21292693" h="2852192">
                  <a:moveTo>
                    <a:pt x="0" y="466752"/>
                  </a:moveTo>
                  <a:cubicBezTo>
                    <a:pt x="0" y="208946"/>
                    <a:pt x="149352" y="0"/>
                    <a:pt x="333629" y="0"/>
                  </a:cubicBezTo>
                  <a:lnTo>
                    <a:pt x="20959063" y="0"/>
                  </a:lnTo>
                  <a:cubicBezTo>
                    <a:pt x="21143340" y="0"/>
                    <a:pt x="21292693" y="208946"/>
                    <a:pt x="21292693" y="466752"/>
                  </a:cubicBezTo>
                  <a:lnTo>
                    <a:pt x="21292693" y="2385465"/>
                  </a:lnTo>
                  <a:cubicBezTo>
                    <a:pt x="21292693" y="2643271"/>
                    <a:pt x="21143340" y="2852192"/>
                    <a:pt x="20959063" y="2852192"/>
                  </a:cubicBezTo>
                  <a:lnTo>
                    <a:pt x="333629" y="2852192"/>
                  </a:lnTo>
                  <a:cubicBezTo>
                    <a:pt x="149352" y="2852192"/>
                    <a:pt x="0" y="2643094"/>
                    <a:pt x="0" y="238546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372924" y="7159457"/>
            <a:ext cx="2745343" cy="274534"/>
            <a:chOff x="0" y="0"/>
            <a:chExt cx="3660458" cy="36604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МАСШТАБИРОВАНИЕ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4152250" y="1660545"/>
            <a:ext cx="2960546" cy="1973697"/>
          </a:xfrm>
          <a:custGeom>
            <a:avLst/>
            <a:gdLst/>
            <a:ahLst/>
            <a:cxnLst/>
            <a:rect l="l" t="t" r="r" b="b"/>
            <a:pathLst>
              <a:path w="2960546" h="1973697">
                <a:moveTo>
                  <a:pt x="0" y="0"/>
                </a:moveTo>
                <a:lnTo>
                  <a:pt x="2960546" y="0"/>
                </a:lnTo>
                <a:lnTo>
                  <a:pt x="2960546" y="1973698"/>
                </a:lnTo>
                <a:lnTo>
                  <a:pt x="0" y="19736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028700" y="3075975"/>
            <a:ext cx="12214956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Prop Trading создаётся как структурированная инфраструктура для оценки трейдеров, управления рисками и распределения торгового капитала на основе измеримых результатов.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96750" y="5060671"/>
            <a:ext cx="4431211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Структурированные испытания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Результаты торговли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Дисциплина управления рисками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48196" y="5060671"/>
            <a:ext cx="39116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Контроль просадки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Ограничения по позициям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Показатели стабильности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291612" y="5060671"/>
            <a:ext cx="41402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Доступ к капиталу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Определённые параметры риска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Торговая инфраструктура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33735" y="7576866"/>
            <a:ext cx="5892377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Прогресс на основе результатов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Возможности работы с большим капиталом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Продвинутые торговые среды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1613891" y="7495380"/>
            <a:ext cx="3930347" cy="887425"/>
            <a:chOff x="0" y="0"/>
            <a:chExt cx="5240462" cy="118323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5240460" cy="1183237"/>
            </a:xfrm>
            <a:custGeom>
              <a:avLst/>
              <a:gdLst/>
              <a:ahLst/>
              <a:cxnLst/>
              <a:rect l="l" t="t" r="r" b="b"/>
              <a:pathLst>
                <a:path w="5240460" h="1183237">
                  <a:moveTo>
                    <a:pt x="0" y="0"/>
                  </a:moveTo>
                  <a:lnTo>
                    <a:pt x="5240460" y="0"/>
                  </a:lnTo>
                  <a:lnTo>
                    <a:pt x="5240460" y="1183237"/>
                  </a:lnTo>
                  <a:lnTo>
                    <a:pt x="0" y="118323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334" r="-151459" b="-15567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5240462" cy="11927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800"/>
                </a:lnSpc>
                <a:spcBef>
                  <a:spcPct val="0"/>
                </a:spcBef>
              </a:pPr>
              <a:r>
                <a:rPr lang="en-US" sz="4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СКОРО!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Инфраструктура для нового поколения участия в рынках.</a:t>
              </a:r>
            </a:p>
          </p:txBody>
        </p:sp>
      </p:grpSp>
      <p:sp>
        <p:nvSpPr>
          <p:cNvPr id="47" name="Freeform 47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8" name="AutoShape 48"/>
          <p:cNvSpPr/>
          <p:nvPr/>
        </p:nvSpPr>
        <p:spPr>
          <a:xfrm flipV="1">
            <a:off x="8831287" y="7215203"/>
            <a:ext cx="625427" cy="1504376"/>
          </a:xfrm>
          <a:prstGeom prst="line">
            <a:avLst/>
          </a:prstGeom>
          <a:ln w="19050" cap="flat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51570" y="270051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РЕФЕРАЛЬНАЯ СИСТЕМА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r">
                <a:lnSpc>
                  <a:spcPts val="1441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493109"/>
            <a:ext cx="13431299" cy="1525599"/>
            <a:chOff x="0" y="0"/>
            <a:chExt cx="17908399" cy="203413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908397" cy="2034136"/>
            </a:xfrm>
            <a:custGeom>
              <a:avLst/>
              <a:gdLst/>
              <a:ahLst/>
              <a:cxnLst/>
              <a:rect l="l" t="t" r="r" b="b"/>
              <a:pathLst>
                <a:path w="17908397" h="2034136">
                  <a:moveTo>
                    <a:pt x="0" y="0"/>
                  </a:moveTo>
                  <a:lnTo>
                    <a:pt x="17908397" y="0"/>
                  </a:lnTo>
                  <a:lnTo>
                    <a:pt x="17908397" y="2034136"/>
                  </a:lnTo>
                  <a:lnTo>
                    <a:pt x="0" y="203413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4773" r="14152" b="-69761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7908399" cy="20341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039"/>
                </a:lnSpc>
                <a:spcBef>
                  <a:spcPct val="0"/>
                </a:spcBef>
              </a:pPr>
              <a:r>
                <a:rPr lang="en-US" sz="41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Зарабатывайте на активности, которую вы привлекаете в сеть.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250" y="4294803"/>
            <a:ext cx="4823422" cy="2764412"/>
            <a:chOff x="0" y="0"/>
            <a:chExt cx="6431229" cy="368588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31280" cy="3685921"/>
            </a:xfrm>
            <a:custGeom>
              <a:avLst/>
              <a:gdLst/>
              <a:ahLst/>
              <a:cxnLst/>
              <a:rect l="l" t="t" r="r" b="b"/>
              <a:pathLst>
                <a:path w="6431280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099556" y="0"/>
                  </a:lnTo>
                  <a:cubicBezTo>
                    <a:pt x="6282690" y="0"/>
                    <a:pt x="6431280" y="148463"/>
                    <a:pt x="6431280" y="331724"/>
                  </a:cubicBezTo>
                  <a:lnTo>
                    <a:pt x="6431280" y="3354197"/>
                  </a:lnTo>
                  <a:cubicBezTo>
                    <a:pt x="6431280" y="3537458"/>
                    <a:pt x="6282817" y="3685921"/>
                    <a:pt x="6099556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72676" y="4716132"/>
            <a:ext cx="3568951" cy="274534"/>
            <a:chOff x="0" y="0"/>
            <a:chExt cx="4758601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758598" cy="366040"/>
            </a:xfrm>
            <a:custGeom>
              <a:avLst/>
              <a:gdLst/>
              <a:ahLst/>
              <a:cxnLst/>
              <a:rect l="l" t="t" r="r" b="b"/>
              <a:pathLst>
                <a:path w="4758598" h="366040">
                  <a:moveTo>
                    <a:pt x="0" y="0"/>
                  </a:moveTo>
                  <a:lnTo>
                    <a:pt x="4758598" y="0"/>
                  </a:lnTo>
                  <a:lnTo>
                    <a:pt x="4758598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3308" b="-20331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758601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КОМИССИИ ЗА РУЧНУЮ ТОРГОВЛЮ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236122" y="4294803"/>
            <a:ext cx="4823422" cy="2764412"/>
            <a:chOff x="0" y="0"/>
            <a:chExt cx="6431229" cy="368588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431280" cy="3685921"/>
            </a:xfrm>
            <a:custGeom>
              <a:avLst/>
              <a:gdLst/>
              <a:ahLst/>
              <a:cxnLst/>
              <a:rect l="l" t="t" r="r" b="b"/>
              <a:pathLst>
                <a:path w="6431280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099556" y="0"/>
                  </a:lnTo>
                  <a:cubicBezTo>
                    <a:pt x="6282690" y="0"/>
                    <a:pt x="6431280" y="148463"/>
                    <a:pt x="6431280" y="331724"/>
                  </a:cubicBezTo>
                  <a:lnTo>
                    <a:pt x="6431280" y="3354197"/>
                  </a:lnTo>
                  <a:cubicBezTo>
                    <a:pt x="6431280" y="3537458"/>
                    <a:pt x="6282817" y="3685921"/>
                    <a:pt x="6099556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602559" y="4716132"/>
            <a:ext cx="3912118" cy="433164"/>
            <a:chOff x="0" y="0"/>
            <a:chExt cx="5216157" cy="57755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16155" cy="577543"/>
            </a:xfrm>
            <a:custGeom>
              <a:avLst/>
              <a:gdLst/>
              <a:ahLst/>
              <a:cxnLst/>
              <a:rect l="l" t="t" r="r" b="b"/>
              <a:pathLst>
                <a:path w="5216155" h="577543">
                  <a:moveTo>
                    <a:pt x="0" y="0"/>
                  </a:moveTo>
                  <a:lnTo>
                    <a:pt x="5216155" y="0"/>
                  </a:lnTo>
                  <a:lnTo>
                    <a:pt x="5216155" y="577543"/>
                  </a:lnTo>
                  <a:lnTo>
                    <a:pt x="0" y="57754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291" b="-107672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5216157" cy="5870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КОМИССИИ ЗА УСПЕШНУЮ АВТОМАТИЧЕСКУЮ ТОРГОВЛЮ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479740" y="4294803"/>
            <a:ext cx="5166589" cy="2764412"/>
            <a:chOff x="0" y="0"/>
            <a:chExt cx="6888785" cy="368588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888734" cy="3685921"/>
            </a:xfrm>
            <a:custGeom>
              <a:avLst/>
              <a:gdLst/>
              <a:ahLst/>
              <a:cxnLst/>
              <a:rect l="l" t="t" r="r" b="b"/>
              <a:pathLst>
                <a:path w="6888734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557010" y="0"/>
                  </a:lnTo>
                  <a:cubicBezTo>
                    <a:pt x="6740271" y="0"/>
                    <a:pt x="6888734" y="148463"/>
                    <a:pt x="6888734" y="331724"/>
                  </a:cubicBezTo>
                  <a:lnTo>
                    <a:pt x="6888734" y="3354197"/>
                  </a:lnTo>
                  <a:cubicBezTo>
                    <a:pt x="6888734" y="3537458"/>
                    <a:pt x="6740271" y="3685921"/>
                    <a:pt x="6557010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1846166" y="4716132"/>
            <a:ext cx="4118019" cy="274534"/>
            <a:chOff x="0" y="0"/>
            <a:chExt cx="5490693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490690" cy="366040"/>
            </a:xfrm>
            <a:custGeom>
              <a:avLst/>
              <a:gdLst/>
              <a:ahLst/>
              <a:cxnLst/>
              <a:rect l="l" t="t" r="r" b="b"/>
              <a:pathLst>
                <a:path w="5490690" h="366040">
                  <a:moveTo>
                    <a:pt x="0" y="0"/>
                  </a:moveTo>
                  <a:lnTo>
                    <a:pt x="5490690" y="0"/>
                  </a:lnTo>
                  <a:lnTo>
                    <a:pt x="549069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2278" b="-242282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5490693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ВАША РЕФЕРАЛЬНАЯ ПАНЕЛЬ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6250" y="7589215"/>
            <a:ext cx="15640079" cy="1089746"/>
            <a:chOff x="0" y="0"/>
            <a:chExt cx="20853438" cy="145299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0853400" cy="1453007"/>
            </a:xfrm>
            <a:custGeom>
              <a:avLst/>
              <a:gdLst/>
              <a:ahLst/>
              <a:cxnLst/>
              <a:rect l="l" t="t" r="r" b="b"/>
              <a:pathLst>
                <a:path w="20853400" h="1453007">
                  <a:moveTo>
                    <a:pt x="0" y="298069"/>
                  </a:moveTo>
                  <a:cubicBezTo>
                    <a:pt x="0" y="133477"/>
                    <a:pt x="133477" y="0"/>
                    <a:pt x="298069" y="0"/>
                  </a:cubicBezTo>
                  <a:lnTo>
                    <a:pt x="20555331" y="0"/>
                  </a:lnTo>
                  <a:cubicBezTo>
                    <a:pt x="20720050" y="0"/>
                    <a:pt x="20853400" y="133477"/>
                    <a:pt x="20853400" y="298069"/>
                  </a:cubicBezTo>
                  <a:lnTo>
                    <a:pt x="20853400" y="1154938"/>
                  </a:lnTo>
                  <a:cubicBezTo>
                    <a:pt x="20853400" y="1319530"/>
                    <a:pt x="20719923" y="1453007"/>
                    <a:pt x="20555331" y="1453007"/>
                  </a:cubicBezTo>
                  <a:lnTo>
                    <a:pt x="298069" y="1453007"/>
                  </a:lnTo>
                  <a:cubicBezTo>
                    <a:pt x="133477" y="1453007"/>
                    <a:pt x="0" y="1319530"/>
                    <a:pt x="0" y="1154938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851570" y="8007993"/>
            <a:ext cx="3568951" cy="252189"/>
            <a:chOff x="0" y="0"/>
            <a:chExt cx="4758601" cy="33625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758598" cy="336247"/>
            </a:xfrm>
            <a:custGeom>
              <a:avLst/>
              <a:gdLst/>
              <a:ahLst/>
              <a:cxnLst/>
              <a:rect l="l" t="t" r="r" b="b"/>
              <a:pathLst>
                <a:path w="4758598" h="336247">
                  <a:moveTo>
                    <a:pt x="0" y="0"/>
                  </a:moveTo>
                  <a:lnTo>
                    <a:pt x="4758598" y="0"/>
                  </a:lnTo>
                  <a:lnTo>
                    <a:pt x="4758598" y="336247"/>
                  </a:lnTo>
                  <a:lnTo>
                    <a:pt x="0" y="3362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1322" b="-23018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4758601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ДО 5 УРОВНЕЙ В ГЛУБИНУ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4437549" y="1565381"/>
            <a:ext cx="2782496" cy="2217301"/>
          </a:xfrm>
          <a:custGeom>
            <a:avLst/>
            <a:gdLst/>
            <a:ahLst/>
            <a:cxnLst/>
            <a:rect l="l" t="t" r="r" b="b"/>
            <a:pathLst>
              <a:path w="2782496" h="2217301">
                <a:moveTo>
                  <a:pt x="0" y="0"/>
                </a:moveTo>
                <a:lnTo>
                  <a:pt x="2782496" y="0"/>
                </a:lnTo>
                <a:lnTo>
                  <a:pt x="2782496" y="2217301"/>
                </a:lnTo>
                <a:lnTo>
                  <a:pt x="0" y="22173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028700" y="3066333"/>
            <a:ext cx="1215581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Поделитесь своей уникальной реферальной ссылкой RIFT.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Каждый, кто зарегистрируется по ней, станет частью вашей сети и создаст основу для постоянных реферальных вознаграждений за допустимую активность.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72924" y="5239960"/>
            <a:ext cx="3705711" cy="151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L1 — 25%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L2 — 6.25%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L3 — 1.56%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L4 — 0.39%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L5 — 0.09%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602806" y="5239960"/>
            <a:ext cx="3637074" cy="151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L1 — 50%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L2 — 25%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L3 — 12.5%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L4 — 6.25%</a:t>
            </a:r>
          </a:p>
          <a:p>
            <a:pPr marL="0" lvl="0" indent="0" algn="l">
              <a:lnSpc>
                <a:spcPts val="2449"/>
              </a:lnSpc>
              <a:spcBef>
                <a:spcPct val="0"/>
              </a:spcBef>
            </a:pPr>
            <a:r>
              <a:rPr lang="en-US" sz="1531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L5 — 3.12%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846414" y="5184677"/>
            <a:ext cx="4186142" cy="1643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Отслеживайте: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Рост сети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Распределение доходов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Ежедневный доход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Динамику приглашений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Реферальную активность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933050" y="7895963"/>
            <a:ext cx="9895747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Получайте постоянный реферальный доход от допустимой торговой активности участников нижестоящих уровней.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Инфраструктура для нового поколения участия в рынках.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НАГРАДЫ RIFT X9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r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452517"/>
            <a:ext cx="9165345" cy="2463056"/>
            <a:chOff x="0" y="0"/>
            <a:chExt cx="12220460" cy="328407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220458" cy="3284078"/>
            </a:xfrm>
            <a:custGeom>
              <a:avLst/>
              <a:gdLst/>
              <a:ahLst/>
              <a:cxnLst/>
              <a:rect l="l" t="t" r="r" b="b"/>
              <a:pathLst>
                <a:path w="12220458" h="3284078">
                  <a:moveTo>
                    <a:pt x="0" y="0"/>
                  </a:moveTo>
                  <a:lnTo>
                    <a:pt x="12220458" y="0"/>
                  </a:lnTo>
                  <a:lnTo>
                    <a:pt x="12220458" y="3284078"/>
                  </a:lnTo>
                  <a:lnTo>
                    <a:pt x="0" y="328407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6335" r="16878" b="2579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61925"/>
              <a:ext cx="12220460" cy="3446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00"/>
                </a:lnSpc>
                <a:spcBef>
                  <a:spcPct val="0"/>
                </a:spcBef>
              </a:pPr>
              <a:r>
                <a:rPr lang="en-US" sz="4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 пулов вознаграждений. Понятные требования. Прозрачное распределение.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5092668"/>
            <a:ext cx="7729638" cy="2630178"/>
            <a:chOff x="0" y="0"/>
            <a:chExt cx="10306183" cy="35069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306196" cy="3506774"/>
            </a:xfrm>
            <a:custGeom>
              <a:avLst/>
              <a:gdLst/>
              <a:ahLst/>
              <a:cxnLst/>
              <a:rect l="l" t="t" r="r" b="b"/>
              <a:pathLst>
                <a:path w="10306196" h="3506774">
                  <a:moveTo>
                    <a:pt x="0" y="426456"/>
                  </a:moveTo>
                  <a:cubicBezTo>
                    <a:pt x="0" y="190911"/>
                    <a:pt x="145415" y="0"/>
                    <a:pt x="324825" y="0"/>
                  </a:cubicBezTo>
                  <a:lnTo>
                    <a:pt x="9981370" y="0"/>
                  </a:lnTo>
                  <a:cubicBezTo>
                    <a:pt x="10160781" y="0"/>
                    <a:pt x="10306196" y="190911"/>
                    <a:pt x="10306196" y="426456"/>
                  </a:cubicBezTo>
                  <a:lnTo>
                    <a:pt x="10306196" y="3080319"/>
                  </a:lnTo>
                  <a:cubicBezTo>
                    <a:pt x="10306196" y="3315863"/>
                    <a:pt x="10160781" y="3506774"/>
                    <a:pt x="9981370" y="3506774"/>
                  </a:cubicBezTo>
                  <a:lnTo>
                    <a:pt x="324825" y="3506774"/>
                  </a:lnTo>
                  <a:cubicBezTo>
                    <a:pt x="145415" y="3506930"/>
                    <a:pt x="0" y="3316026"/>
                    <a:pt x="0" y="308031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95127" y="5345020"/>
            <a:ext cx="4282745" cy="267672"/>
            <a:chOff x="0" y="0"/>
            <a:chExt cx="5856732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856736" cy="366040"/>
            </a:xfrm>
            <a:custGeom>
              <a:avLst/>
              <a:gdLst/>
              <a:ahLst/>
              <a:cxnLst/>
              <a:rect l="l" t="t" r="r" b="b"/>
              <a:pathLst>
                <a:path w="5856736" h="366040">
                  <a:moveTo>
                    <a:pt x="0" y="0"/>
                  </a:moveTo>
                  <a:lnTo>
                    <a:pt x="5856736" y="0"/>
                  </a:lnTo>
                  <a:lnTo>
                    <a:pt x="5856736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61763" b="-261767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856732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КАК ЭТО РАБОТАЕТ: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Инфраструктура для нового поколения участия в рынках.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1028700" y="8148456"/>
            <a:ext cx="7438177" cy="609310"/>
            <a:chOff x="0" y="0"/>
            <a:chExt cx="14199995" cy="116321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4199896" cy="1163182"/>
            </a:xfrm>
            <a:custGeom>
              <a:avLst/>
              <a:gdLst/>
              <a:ahLst/>
              <a:cxnLst/>
              <a:rect l="l" t="t" r="r" b="b"/>
              <a:pathLst>
                <a:path w="14199896" h="1163182">
                  <a:moveTo>
                    <a:pt x="0" y="95158"/>
                  </a:moveTo>
                  <a:cubicBezTo>
                    <a:pt x="0" y="42620"/>
                    <a:pt x="229734" y="0"/>
                    <a:pt x="512923" y="0"/>
                  </a:cubicBezTo>
                  <a:lnTo>
                    <a:pt x="13686975" y="0"/>
                  </a:lnTo>
                  <a:cubicBezTo>
                    <a:pt x="13970360" y="0"/>
                    <a:pt x="14199896" y="42620"/>
                    <a:pt x="14199896" y="95158"/>
                  </a:cubicBezTo>
                  <a:lnTo>
                    <a:pt x="14199896" y="1068025"/>
                  </a:lnTo>
                  <a:cubicBezTo>
                    <a:pt x="14199896" y="1120598"/>
                    <a:pt x="13970163" y="1163182"/>
                    <a:pt x="13686975" y="1163182"/>
                  </a:cubicBezTo>
                  <a:lnTo>
                    <a:pt x="512923" y="1163182"/>
                  </a:lnTo>
                  <a:cubicBezTo>
                    <a:pt x="229538" y="1163182"/>
                    <a:pt x="0" y="1120562"/>
                    <a:pt x="0" y="106802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26" name="Freeform 26"/>
          <p:cNvSpPr/>
          <p:nvPr/>
        </p:nvSpPr>
        <p:spPr>
          <a:xfrm>
            <a:off x="10798017" y="2320754"/>
            <a:ext cx="6018056" cy="6018056"/>
          </a:xfrm>
          <a:custGeom>
            <a:avLst/>
            <a:gdLst/>
            <a:ahLst/>
            <a:cxnLst/>
            <a:rect l="l" t="t" r="r" b="b"/>
            <a:pathLst>
              <a:path w="6018056" h="6018056">
                <a:moveTo>
                  <a:pt x="0" y="0"/>
                </a:moveTo>
                <a:lnTo>
                  <a:pt x="6018056" y="0"/>
                </a:lnTo>
                <a:lnTo>
                  <a:pt x="6018056" y="6018057"/>
                </a:lnTo>
                <a:lnTo>
                  <a:pt x="0" y="60180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028700" y="4017295"/>
            <a:ext cx="8120163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1799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Слой вознаграждений, созданный для признания как личной доходности RIFT Engine, так и сбалансированных результатов команды.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95127" y="5716926"/>
            <a:ext cx="7224732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Квалификация по личной доходности Engine + доходности более слабой команды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Самая сильная прямая команда исключается из расчёта команды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Пользователь попадает только в свой высший подходящий пул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Квалификация проверяется 1-го, 11-го и 21-го числа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Квалифицированные пользователи поровну делят баланс своего пула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99877" y="8243561"/>
            <a:ext cx="6888165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СОЗДАВАЙТЕ. КВАЛИФИЦИРУЙТЕСЬ. ПОЛУЧАЙТЕ ВОЗНАГРАЖДЕНИЕ.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9578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ПРОЗРАЧНАЯ СТРУКТУРА КОМИССИЙ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58988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r">
                <a:lnSpc>
                  <a:spcPts val="1441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599861"/>
            <a:ext cx="14007261" cy="887424"/>
            <a:chOff x="0" y="0"/>
            <a:chExt cx="18676348" cy="118323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76341" cy="1183236"/>
            </a:xfrm>
            <a:custGeom>
              <a:avLst/>
              <a:gdLst/>
              <a:ahLst/>
              <a:cxnLst/>
              <a:rect l="l" t="t" r="r" b="b"/>
              <a:pathLst>
                <a:path w="18676341" h="1183236">
                  <a:moveTo>
                    <a:pt x="0" y="0"/>
                  </a:moveTo>
                  <a:lnTo>
                    <a:pt x="18676341" y="0"/>
                  </a:lnTo>
                  <a:lnTo>
                    <a:pt x="18676341" y="1183236"/>
                  </a:lnTo>
                  <a:lnTo>
                    <a:pt x="0" y="118323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334" r="29441" b="-155673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8676348" cy="118323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039"/>
                </a:lnSpc>
                <a:spcBef>
                  <a:spcPct val="0"/>
                </a:spcBef>
              </a:pPr>
              <a:r>
                <a:rPr lang="en-US" sz="41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Понятные комиссии. Никакой скрытой сложности.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8789" y="2823499"/>
            <a:ext cx="16285235" cy="4342981"/>
            <a:chOff x="0" y="0"/>
            <a:chExt cx="21713647" cy="579064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713572" cy="5790565"/>
            </a:xfrm>
            <a:custGeom>
              <a:avLst/>
              <a:gdLst/>
              <a:ahLst/>
              <a:cxnLst/>
              <a:rect l="l" t="t" r="r" b="b"/>
              <a:pathLst>
                <a:path w="21713572" h="5790565">
                  <a:moveTo>
                    <a:pt x="0" y="330835"/>
                  </a:moveTo>
                  <a:cubicBezTo>
                    <a:pt x="0" y="148082"/>
                    <a:pt x="148082" y="0"/>
                    <a:pt x="330835" y="0"/>
                  </a:cubicBezTo>
                  <a:lnTo>
                    <a:pt x="21382737" y="0"/>
                  </a:lnTo>
                  <a:cubicBezTo>
                    <a:pt x="21565490" y="0"/>
                    <a:pt x="21713572" y="148082"/>
                    <a:pt x="21713572" y="330835"/>
                  </a:cubicBezTo>
                  <a:lnTo>
                    <a:pt x="21713572" y="5459730"/>
                  </a:lnTo>
                  <a:cubicBezTo>
                    <a:pt x="21713572" y="5642483"/>
                    <a:pt x="21565490" y="5790565"/>
                    <a:pt x="21382737" y="5790565"/>
                  </a:cubicBezTo>
                  <a:lnTo>
                    <a:pt x="330835" y="5790565"/>
                  </a:lnTo>
                  <a:cubicBezTo>
                    <a:pt x="148082" y="5790692"/>
                    <a:pt x="0" y="5642483"/>
                    <a:pt x="0" y="5459730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31490" y="3132394"/>
            <a:ext cx="3431677" cy="252190"/>
            <a:chOff x="0" y="0"/>
            <a:chExt cx="4575569" cy="33625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5575" cy="336253"/>
            </a:xfrm>
            <a:custGeom>
              <a:avLst/>
              <a:gdLst/>
              <a:ahLst/>
              <a:cxnLst/>
              <a:rect l="l" t="t" r="r" b="b"/>
              <a:pathLst>
                <a:path w="4575575" h="336253">
                  <a:moveTo>
                    <a:pt x="0" y="0"/>
                  </a:moveTo>
                  <a:lnTo>
                    <a:pt x="4575575" y="0"/>
                  </a:lnTo>
                  <a:lnTo>
                    <a:pt x="4575575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1598" b="-208686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5569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КОМИССИЯ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449510" y="3132394"/>
            <a:ext cx="2402176" cy="252190"/>
            <a:chOff x="0" y="0"/>
            <a:chExt cx="3202902" cy="3362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202902" cy="336253"/>
            </a:xfrm>
            <a:custGeom>
              <a:avLst/>
              <a:gdLst/>
              <a:ahLst/>
              <a:cxnLst/>
              <a:rect l="l" t="t" r="r" b="b"/>
              <a:pathLst>
                <a:path w="3202902" h="336253">
                  <a:moveTo>
                    <a:pt x="0" y="0"/>
                  </a:moveTo>
                  <a:lnTo>
                    <a:pt x="3202902" y="0"/>
                  </a:lnTo>
                  <a:lnTo>
                    <a:pt x="3202902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056" b="-129144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202902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СУММА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94853" y="3132394"/>
            <a:ext cx="8510568" cy="252190"/>
            <a:chOff x="0" y="0"/>
            <a:chExt cx="11347425" cy="33625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347425" cy="336253"/>
            </a:xfrm>
            <a:custGeom>
              <a:avLst/>
              <a:gdLst/>
              <a:ahLst/>
              <a:cxnLst/>
              <a:rect l="l" t="t" r="r" b="b"/>
              <a:pathLst>
                <a:path w="11347425" h="336253">
                  <a:moveTo>
                    <a:pt x="0" y="0"/>
                  </a:moveTo>
                  <a:lnTo>
                    <a:pt x="11347425" y="0"/>
                  </a:lnTo>
                  <a:lnTo>
                    <a:pt x="11347425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14011" b="-60109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11347425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НАЗНАЧЕНИЕ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>
            <a:off x="1285543" y="3665571"/>
            <a:ext cx="15671727" cy="9573"/>
          </a:xfrm>
          <a:prstGeom prst="line">
            <a:avLst/>
          </a:prstGeom>
          <a:ln w="9525" cap="rnd">
            <a:solidFill>
              <a:srgbClr val="A9A9A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7" name="Group 27"/>
          <p:cNvGrpSpPr/>
          <p:nvPr/>
        </p:nvGrpSpPr>
        <p:grpSpPr>
          <a:xfrm>
            <a:off x="1331490" y="3821357"/>
            <a:ext cx="3431677" cy="317618"/>
            <a:chOff x="0" y="0"/>
            <a:chExt cx="4575569" cy="42349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Активация аккаунта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449510" y="3821357"/>
            <a:ext cx="2402176" cy="317618"/>
            <a:chOff x="0" y="0"/>
            <a:chExt cx="3202902" cy="4234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$10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94853" y="3821357"/>
            <a:ext cx="8510568" cy="317618"/>
            <a:chOff x="0" y="0"/>
            <a:chExt cx="11347425" cy="42349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Единовременная активация аккаунта и доступ к Vault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285543" y="4255826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1331490" y="4411603"/>
            <a:ext cx="3431677" cy="317618"/>
            <a:chOff x="0" y="0"/>
            <a:chExt cx="4575569" cy="42349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Комиссия за мост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449510" y="4411603"/>
            <a:ext cx="2402176" cy="317618"/>
            <a:chOff x="0" y="0"/>
            <a:chExt cx="3202902" cy="42349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0.5%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194853" y="4411603"/>
            <a:ext cx="8510568" cy="317618"/>
            <a:chOff x="0" y="0"/>
            <a:chExt cx="11347425" cy="42349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Пополнения и выводы, а также применимые сетевые комиссии за газ</a:t>
              </a:r>
            </a:p>
          </p:txBody>
        </p:sp>
      </p:grpSp>
      <p:sp>
        <p:nvSpPr>
          <p:cNvPr id="46" name="AutoShape 46"/>
          <p:cNvSpPr/>
          <p:nvPr/>
        </p:nvSpPr>
        <p:spPr>
          <a:xfrm>
            <a:off x="1285543" y="4846071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7" name="Group 47"/>
          <p:cNvGrpSpPr/>
          <p:nvPr/>
        </p:nvGrpSpPr>
        <p:grpSpPr>
          <a:xfrm>
            <a:off x="1331490" y="5001857"/>
            <a:ext cx="3431677" cy="317618"/>
            <a:chOff x="0" y="0"/>
            <a:chExt cx="4575569" cy="42349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Торговая комиссия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449510" y="5001857"/>
            <a:ext cx="2402176" cy="317618"/>
            <a:chOff x="0" y="0"/>
            <a:chExt cx="3202902" cy="42349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0.1%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194853" y="5001857"/>
            <a:ext cx="8510568" cy="317618"/>
            <a:chOff x="0" y="0"/>
            <a:chExt cx="11347425" cy="42349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Исполнение сделок в поддерживаемых торговых средах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>
            <a:off x="1285543" y="5436326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1331490" y="5592103"/>
            <a:ext cx="3431677" cy="317618"/>
            <a:chOff x="0" y="0"/>
            <a:chExt cx="4575569" cy="42349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Комиссия за успех Auto Engine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5449510" y="5592103"/>
            <a:ext cx="2402176" cy="317618"/>
            <a:chOff x="0" y="0"/>
            <a:chExt cx="3202902" cy="42349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20% от доходности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8194853" y="5592103"/>
            <a:ext cx="8510568" cy="317618"/>
            <a:chOff x="0" y="0"/>
            <a:chExt cx="11347425" cy="42349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65" name="TextBox 6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Применяется только к доходности, полученной через Auto Engine</a:t>
              </a:r>
            </a:p>
          </p:txBody>
        </p:sp>
      </p:grpSp>
      <p:sp>
        <p:nvSpPr>
          <p:cNvPr id="66" name="AutoShape 66"/>
          <p:cNvSpPr/>
          <p:nvPr/>
        </p:nvSpPr>
        <p:spPr>
          <a:xfrm>
            <a:off x="1285543" y="6026571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7" name="Group 67"/>
          <p:cNvGrpSpPr/>
          <p:nvPr/>
        </p:nvGrpSpPr>
        <p:grpSpPr>
          <a:xfrm>
            <a:off x="1331490" y="6182348"/>
            <a:ext cx="3431677" cy="317618"/>
            <a:chOff x="0" y="0"/>
            <a:chExt cx="4575569" cy="42349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Распределение в пул наград X9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5449510" y="6182348"/>
            <a:ext cx="2402176" cy="317618"/>
            <a:chOff x="0" y="0"/>
            <a:chExt cx="3202902" cy="423490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9% от доходности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8194853" y="6182348"/>
            <a:ext cx="8510568" cy="317618"/>
            <a:chOff x="0" y="0"/>
            <a:chExt cx="11347425" cy="42349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75" name="TextBox 7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Распределяется между девятью пулами наград X9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978789" y="7346318"/>
            <a:ext cx="16285235" cy="1676676"/>
            <a:chOff x="0" y="0"/>
            <a:chExt cx="21713647" cy="2235568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21713698" cy="2235517"/>
            </a:xfrm>
            <a:custGeom>
              <a:avLst/>
              <a:gdLst/>
              <a:ahLst/>
              <a:cxnLst/>
              <a:rect l="l" t="t" r="r" b="b"/>
              <a:pathLst>
                <a:path w="21713698" h="2235517">
                  <a:moveTo>
                    <a:pt x="0" y="447103"/>
                  </a:moveTo>
                  <a:cubicBezTo>
                    <a:pt x="0" y="200127"/>
                    <a:pt x="149733" y="0"/>
                    <a:pt x="334518" y="0"/>
                  </a:cubicBezTo>
                  <a:lnTo>
                    <a:pt x="21379180" y="0"/>
                  </a:lnTo>
                  <a:cubicBezTo>
                    <a:pt x="21563966" y="0"/>
                    <a:pt x="21713698" y="200127"/>
                    <a:pt x="21713698" y="447103"/>
                  </a:cubicBezTo>
                  <a:lnTo>
                    <a:pt x="21713698" y="1788414"/>
                  </a:lnTo>
                  <a:cubicBezTo>
                    <a:pt x="21713698" y="2035390"/>
                    <a:pt x="21563966" y="2235517"/>
                    <a:pt x="21379180" y="2235517"/>
                  </a:cubicBezTo>
                  <a:lnTo>
                    <a:pt x="334518" y="2235517"/>
                  </a:lnTo>
                  <a:cubicBezTo>
                    <a:pt x="149733" y="2235517"/>
                    <a:pt x="0" y="2035390"/>
                    <a:pt x="0" y="1788414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78" name="Group 78"/>
          <p:cNvGrpSpPr/>
          <p:nvPr/>
        </p:nvGrpSpPr>
        <p:grpSpPr>
          <a:xfrm>
            <a:off x="1674657" y="8047389"/>
            <a:ext cx="2745343" cy="274534"/>
            <a:chOff x="0" y="0"/>
            <a:chExt cx="3660458" cy="366046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ПРИНЦИП</a:t>
              </a:r>
            </a:p>
          </p:txBody>
        </p:sp>
      </p:grpSp>
      <p:sp>
        <p:nvSpPr>
          <p:cNvPr id="81" name="TextBox 81"/>
          <p:cNvSpPr txBox="1"/>
          <p:nvPr/>
        </p:nvSpPr>
        <p:spPr>
          <a:xfrm>
            <a:off x="5215415" y="7636969"/>
            <a:ext cx="10447227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en-US" sz="14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Вы всегда должны понимать, за что платите.</a:t>
            </a: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endParaRPr lang="en-US" sz="1499" b="1" u="none" strike="noStrike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en-US" sz="1499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Понятная активация. Понятные расчёты. Понятная торговля. Понятные комиссии, связанные с результатами.</a:t>
            </a: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endParaRPr lang="en-US" sz="1499" u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en-US" sz="14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Прозрачность заложена в основу.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84" name="TextBox 84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Инфраструктура для нового поколения участия в рынках.</a:t>
              </a:r>
            </a:p>
          </p:txBody>
        </p:sp>
      </p:grpSp>
      <p:sp>
        <p:nvSpPr>
          <p:cNvPr id="85" name="Freeform 85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ПУТЬ РОСТА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r">
                <a:lnSpc>
                  <a:spcPts val="1441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785156"/>
            <a:ext cx="9883245" cy="953062"/>
            <a:chOff x="0" y="0"/>
            <a:chExt cx="13177660" cy="12707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177655" cy="1270753"/>
            </a:xfrm>
            <a:custGeom>
              <a:avLst/>
              <a:gdLst/>
              <a:ahLst/>
              <a:cxnLst/>
              <a:rect l="l" t="t" r="r" b="b"/>
              <a:pathLst>
                <a:path w="13177655" h="1270753">
                  <a:moveTo>
                    <a:pt x="0" y="0"/>
                  </a:moveTo>
                  <a:lnTo>
                    <a:pt x="13177655" y="0"/>
                  </a:lnTo>
                  <a:lnTo>
                    <a:pt x="13177655" y="1270753"/>
                  </a:lnTo>
                  <a:lnTo>
                    <a:pt x="0" y="12707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6052" b="-13806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3177660" cy="1280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4"/>
                </a:lnSpc>
                <a:spcBef>
                  <a:spcPct val="0"/>
                </a:spcBef>
              </a:pPr>
              <a:r>
                <a:rPr lang="en-US" sz="4503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ВАШ ПУТЬ РОСТА В RIFT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8789" y="3062068"/>
            <a:ext cx="7596216" cy="1961798"/>
            <a:chOff x="0" y="0"/>
            <a:chExt cx="10128288" cy="26157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128250" cy="2615755"/>
            </a:xfrm>
            <a:custGeom>
              <a:avLst/>
              <a:gdLst/>
              <a:ahLst/>
              <a:cxnLst/>
              <a:rect l="l" t="t" r="r" b="b"/>
              <a:pathLst>
                <a:path w="10128250" h="2615755">
                  <a:moveTo>
                    <a:pt x="0" y="420353"/>
                  </a:moveTo>
                  <a:cubicBezTo>
                    <a:pt x="0" y="188247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88247"/>
                    <a:pt x="10128250" y="420353"/>
                  </a:cubicBezTo>
                  <a:lnTo>
                    <a:pt x="10128250" y="2195409"/>
                  </a:lnTo>
                  <a:cubicBezTo>
                    <a:pt x="10128250" y="2427516"/>
                    <a:pt x="9978898" y="2615755"/>
                    <a:pt x="9794748" y="2615755"/>
                  </a:cubicBezTo>
                  <a:lnTo>
                    <a:pt x="333502" y="2615755"/>
                  </a:lnTo>
                  <a:cubicBezTo>
                    <a:pt x="149352" y="2615756"/>
                    <a:pt x="0" y="2427516"/>
                    <a:pt x="0" y="219540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290314" y="3473448"/>
            <a:ext cx="6973176" cy="274534"/>
            <a:chOff x="0" y="0"/>
            <a:chExt cx="9297568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НАЧНИТЕ С БЕСПЛАТНОГО ДЕМО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90561" y="3909908"/>
            <a:ext cx="562012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Откройте демо-счёт RIFT с $10,000 виртуальных средств.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Практикуйтесь до выхода на реальный рынок.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159916" y="3062068"/>
            <a:ext cx="7596216" cy="1961798"/>
            <a:chOff x="0" y="0"/>
            <a:chExt cx="10128288" cy="261573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128250" cy="2615755"/>
            </a:xfrm>
            <a:custGeom>
              <a:avLst/>
              <a:gdLst/>
              <a:ahLst/>
              <a:cxnLst/>
              <a:rect l="l" t="t" r="r" b="b"/>
              <a:pathLst>
                <a:path w="10128250" h="2615755">
                  <a:moveTo>
                    <a:pt x="0" y="420353"/>
                  </a:moveTo>
                  <a:cubicBezTo>
                    <a:pt x="0" y="188247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88247"/>
                    <a:pt x="10128250" y="420353"/>
                  </a:cubicBezTo>
                  <a:lnTo>
                    <a:pt x="10128250" y="2195409"/>
                  </a:lnTo>
                  <a:cubicBezTo>
                    <a:pt x="10128250" y="2427516"/>
                    <a:pt x="9978898" y="2615755"/>
                    <a:pt x="9794748" y="2615755"/>
                  </a:cubicBezTo>
                  <a:lnTo>
                    <a:pt x="333502" y="2615755"/>
                  </a:lnTo>
                  <a:cubicBezTo>
                    <a:pt x="149352" y="2615756"/>
                    <a:pt x="0" y="2427516"/>
                    <a:pt x="0" y="219540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9471441" y="3416298"/>
            <a:ext cx="6973176" cy="274534"/>
            <a:chOff x="0" y="0"/>
            <a:chExt cx="9297568" cy="36604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ПОЛУЧИТЕ БЕСПЛАТНУЮ ЛИЦЕНЗИЮ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471698" y="3802861"/>
            <a:ext cx="5996032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Выполните миссии 100X HYPERDRIVE и получите бесплатную лицензию(-и) Auto Engine.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Выберите: Micro · Smart · Alpha или все три цикла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78789" y="5223891"/>
            <a:ext cx="7596216" cy="1793458"/>
            <a:chOff x="0" y="0"/>
            <a:chExt cx="10128288" cy="239127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128250" cy="2391302"/>
            </a:xfrm>
            <a:custGeom>
              <a:avLst/>
              <a:gdLst/>
              <a:ahLst/>
              <a:cxnLst/>
              <a:rect l="l" t="t" r="r" b="b"/>
              <a:pathLst>
                <a:path w="10128250" h="2391302">
                  <a:moveTo>
                    <a:pt x="0" y="384283"/>
                  </a:moveTo>
                  <a:cubicBezTo>
                    <a:pt x="0" y="172093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2093"/>
                    <a:pt x="10128250" y="384283"/>
                  </a:cubicBezTo>
                  <a:lnTo>
                    <a:pt x="10128250" y="2007023"/>
                  </a:lnTo>
                  <a:cubicBezTo>
                    <a:pt x="10128250" y="2219213"/>
                    <a:pt x="9978898" y="2391302"/>
                    <a:pt x="9794748" y="2391302"/>
                  </a:cubicBezTo>
                  <a:lnTo>
                    <a:pt x="333502" y="2391302"/>
                  </a:lnTo>
                  <a:cubicBezTo>
                    <a:pt x="149352" y="2391303"/>
                    <a:pt x="0" y="2219213"/>
                    <a:pt x="0" y="2007023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290314" y="5465376"/>
            <a:ext cx="6973176" cy="274534"/>
            <a:chOff x="0" y="0"/>
            <a:chExt cx="9297568" cy="36604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ВНЕСИТЕ КАПИТАЛ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90561" y="5848719"/>
            <a:ext cx="6218695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Пополните выбранную среду Engine. Участвуйте через структурированные 24-часовые циклы и выводите средства в соответствии с применимыми условиями цикла и платформы.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159916" y="5223891"/>
            <a:ext cx="7596216" cy="1793458"/>
            <a:chOff x="0" y="0"/>
            <a:chExt cx="10128288" cy="239127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128250" cy="2391302"/>
            </a:xfrm>
            <a:custGeom>
              <a:avLst/>
              <a:gdLst/>
              <a:ahLst/>
              <a:cxnLst/>
              <a:rect l="l" t="t" r="r" b="b"/>
              <a:pathLst>
                <a:path w="10128250" h="2391302">
                  <a:moveTo>
                    <a:pt x="0" y="384283"/>
                  </a:moveTo>
                  <a:cubicBezTo>
                    <a:pt x="0" y="172093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2093"/>
                    <a:pt x="10128250" y="384283"/>
                  </a:cubicBezTo>
                  <a:lnTo>
                    <a:pt x="10128250" y="2007023"/>
                  </a:lnTo>
                  <a:cubicBezTo>
                    <a:pt x="10128250" y="2219213"/>
                    <a:pt x="9978898" y="2391302"/>
                    <a:pt x="9794748" y="2391302"/>
                  </a:cubicBezTo>
                  <a:lnTo>
                    <a:pt x="333502" y="2391302"/>
                  </a:lnTo>
                  <a:cubicBezTo>
                    <a:pt x="149352" y="2391303"/>
                    <a:pt x="0" y="2219213"/>
                    <a:pt x="0" y="2007023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9471441" y="5465376"/>
            <a:ext cx="6973176" cy="274534"/>
            <a:chOff x="0" y="0"/>
            <a:chExt cx="9297568" cy="36604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04 — ПОДЕЛИТЕСЬ РЕФЕРАЛЬНОЙ ССЫЛКОЙ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9471698" y="5848719"/>
            <a:ext cx="5974345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Приглашайте других, используя свою уникальную реферальную ссылку RIFT.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Получайте допустимые вознаграждения от активности сети.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78789" y="7217374"/>
            <a:ext cx="7596216" cy="1813208"/>
            <a:chOff x="0" y="0"/>
            <a:chExt cx="10128288" cy="241761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28250" cy="2417635"/>
            </a:xfrm>
            <a:custGeom>
              <a:avLst/>
              <a:gdLst/>
              <a:ahLst/>
              <a:cxnLst/>
              <a:rect l="l" t="t" r="r" b="b"/>
              <a:pathLst>
                <a:path w="10128250" h="2417635">
                  <a:moveTo>
                    <a:pt x="0" y="388515"/>
                  </a:moveTo>
                  <a:cubicBezTo>
                    <a:pt x="0" y="173988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3988"/>
                    <a:pt x="10128250" y="388515"/>
                  </a:cubicBezTo>
                  <a:lnTo>
                    <a:pt x="10128250" y="2029125"/>
                  </a:lnTo>
                  <a:cubicBezTo>
                    <a:pt x="10128250" y="2243651"/>
                    <a:pt x="9978898" y="2417635"/>
                    <a:pt x="9794748" y="2417635"/>
                  </a:cubicBezTo>
                  <a:lnTo>
                    <a:pt x="333502" y="2417635"/>
                  </a:lnTo>
                  <a:cubicBezTo>
                    <a:pt x="149352" y="2417636"/>
                    <a:pt x="0" y="2243651"/>
                    <a:pt x="0" y="2029125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290314" y="7492721"/>
            <a:ext cx="6973176" cy="274534"/>
            <a:chOff x="0" y="0"/>
            <a:chExt cx="9297568" cy="3660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 — РАЗВИВАЙТЕ СВОЮ СЕТЬ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290314" y="7803364"/>
            <a:ext cx="4639632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Развивайте сеть. Получайте доход от уровней.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Участвуйте в системе наград X9.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Учитесь. Участвуйте. Растите.</a:t>
            </a:r>
          </a:p>
        </p:txBody>
      </p:sp>
      <p:sp>
        <p:nvSpPr>
          <p:cNvPr id="45" name="Freeform 45"/>
          <p:cNvSpPr/>
          <p:nvPr/>
        </p:nvSpPr>
        <p:spPr>
          <a:xfrm>
            <a:off x="7441540" y="3768278"/>
            <a:ext cx="851751" cy="549379"/>
          </a:xfrm>
          <a:custGeom>
            <a:avLst/>
            <a:gdLst/>
            <a:ahLst/>
            <a:cxnLst/>
            <a:rect l="l" t="t" r="r" b="b"/>
            <a:pathLst>
              <a:path w="851751" h="549379">
                <a:moveTo>
                  <a:pt x="0" y="0"/>
                </a:moveTo>
                <a:lnTo>
                  <a:pt x="851750" y="0"/>
                </a:lnTo>
                <a:lnTo>
                  <a:pt x="851750" y="549379"/>
                </a:lnTo>
                <a:lnTo>
                  <a:pt x="0" y="5493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7509256" y="5809829"/>
            <a:ext cx="671871" cy="594606"/>
          </a:xfrm>
          <a:custGeom>
            <a:avLst/>
            <a:gdLst/>
            <a:ahLst/>
            <a:cxnLst/>
            <a:rect l="l" t="t" r="r" b="b"/>
            <a:pathLst>
              <a:path w="671871" h="594606">
                <a:moveTo>
                  <a:pt x="0" y="0"/>
                </a:moveTo>
                <a:lnTo>
                  <a:pt x="671871" y="0"/>
                </a:lnTo>
                <a:lnTo>
                  <a:pt x="671871" y="594606"/>
                </a:lnTo>
                <a:lnTo>
                  <a:pt x="0" y="594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7441540" y="7767256"/>
            <a:ext cx="739588" cy="710004"/>
          </a:xfrm>
          <a:custGeom>
            <a:avLst/>
            <a:gdLst/>
            <a:ahLst/>
            <a:cxnLst/>
            <a:rect l="l" t="t" r="r" b="b"/>
            <a:pathLst>
              <a:path w="739588" h="710004">
                <a:moveTo>
                  <a:pt x="0" y="0"/>
                </a:moveTo>
                <a:lnTo>
                  <a:pt x="739587" y="0"/>
                </a:lnTo>
                <a:lnTo>
                  <a:pt x="739587" y="710004"/>
                </a:lnTo>
                <a:lnTo>
                  <a:pt x="0" y="7100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15620130" y="5821787"/>
            <a:ext cx="647183" cy="592172"/>
          </a:xfrm>
          <a:custGeom>
            <a:avLst/>
            <a:gdLst/>
            <a:ahLst/>
            <a:cxnLst/>
            <a:rect l="l" t="t" r="r" b="b"/>
            <a:pathLst>
              <a:path w="647183" h="592172">
                <a:moveTo>
                  <a:pt x="0" y="0"/>
                </a:moveTo>
                <a:lnTo>
                  <a:pt x="647183" y="0"/>
                </a:lnTo>
                <a:lnTo>
                  <a:pt x="647183" y="592173"/>
                </a:lnTo>
                <a:lnTo>
                  <a:pt x="0" y="59217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15772272" y="3761136"/>
            <a:ext cx="595898" cy="595898"/>
          </a:xfrm>
          <a:custGeom>
            <a:avLst/>
            <a:gdLst/>
            <a:ahLst/>
            <a:cxnLst/>
            <a:rect l="l" t="t" r="r" b="b"/>
            <a:pathLst>
              <a:path w="595898" h="595898">
                <a:moveTo>
                  <a:pt x="0" y="0"/>
                </a:moveTo>
                <a:lnTo>
                  <a:pt x="595898" y="0"/>
                </a:lnTo>
                <a:lnTo>
                  <a:pt x="595898" y="595898"/>
                </a:lnTo>
                <a:lnTo>
                  <a:pt x="0" y="59589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Инфраструктура для нового поколения участия в рынках.</a:t>
              </a:r>
            </a:p>
          </p:txBody>
        </p:sp>
      </p:grpSp>
      <p:sp>
        <p:nvSpPr>
          <p:cNvPr id="53" name="Freeform 5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35024" y="2552396"/>
            <a:ext cx="1883664" cy="112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00"/>
              </a:lnSpc>
            </a:pPr>
            <a:r>
              <a:rPr lang="en-US" sz="6500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RIFT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35024" y="4013448"/>
            <a:ext cx="7146572" cy="41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Добро пожаловать в будущее трейдинга!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35024" y="5026628"/>
            <a:ext cx="6059182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>
                <a:solidFill>
                  <a:srgbClr val="3776FF"/>
                </a:solidFill>
                <a:latin typeface="Inter Bold"/>
                <a:ea typeface="Inter Bold"/>
                <a:cs typeface="Inter Bold"/>
                <a:sym typeface="Inter Bold"/>
              </a:rPr>
              <a:t>Учитесь. Торгуйте. Растите.</a:t>
            </a:r>
          </a:p>
        </p:txBody>
      </p:sp>
      <p:sp>
        <p:nvSpPr>
          <p:cNvPr id="6" name="Freeform 6"/>
          <p:cNvSpPr/>
          <p:nvPr/>
        </p:nvSpPr>
        <p:spPr>
          <a:xfrm>
            <a:off x="1304925" y="6443569"/>
            <a:ext cx="219075" cy="1076325"/>
          </a:xfrm>
          <a:custGeom>
            <a:avLst/>
            <a:gdLst/>
            <a:ahLst/>
            <a:cxnLst/>
            <a:rect l="l" t="t" r="r" b="b"/>
            <a:pathLst>
              <a:path w="219075" h="1076325">
                <a:moveTo>
                  <a:pt x="0" y="0"/>
                </a:moveTo>
                <a:lnTo>
                  <a:pt x="219075" y="0"/>
                </a:lnTo>
                <a:lnTo>
                  <a:pt x="2190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572768" y="6608987"/>
            <a:ext cx="621792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9"/>
              </a:lnSpc>
            </a:pPr>
            <a:r>
              <a:rPr lang="en-US" sz="219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RIFT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72768" y="7043595"/>
            <a:ext cx="5595212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Инфраструктура для нового поколения участия в рынках.</a:t>
            </a:r>
          </a:p>
        </p:txBody>
      </p:sp>
      <p:sp>
        <p:nvSpPr>
          <p:cNvPr id="9" name="TextBox 9"/>
          <p:cNvSpPr txBox="1"/>
          <p:nvPr/>
        </p:nvSpPr>
        <p:spPr>
          <a:xfrm rot="-420767">
            <a:off x="10179564" y="3812586"/>
            <a:ext cx="6327648" cy="2397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0"/>
              </a:lnSpc>
            </a:pPr>
            <a:r>
              <a:rPr lang="en-US" sz="14000">
                <a:solidFill>
                  <a:srgbClr val="FFFFFF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Спасибо</a:t>
            </a:r>
          </a:p>
        </p:txBody>
      </p:sp>
      <p:sp>
        <p:nvSpPr>
          <p:cNvPr id="10" name="AutoShape 10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" name="Group 11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СПАСИБО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17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1495</Words>
  <Application>Microsoft Office PowerPoint</Application>
  <PresentationFormat>Custom</PresentationFormat>
  <Paragraphs>288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The Youngest Script</vt:lpstr>
      <vt:lpstr>Calibri</vt:lpstr>
      <vt:lpstr>Inter</vt:lpstr>
      <vt:lpstr>Inter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Russian RIFT Presentation 1.1</dc:title>
  <cp:lastModifiedBy>ACER NITRO</cp:lastModifiedBy>
  <cp:revision>2</cp:revision>
  <dcterms:created xsi:type="dcterms:W3CDTF">2006-08-16T00:00:00Z</dcterms:created>
  <dcterms:modified xsi:type="dcterms:W3CDTF">2026-09-26T17:16:11Z</dcterms:modified>
  <dc:identifier>DAHVWs77TPs</dc:identifier>
</cp:coreProperties>
</file>