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er Bold" panose="020B0604020202020204" charset="0"/>
      <p:regular r:id="rId20"/>
    </p:embeddedFont>
    <p:embeddedFont>
      <p:font typeface="Inter" panose="020B0604020202020204" charset="0"/>
      <p:regular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The Youngest Script" panose="020B060402020202020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874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INFRASTRUKTURA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763892" y="2598665"/>
            <a:ext cx="7549696" cy="988324"/>
            <a:chOff x="0" y="0"/>
            <a:chExt cx="10066261" cy="131776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317765"/>
            </a:xfrm>
            <a:custGeom>
              <a:avLst/>
              <a:gdLst/>
              <a:ahLst/>
              <a:cxnLst/>
              <a:rect l="l" t="t" r="r" b="b"/>
              <a:pathLst>
                <a:path w="10066265" h="1317765">
                  <a:moveTo>
                    <a:pt x="0" y="0"/>
                  </a:moveTo>
                  <a:lnTo>
                    <a:pt x="10066265" y="0"/>
                  </a:lnTo>
                  <a:lnTo>
                    <a:pt x="10066265" y="1317765"/>
                  </a:lnTo>
                  <a:lnTo>
                    <a:pt x="0" y="131776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8844" b="-98843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10066261" cy="13177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746"/>
                </a:lnSpc>
              </a:pPr>
              <a:r>
                <a:rPr lang="en-US" sz="6455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817654"/>
            <a:ext cx="7797371" cy="1108940"/>
            <a:chOff x="0" y="0"/>
            <a:chExt cx="10396494" cy="147858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1478591"/>
            </a:xfrm>
            <a:custGeom>
              <a:avLst/>
              <a:gdLst/>
              <a:ahLst/>
              <a:cxnLst/>
              <a:rect l="l" t="t" r="r" b="b"/>
              <a:pathLst>
                <a:path w="10396501" h="1478591">
                  <a:moveTo>
                    <a:pt x="0" y="0"/>
                  </a:moveTo>
                  <a:lnTo>
                    <a:pt x="10396501" y="0"/>
                  </a:lnTo>
                  <a:lnTo>
                    <a:pt x="10396501" y="1478591"/>
                  </a:lnTo>
                  <a:lnTo>
                    <a:pt x="0" y="14785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4120" r="1416" b="-660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Infrastruktura dla nowej generacji uczestnictwa w rynku.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32597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Handluj. Uczestnicz. Rozwijaj się.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Samodzielna kontrola aktywów · Inteligentna · Globalna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Obsługiwane przez Hyperliquid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POZNAJ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063433"/>
            <a:ext cx="8968089" cy="1867253"/>
            <a:chOff x="0" y="0"/>
            <a:chExt cx="11957453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957448" cy="2489658"/>
            </a:xfrm>
            <a:custGeom>
              <a:avLst/>
              <a:gdLst/>
              <a:ahLst/>
              <a:cxnLst/>
              <a:rect l="l" t="t" r="r" b="b"/>
              <a:pathLst>
                <a:path w="11957448" h="2489658">
                  <a:moveTo>
                    <a:pt x="0" y="0"/>
                  </a:moveTo>
                  <a:lnTo>
                    <a:pt x="11957448" y="0"/>
                  </a:lnTo>
                  <a:lnTo>
                    <a:pt x="11957448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4336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957453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Jedna infrastruktura.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Wiele sposobów uczestnictwa.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6988280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Jedna platforma.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Wiele środowisk uczestnictwa.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260138"/>
            <a:ext cx="7606936" cy="2147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łączy różne formy uczestnictwa w rynku w ramach jednej, ujednoliconej infrastruktury.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Od nauki i handlu manualnego po automatyczne wykonywanie zleceń, uczestnictwo oparte na portfelu, nagrody oraz przyszły dostęp do kapitału.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POZNAJ NASZEGO WIZJONERSKIEGO CEO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Założyciel · Wizjoner fintechu · Innowator blockchain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 podstaw RIFT leży wizja infrastruktury finansowej, która sprawia, że nowoczesne uczestnictwo w rynku staje się bardziej dostępne, uporządkowane i oparte na technologii.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WIZJA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Budować długoterminowy, skalowalny ekosystem, w którym technologia umożliwia szersze uczestnictwo i tworzy infrastrukturę pozwalającą społeczności wspólnie się rozwijać.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MISJA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Budować infrastrukturę.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Poszerzać dostęp.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Tworzyć lepsze sposoby uczestnictwa.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DARMOWE KONTO DEMO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95529"/>
            <a:ext cx="7755598" cy="1545481"/>
            <a:chOff x="0" y="0"/>
            <a:chExt cx="10340797" cy="20606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060639"/>
            </a:xfrm>
            <a:custGeom>
              <a:avLst/>
              <a:gdLst/>
              <a:ahLst/>
              <a:cxnLst/>
              <a:rect l="l" t="t" r="r" b="b"/>
              <a:pathLst>
                <a:path w="10340799" h="2060639">
                  <a:moveTo>
                    <a:pt x="0" y="0"/>
                  </a:moveTo>
                  <a:lnTo>
                    <a:pt x="10340799" y="0"/>
                  </a:lnTo>
                  <a:lnTo>
                    <a:pt x="10340799" y="2060639"/>
                  </a:lnTo>
                  <a:lnTo>
                    <a:pt x="0" y="20606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355" b="-2220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0797" cy="21368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Zacznij od praktyki. Handluj ze zrozumieniem.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8658069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Każdy nowy użytkownik RIFT może rozpocząć od wirtualnego konta demo z kwotą 10 000 USD.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Nie jest wymagany prawdziwy kapitał.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CO MOŻESZ ZROBIĆ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Poznaj interfejs RIFT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Ćwicz uczestnictwo w rynku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Testuj pomysły na transakcje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Poznaj proces wykonywania zleceń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Ucz się przed rozpoczęciem handlu na żywo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W razie potrzeby zresetuj saldo wirtualne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439255"/>
            <a:chOff x="0" y="0"/>
            <a:chExt cx="3825176" cy="5856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585674"/>
            </a:xfrm>
            <a:custGeom>
              <a:avLst/>
              <a:gdLst/>
              <a:ahLst/>
              <a:cxnLst/>
              <a:rect l="l" t="t" r="r" b="b"/>
              <a:pathLst>
                <a:path w="3825180" h="585674">
                  <a:moveTo>
                    <a:pt x="0" y="0"/>
                  </a:moveTo>
                  <a:lnTo>
                    <a:pt x="3825180" y="0"/>
                  </a:lnTo>
                  <a:lnTo>
                    <a:pt x="38251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261" b="-77261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$10,000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Wirtualny kapitał transakcyjny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7979869"/>
            <a:ext cx="286445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Najpierw praktyka. Uczestnicz z pewnością siebie.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933599"/>
            <a:ext cx="8011963" cy="1752953"/>
            <a:chOff x="0" y="0"/>
            <a:chExt cx="1068261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682622" cy="2337269"/>
            </a:xfrm>
            <a:custGeom>
              <a:avLst/>
              <a:gdLst/>
              <a:ahLst/>
              <a:cxnLst/>
              <a:rect l="l" t="t" r="r" b="b"/>
              <a:pathLst>
                <a:path w="10682622" h="2337269">
                  <a:moveTo>
                    <a:pt x="0" y="0"/>
                  </a:moveTo>
                  <a:lnTo>
                    <a:pt x="10682622" y="0"/>
                  </a:lnTo>
                  <a:lnTo>
                    <a:pt x="10682622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0096" r="8339" b="-3164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68261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Prostsze decyzje. Szybsze wykonywanie zleceń.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JAK TO DZIAŁA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 PRAWO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WYKONAJ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 LEWO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POMIŃ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4105653"/>
            <a:ext cx="777171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 zamienia wybór transakcji w prostą i intuicyjną interakcję.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576592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Jedna okazja naraz.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Zamiast poruszać się po skomplikowanym terminalu transakcyjnym przy każdej decyzji, Swipe tworzy skoncentrowane środowisko zaprojektowane z myślą o szybkiej interakcji z rynkiem.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SPOT/FUTURES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095994"/>
            <a:ext cx="8094480" cy="2706112"/>
            <a:chOff x="0" y="0"/>
            <a:chExt cx="10792640" cy="360814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2639" cy="3608142"/>
            </a:xfrm>
            <a:custGeom>
              <a:avLst/>
              <a:gdLst/>
              <a:ahLst/>
              <a:cxnLst/>
              <a:rect l="l" t="t" r="r" b="b"/>
              <a:pathLst>
                <a:path w="10792639" h="3608142">
                  <a:moveTo>
                    <a:pt x="0" y="0"/>
                  </a:moveTo>
                  <a:lnTo>
                    <a:pt x="10792639" y="0"/>
                  </a:lnTo>
                  <a:lnTo>
                    <a:pt x="10792639" y="3608142"/>
                  </a:lnTo>
                  <a:lnTo>
                    <a:pt x="0" y="360814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647" r="8426" b="3090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0792640" cy="370339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19"/>
                </a:lnSpc>
                <a:spcBef>
                  <a:spcPct val="0"/>
                </a:spcBef>
              </a:pP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Handluj precyzyjnie za pomocą manualnego terminala transakcyjnego.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086866"/>
            <a:ext cx="5553799" cy="810377"/>
            <a:chOff x="0" y="0"/>
            <a:chExt cx="79719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971864" cy="1163182"/>
            </a:xfrm>
            <a:custGeom>
              <a:avLst/>
              <a:gdLst/>
              <a:ahLst/>
              <a:cxnLst/>
              <a:rect l="l" t="t" r="r" b="b"/>
              <a:pathLst>
                <a:path w="7971864" h="1163182">
                  <a:moveTo>
                    <a:pt x="0" y="95158"/>
                  </a:moveTo>
                  <a:cubicBezTo>
                    <a:pt x="0" y="42620"/>
                    <a:pt x="128973" y="0"/>
                    <a:pt x="287956" y="0"/>
                  </a:cubicBezTo>
                  <a:lnTo>
                    <a:pt x="7683908" y="0"/>
                  </a:lnTo>
                  <a:cubicBezTo>
                    <a:pt x="7843000" y="0"/>
                    <a:pt x="7971864" y="42620"/>
                    <a:pt x="7971864" y="95158"/>
                  </a:cubicBezTo>
                  <a:lnTo>
                    <a:pt x="7971864" y="1068025"/>
                  </a:lnTo>
                  <a:cubicBezTo>
                    <a:pt x="7971864" y="1120598"/>
                    <a:pt x="7842890" y="1163182"/>
                    <a:pt x="7683908" y="1163182"/>
                  </a:cubicBezTo>
                  <a:lnTo>
                    <a:pt x="287956" y="1163182"/>
                  </a:lnTo>
                  <a:cubicBezTo>
                    <a:pt x="128863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Wybierz Spot lub kontrakty perpetualne, przełączaj się między zleceniami rynkowymi i limitowanymi oraz zarządzaj dźwignią, poślizgiem, Take Profit i Stop Loss — wszystko z jednego interfejsu.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61732" y="7215830"/>
            <a:ext cx="5103783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PRECYZYJNIE. ELASTYCZNIE. WYKONUJ.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75539"/>
            <a:ext cx="7618333" cy="1752953"/>
            <a:chOff x="0" y="0"/>
            <a:chExt cx="10157778" cy="23372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337269"/>
            </a:xfrm>
            <a:custGeom>
              <a:avLst/>
              <a:gdLst/>
              <a:ahLst/>
              <a:cxnLst/>
              <a:rect l="l" t="t" r="r" b="b"/>
              <a:pathLst>
                <a:path w="10157776" h="2337269">
                  <a:moveTo>
                    <a:pt x="0" y="0"/>
                  </a:moveTo>
                  <a:lnTo>
                    <a:pt x="10157776" y="0"/>
                  </a:lnTo>
                  <a:lnTo>
                    <a:pt x="10157776" y="2337269"/>
                  </a:lnTo>
                  <a:lnTo>
                    <a:pt x="0" y="23372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3147" b="-621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0157778" cy="2422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Myśl o portfelu.</a:t>
              </a:r>
            </a:p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Nie tylko o transakcjach.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KSIĘGI TRANSAKCYJNE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20078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PORTFELE LUSTRZANE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8128887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 wprowadza szersze podejście do uczestnictwa w rynku.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Zamiast skupiać się wyłącznie na pojedynczych wejściach i wyjściach, Smart Money opiera się na Księgach Transakcyjnych.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To uporządkowane środowisko, w którym uczestnictwo kapitałowe można analizować na poziomie portfela.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20078" y="6963375"/>
            <a:ext cx="3243167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Dedykowana infrastruktura wspiera każdą Księgę Transakcyjną i utrzymuje rozdzielenie między środowiskami uczestnictwa.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AUTOMATED TRADING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603169"/>
            <a:ext cx="9174006" cy="1589931"/>
            <a:chOff x="0" y="0"/>
            <a:chExt cx="12232008" cy="21199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232012" cy="2119895"/>
            </a:xfrm>
            <a:custGeom>
              <a:avLst/>
              <a:gdLst/>
              <a:ahLst/>
              <a:cxnLst/>
              <a:rect l="l" t="t" r="r" b="b"/>
              <a:pathLst>
                <a:path w="12232012" h="2119895">
                  <a:moveTo>
                    <a:pt x="0" y="0"/>
                  </a:moveTo>
                  <a:lnTo>
                    <a:pt x="12232012" y="0"/>
                  </a:lnTo>
                  <a:lnTo>
                    <a:pt x="12232012" y="2119895"/>
                  </a:lnTo>
                  <a:lnTo>
                    <a:pt x="0" y="2119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6805" r="11720" b="-21700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14300"/>
              <a:ext cx="12232008" cy="22342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9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Uporządkowane uczestnictwo.</a:t>
              </a:r>
            </a:p>
            <a:p>
              <a:pPr marL="0" lvl="0" indent="0" algn="l">
                <a:lnSpc>
                  <a:spcPts val="59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Automatyczne wykonywanie zleceń.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OPARTY NA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5923961"/>
            <a:ext cx="2745343" cy="546218"/>
            <a:chOff x="0" y="0"/>
            <a:chExt cx="3660458" cy="7282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728276"/>
            </a:xfrm>
            <a:custGeom>
              <a:avLst/>
              <a:gdLst/>
              <a:ahLst/>
              <a:cxnLst/>
              <a:rect l="l" t="t" r="r" b="b"/>
              <a:pathLst>
                <a:path w="3660460" h="728276">
                  <a:moveTo>
                    <a:pt x="0" y="0"/>
                  </a:moveTo>
                  <a:lnTo>
                    <a:pt x="3660460" y="0"/>
                  </a:lnTo>
                  <a:lnTo>
                    <a:pt x="3660460" y="728276"/>
                  </a:lnTo>
                  <a:lnTo>
                    <a:pt x="0" y="72827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81600" b="-14271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7378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Automatycznym wykonywaniu zleceń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Uporządkowanych cyklach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Ciągłym uczestnictwie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Efektywności kapitałowej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Mniej manualnej ingerencji.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Bardziej uporządkowane uczestnictwo.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9237071" y="2608844"/>
            <a:ext cx="8464118" cy="6348089"/>
          </a:xfrm>
          <a:custGeom>
            <a:avLst/>
            <a:gdLst/>
            <a:ahLst/>
            <a:cxnLst/>
            <a:rect l="l" t="t" r="r" b="b"/>
            <a:pathLst>
              <a:path w="8464118" h="6348089">
                <a:moveTo>
                  <a:pt x="0" y="0"/>
                </a:moveTo>
                <a:lnTo>
                  <a:pt x="8464118" y="0"/>
                </a:lnTo>
                <a:lnTo>
                  <a:pt x="8464118" y="6348089"/>
                </a:lnTo>
                <a:lnTo>
                  <a:pt x="0" y="63480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316560"/>
            <a:ext cx="7439044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został zaprojektowany dla uczestników, którzy chcą uczestniczyć w rynku poprzez z góry określone cykle automatyczne, zamiast stale wykonywać działania manualnie.</a:t>
            </a:r>
          </a:p>
          <a:p>
            <a:pPr marL="0" lvl="0" indent="0" algn="l">
              <a:lnSpc>
                <a:spcPts val="2400"/>
              </a:lnSpc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Engine łączy uporządkowane środowiska wykonywania zleceń z infrastrukturą automatycznego uczestnictwa.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PRZEPŁYWY AUTO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65848"/>
            <a:ext cx="15891348" cy="1572803"/>
            <a:chOff x="0" y="0"/>
            <a:chExt cx="21188464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1188460" cy="2097069"/>
            </a:xfrm>
            <a:custGeom>
              <a:avLst/>
              <a:gdLst/>
              <a:ahLst/>
              <a:cxnLst/>
              <a:rect l="l" t="t" r="r" b="b"/>
              <a:pathLst>
                <a:path w="21188460" h="2097069">
                  <a:moveTo>
                    <a:pt x="0" y="0"/>
                  </a:moveTo>
                  <a:lnTo>
                    <a:pt x="21188460" y="0"/>
                  </a:lnTo>
                  <a:lnTo>
                    <a:pt x="21188460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30897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21188464" cy="20970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TRZY PRZEPŁYWY. JEDEN AUTOMATYCZNY ENGINE.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Wejście: 100 USD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Wejście: 500 USD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Wejście: 1 000 USD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STRUKTURA ENGINE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 zapewnia trzy odrębne środowiska uczestnictwa.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Zaprojektowane dla uczestników rozpoczynających z niższą alokacją kapitału.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Zaprojektowane dla uczestników poszukujących większej, uporządkowanej alokacji.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Zaprojektowane dla uczestników poszukujących środowiska o najwyższej alokacji w ramach Engine.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Środowisko 365-dniowe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24-godzinne cykle uczestnictwa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Blokada kapitału od 11 USD — brak określonego górnego limitu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0144303" y="8614770"/>
            <a:ext cx="6608889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*Cele mogą się różnić i nie są gwarantowane. Uczestnictwo wiąże się z ryzykiem rynkowym.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KAMPANIA 100X HYPERDRIVE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1636165"/>
            <a:ext cx="8115300" cy="3071676"/>
            <a:chOff x="0" y="0"/>
            <a:chExt cx="10820400" cy="40955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820402" cy="4095572"/>
            </a:xfrm>
            <a:custGeom>
              <a:avLst/>
              <a:gdLst/>
              <a:ahLst/>
              <a:cxnLst/>
              <a:rect l="l" t="t" r="r" b="b"/>
              <a:pathLst>
                <a:path w="10820402" h="4095572">
                  <a:moveTo>
                    <a:pt x="0" y="0"/>
                  </a:moveTo>
                  <a:lnTo>
                    <a:pt x="10820402" y="0"/>
                  </a:lnTo>
                  <a:lnTo>
                    <a:pt x="10820402" y="4095572"/>
                  </a:lnTo>
                  <a:lnTo>
                    <a:pt x="0" y="40955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1508" r="-2333" b="3614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820400" cy="42860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Oferta ograniczona czasowo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7545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Twoja droga do Auto Engine.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075203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58375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to ograniczona czasowo możliwość rozpoczęcia, zaprojektowana, aby przed aktywacją Auto Engine wprowadzić użytkowników do ekosystemu RIFT.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WYKONAJ TRZY MISJE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OGLĄDAJ I UCZ SIĘ 🎬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Ukończ wymagane materiały RIFT i dowiedz się, jak działa ekosystem.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546218"/>
            <a:chOff x="0" y="0"/>
            <a:chExt cx="3385922" cy="58981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589814"/>
            </a:xfrm>
            <a:custGeom>
              <a:avLst/>
              <a:gdLst/>
              <a:ahLst/>
              <a:cxnLst/>
              <a:rect l="l" t="t" r="r" b="b"/>
              <a:pathLst>
                <a:path w="3385925" h="589814">
                  <a:moveTo>
                    <a:pt x="0" y="0"/>
                  </a:moveTo>
                  <a:lnTo>
                    <a:pt x="3385925" y="0"/>
                  </a:lnTo>
                  <a:lnTo>
                    <a:pt x="3385925" y="589814"/>
                  </a:lnTo>
                  <a:lnTo>
                    <a:pt x="0" y="58981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88583" b="-3513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59934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OBSERWUJ I POZOSTAŃ W KONTAKCIE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Obserwuj oficjalne kanały RIFT i bądź na bieżąco z aktualizacjami produktu, ogłoszeniami oraz społecznością.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ZDOBĄDŹ POPULARNOŚĆ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Odbierz spersonalizowaną Kartę Powitalną RIFT i udostępnij ją swojej sieci kontaktów.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BEZPŁATNA LICENCJA ODBLOKOWANA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Odbierz bezpłatną licencję lub bezpłatne licencje RIFT Auto Engine.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Wybierz: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lub wybierz wszystkie trzy.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MOŻLIWOŚĆ UPGRADE'U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673626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Podczas kampanii 100X HYPERDRIVE użytkownicy posiadający Micro Flow lub Smart Flow mogą przejść na Alpha Flow.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Kampania ograniczona czasowo. Obowiązują kryteria kwalifikacji i odpowiednie warunki.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ODBIERZ BEZPŁATNĄ LICENCJĘ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PROP TRADING — JUŻ WKRÓTCE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764981"/>
            <a:ext cx="13146000" cy="846982"/>
            <a:chOff x="0" y="0"/>
            <a:chExt cx="17528000" cy="112930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527994" cy="1129313"/>
            </a:xfrm>
            <a:custGeom>
              <a:avLst/>
              <a:gdLst/>
              <a:ahLst/>
              <a:cxnLst/>
              <a:rect l="l" t="t" r="r" b="b"/>
              <a:pathLst>
                <a:path w="17527994" h="1129313">
                  <a:moveTo>
                    <a:pt x="0" y="0"/>
                  </a:moveTo>
                  <a:lnTo>
                    <a:pt x="17527994" y="0"/>
                  </a:lnTo>
                  <a:lnTo>
                    <a:pt x="17527994" y="1129313"/>
                  </a:lnTo>
                  <a:lnTo>
                    <a:pt x="0" y="112931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6849" r="24819" b="-16788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7528000" cy="113883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Od potwierdzonych wyników do dostępu do kapitału.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OCENA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KWALIFIKACJA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ALOKACJA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SKALOWANIE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935108"/>
            <a:ext cx="10867107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Prop Trading jest tworzony jako uporządkowana infrastruktura do oceny traderów, zarządzania ryzykiem i alokacji kapitału transakcyjnego na podstawie mierzalnych wyników.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Uporządkowane wyzwania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wyniki handlowe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dyscyplina ryzyka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Kontrola obsunięcia kapitału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limity pozycji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wskaźniki konsekwencji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Dostęp do kapitału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określone parametry ryzyka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infrastruktura transakcyjna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5555361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Rozwój oparty na wynikach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możliwości korzystania z większego kapitału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zaawansowane środowiska transakcyjne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1518641" y="7495380"/>
            <a:ext cx="3930347" cy="887425"/>
            <a:chOff x="0" y="0"/>
            <a:chExt cx="5240462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5240460" cy="1183237"/>
            </a:xfrm>
            <a:custGeom>
              <a:avLst/>
              <a:gdLst/>
              <a:ahLst/>
              <a:cxnLst/>
              <a:rect l="l" t="t" r="r" b="b"/>
              <a:pathLst>
                <a:path w="5240460" h="1183237">
                  <a:moveTo>
                    <a:pt x="0" y="0"/>
                  </a:moveTo>
                  <a:lnTo>
                    <a:pt x="5240460" y="0"/>
                  </a:lnTo>
                  <a:lnTo>
                    <a:pt x="524046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151459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5240462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JUŻ WKRÓTCE!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SYSTEM POLECEŃ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56346"/>
            <a:ext cx="13622687" cy="912915"/>
            <a:chOff x="0" y="0"/>
            <a:chExt cx="18163583" cy="12172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8163580" cy="1217224"/>
            </a:xfrm>
            <a:custGeom>
              <a:avLst/>
              <a:gdLst/>
              <a:ahLst/>
              <a:cxnLst/>
              <a:rect l="l" t="t" r="r" b="b"/>
              <a:pathLst>
                <a:path w="18163580" h="1217224">
                  <a:moveTo>
                    <a:pt x="0" y="0"/>
                  </a:moveTo>
                  <a:lnTo>
                    <a:pt x="18163580" y="0"/>
                  </a:lnTo>
                  <a:lnTo>
                    <a:pt x="18163580" y="1217224"/>
                  </a:lnTo>
                  <a:lnTo>
                    <a:pt x="0" y="121722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8512" r="15358" b="-183692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8163583" cy="12172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39"/>
                </a:lnSpc>
                <a:spcBef>
                  <a:spcPct val="0"/>
                </a:spcBef>
              </a:pPr>
              <a:r>
                <a:rPr lang="en-US" sz="41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Zarabiaj na aktywności, którą wprowadzasz do sieci.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OPŁATY ZA HANDEL MANUALNY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433164"/>
            <a:chOff x="0" y="0"/>
            <a:chExt cx="5216157" cy="57755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577543"/>
            </a:xfrm>
            <a:custGeom>
              <a:avLst/>
              <a:gdLst/>
              <a:ahLst/>
              <a:cxnLst/>
              <a:rect l="l" t="t" r="r" b="b"/>
              <a:pathLst>
                <a:path w="5216155" h="577543">
                  <a:moveTo>
                    <a:pt x="0" y="0"/>
                  </a:moveTo>
                  <a:lnTo>
                    <a:pt x="5216155" y="0"/>
                  </a:lnTo>
                  <a:lnTo>
                    <a:pt x="5216155" y="577543"/>
                  </a:lnTo>
                  <a:lnTo>
                    <a:pt x="0" y="57754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291" b="-107672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5870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OPŁATY OD SUKCESU W HANDLU AUTOMATYCZNYM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TWÓJ PANEL POLECEŃ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DO 5 POZIOMÓW W GŁĄB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907374"/>
            <a:ext cx="1215581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Udostępnij swój unikalny link polecający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Każda osoba, która zarejestruje się za jego pomocą, dołączy do Twojej sieci, tworząc podstawę do stałych nagród za polecenia z tytułu jej kwalifikowanej aktywności.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1.56%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0.39%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0.09%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Śledź: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rozwój sieci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strukturę zarobków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dzienny zarobek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trendy zaproszeń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aktywność poleceń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56469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Uzyskuj stały dochód z poleceń dzięki kwalifikowanej aktywności transakcyjnej osób w Twojej strukturze.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4" name="TextBox 44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12.5%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3.12%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NAGRODY RIFT X9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94175"/>
            <a:ext cx="9547571" cy="1731340"/>
            <a:chOff x="0" y="0"/>
            <a:chExt cx="12730094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0093" cy="2308457"/>
            </a:xfrm>
            <a:custGeom>
              <a:avLst/>
              <a:gdLst/>
              <a:ahLst/>
              <a:cxnLst/>
              <a:rect l="l" t="t" r="r" b="b"/>
              <a:pathLst>
                <a:path w="12730093" h="2308457">
                  <a:moveTo>
                    <a:pt x="0" y="0"/>
                  </a:moveTo>
                  <a:lnTo>
                    <a:pt x="12730093" y="0"/>
                  </a:lnTo>
                  <a:lnTo>
                    <a:pt x="12730093" y="2308457"/>
                  </a:lnTo>
                  <a:lnTo>
                    <a:pt x="0" y="23084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918" r="20206" b="-555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730094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2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 pul nagród. Jasne zasady kwalifikacji. Przejrzysta dystrybucja.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39210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JAK TO DZIAŁA: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4773785" cy="609310"/>
            <a:chOff x="0" y="0"/>
            <a:chExt cx="9113487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9113424" cy="1163182"/>
            </a:xfrm>
            <a:custGeom>
              <a:avLst/>
              <a:gdLst/>
              <a:ahLst/>
              <a:cxnLst/>
              <a:rect l="l" t="t" r="r" b="b"/>
              <a:pathLst>
                <a:path w="9113424" h="1163182">
                  <a:moveTo>
                    <a:pt x="0" y="95158"/>
                  </a:moveTo>
                  <a:cubicBezTo>
                    <a:pt x="0" y="42620"/>
                    <a:pt x="147442" y="0"/>
                    <a:pt x="329191" y="0"/>
                  </a:cubicBezTo>
                  <a:lnTo>
                    <a:pt x="8784233" y="0"/>
                  </a:lnTo>
                  <a:cubicBezTo>
                    <a:pt x="8966107" y="0"/>
                    <a:pt x="9113424" y="42620"/>
                    <a:pt x="9113424" y="95158"/>
                  </a:cubicBezTo>
                  <a:lnTo>
                    <a:pt x="9113424" y="1068025"/>
                  </a:lnTo>
                  <a:cubicBezTo>
                    <a:pt x="9113424" y="1120598"/>
                    <a:pt x="8965981" y="1163182"/>
                    <a:pt x="8784233" y="1163182"/>
                  </a:cubicBezTo>
                  <a:lnTo>
                    <a:pt x="329191" y="1163182"/>
                  </a:lnTo>
                  <a:cubicBezTo>
                    <a:pt x="147316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Warstwa nagród zaprojektowana tak, aby uwzględniać zarówno osobisty wynik RIFT Engine, jak i zrównoważone wyniki zespołu.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716726"/>
            <a:ext cx="7224732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Kwalifikuj się na podstawie osobistego wyniku Engine + wyniku słabszego zespołu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Najsilniejszy zespół bezpośredni jest wyłączany z kalkulacji zespołu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Użytkownicy trafiają wyłącznie do najwyższej puli, do której się kwalifikują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Kwalifikacja do nagród jest sprawdzana 1., 11. i 21. dnia miesiąca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Zakwalifikowani użytkownicy dzielą saldo swojej puli po równo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32820" y="8243561"/>
            <a:ext cx="440735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BUDUJ. KWALIFIKUJ SIĘ. ODBIERAJ NAGRODY.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PRZEJRZYSTA STRUKTURA OPŁAT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680823"/>
            <a:ext cx="9883245" cy="837456"/>
            <a:chOff x="0" y="0"/>
            <a:chExt cx="13177660" cy="11166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116611"/>
            </a:xfrm>
            <a:custGeom>
              <a:avLst/>
              <a:gdLst/>
              <a:ahLst/>
              <a:cxnLst/>
              <a:rect l="l" t="t" r="r" b="b"/>
              <a:pathLst>
                <a:path w="13177655" h="1116611">
                  <a:moveTo>
                    <a:pt x="0" y="0"/>
                  </a:moveTo>
                  <a:lnTo>
                    <a:pt x="13177655" y="0"/>
                  </a:lnTo>
                  <a:lnTo>
                    <a:pt x="13177655" y="1116611"/>
                  </a:lnTo>
                  <a:lnTo>
                    <a:pt x="0" y="11166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8975" b="-17092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3177660" cy="11166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7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Jasne opłaty. Bez ukrytej złożoności.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OPŁATA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KWOTA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CEL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Aktywacja konta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 USD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Jednorazowa aktywacja konta i dostęp do Vault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Opłata za bridge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Wpłaty i wypłaty oraz obowiązujące koszty gas sieci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Opłata transakcyjna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0,1%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Wykonywanie zleceń we wspieranych środowiskach transakcyjnych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Opłata od sukcesu Auto Engine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 wyniku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Stosowana wyłącznie do wyniku wygenerowanego przez Auto Engine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317618"/>
            <a:chOff x="0" y="0"/>
            <a:chExt cx="4575569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Alokacja do puli nagród X9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9% wyniku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Alokowana pomiędzy dziewięć pul nagród X9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ZASADA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8274575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Zawsze powinieneś wiedzieć, za co płacisz.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Jasna aktywacja. Jasne rozliczenie. Jasny handel. Jasne opłaty związane z wynikami.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Przejrzystość wpisana w projekt.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ŚCIEŻKA ROZWOJU RIFT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851831"/>
            <a:ext cx="10332599" cy="953062"/>
            <a:chOff x="0" y="0"/>
            <a:chExt cx="13776799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776793" cy="1270753"/>
            </a:xfrm>
            <a:custGeom>
              <a:avLst/>
              <a:gdLst/>
              <a:ahLst/>
              <a:cxnLst/>
              <a:rect l="l" t="t" r="r" b="b"/>
              <a:pathLst>
                <a:path w="13776793" h="1270753">
                  <a:moveTo>
                    <a:pt x="0" y="0"/>
                  </a:moveTo>
                  <a:lnTo>
                    <a:pt x="13776793" y="0"/>
                  </a:lnTo>
                  <a:lnTo>
                    <a:pt x="13776793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r="4348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776799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TWOJA ŚCIEŻKA ROZWOJU W RIFT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ZACZNIJ OD DARMOWEGO DEMO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Otwórz konto demo RIFT z 10 000 USD wirtualnych środków.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Ćwicz przed rozpoczęciem handlu na żywo.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ODBIERZ BEZPŁATNĄ LICENCJĘ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71698" y="3802861"/>
            <a:ext cx="6300574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Ukończ misje 100X HYPERDRIVE i odbierz bezpłatną licencję lub bezpłatne licencje Auto Engine.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Wybierz: Micro · Smart · Alpha lub wybierz wszystkie trzy przepływy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WPŁAĆ SWÓJ KAPITAŁ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600528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Zasil wybrane środowisko Engine.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Uczestnicz poprzez uporządkowane 24-godzinne cykle i wypłacaj środki zgodnie z obowiązującymi warunkami cyklu i platformy.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547253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UDOSTĘPNIJ LINK POLECAJĄCY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871035"/>
            <a:ext cx="522007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Zapraszaj innych za pomocą swojego unikalnego linku polecającego RIFT.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Otrzymuj kwalifikowane nagrody z aktywności sieci.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ROZWIJAJ SWOJĄ SIEĆ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Buduj swoją sieć. Zarabiaj na poziomach.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Uczestnicz w systemie nagród X9.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Ucz się. Uczestnicz. Rozwijaj się.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Infrastruktura dla nowej generacji uczestnictwa w rynku.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16736" y="2676906"/>
            <a:ext cx="2284728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09"/>
              </a:lnSpc>
            </a:pPr>
            <a:r>
              <a:rPr lang="en-US" sz="7174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16736" y="4082606"/>
            <a:ext cx="586259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98"/>
              </a:lnSpc>
            </a:pPr>
            <a:r>
              <a:rPr lang="en-US" sz="2498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Witaj w przyszłości handlu!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316736" y="5094542"/>
            <a:ext cx="5431536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4"/>
              </a:lnSpc>
            </a:pPr>
            <a:r>
              <a:rPr lang="en-US" sz="2962" b="1">
                <a:solidFill>
                  <a:srgbClr val="3776FF"/>
                </a:solidFill>
                <a:latin typeface="Inter Bold"/>
                <a:ea typeface="Inter Bold"/>
                <a:cs typeface="Inter Bold"/>
                <a:sym typeface="Inter Bold"/>
              </a:rPr>
              <a:t>Ucz się. Handluj. Rozwijaj się.</a:t>
            </a:r>
          </a:p>
        </p:txBody>
      </p:sp>
      <p:sp>
        <p:nvSpPr>
          <p:cNvPr id="6" name="Freeform 6"/>
          <p:cNvSpPr/>
          <p:nvPr/>
        </p:nvSpPr>
        <p:spPr>
          <a:xfrm>
            <a:off x="1304925" y="6429375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5"/>
                </a:lnTo>
                <a:lnTo>
                  <a:pt x="0" y="10763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591056" y="6643306"/>
            <a:ext cx="868044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9"/>
              </a:lnSpc>
            </a:pPr>
            <a:r>
              <a:rPr lang="en-US" sz="2224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RIFT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91056" y="7082218"/>
            <a:ext cx="5157216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22"/>
              </a:lnSpc>
            </a:pPr>
            <a:r>
              <a:rPr lang="en-US" sz="1518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Infrastruktura dla nowej generacji uczestnictwa w rynku.</a:t>
            </a:r>
          </a:p>
        </p:txBody>
      </p:sp>
      <p:sp>
        <p:nvSpPr>
          <p:cNvPr id="9" name="TextBox 9"/>
          <p:cNvSpPr txBox="1"/>
          <p:nvPr/>
        </p:nvSpPr>
        <p:spPr>
          <a:xfrm rot="-429949">
            <a:off x="10194536" y="4050212"/>
            <a:ext cx="6649792" cy="1955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099"/>
              </a:lnSpc>
            </a:pPr>
            <a:r>
              <a:rPr lang="en-US" sz="11499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Dziękuję</a:t>
            </a:r>
          </a:p>
        </p:txBody>
      </p:sp>
      <p:sp>
        <p:nvSpPr>
          <p:cNvPr id="10" name="AutoShape 10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DZIĘKUJĘ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1517</Words>
  <Application>Microsoft Office PowerPoint</Application>
  <PresentationFormat>Custom</PresentationFormat>
  <Paragraphs>289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Inter Bold</vt:lpstr>
      <vt:lpstr>Inter</vt:lpstr>
      <vt:lpstr>Calibri</vt:lpstr>
      <vt:lpstr>Arial</vt:lpstr>
      <vt:lpstr>The Youngest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Polish RIFT Presentation 1.1</dc:title>
  <cp:lastModifiedBy>ACER NITRO</cp:lastModifiedBy>
  <cp:revision>2</cp:revision>
  <dcterms:created xsi:type="dcterms:W3CDTF">2006-08-16T00:00:00Z</dcterms:created>
  <dcterms:modified xsi:type="dcterms:W3CDTF">2026-09-26T17:13:30Z</dcterms:modified>
  <dc:identifier>DAHVWpuBmmU</dc:identifier>
</cp:coreProperties>
</file>