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Inter Ultra-Bold" panose="020B0604020202020204" charset="0"/>
      <p:regular r:id="rId20"/>
    </p:embeddedFon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Inter Bold" panose="020B0604020202020204" charset="0"/>
      <p:regular r:id="rId25"/>
    </p:embeddedFont>
    <p:embeddedFont>
      <p:font typeface="The Youngest Script" panose="020B0604020202020204" charset="0"/>
      <p:regular r:id="rId26"/>
    </p:embeddedFont>
    <p:embeddedFont>
      <p:font typeface="Inter" panose="020B0604020202020204" charset="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0" d="100"/>
          <a:sy n="50" d="100"/>
        </p:scale>
        <p:origin x="874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26.09.2026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.jpe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.png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2.png"/><Relationship Id="rId4" Type="http://schemas.openxmlformats.org/officeDocument/2006/relationships/image" Target="../media/image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3.png"/><Relationship Id="rId3" Type="http://schemas.openxmlformats.org/officeDocument/2006/relationships/image" Target="../media/image1.jpeg"/><Relationship Id="rId7" Type="http://schemas.openxmlformats.org/officeDocument/2006/relationships/image" Target="../media/image20.png"/><Relationship Id="rId12" Type="http://schemas.openxmlformats.org/officeDocument/2006/relationships/image" Target="../media/image26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2.png"/><Relationship Id="rId5" Type="http://schemas.openxmlformats.org/officeDocument/2006/relationships/image" Target="../media/image19.png"/><Relationship Id="rId15" Type="http://schemas.openxmlformats.org/officeDocument/2006/relationships/image" Target="../media/image4.png"/><Relationship Id="rId10" Type="http://schemas.openxmlformats.org/officeDocument/2006/relationships/image" Target="../media/image24.svg"/><Relationship Id="rId4" Type="http://schemas.openxmlformats.org/officeDocument/2006/relationships/image" Target="../media/image2.jpeg"/><Relationship Id="rId9" Type="http://schemas.openxmlformats.org/officeDocument/2006/relationships/image" Target="../media/image21.png"/><Relationship Id="rId14" Type="http://schemas.openxmlformats.org/officeDocument/2006/relationships/image" Target="../media/image2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05068" y="308854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인프라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8265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294505" y="1982533"/>
            <a:ext cx="128883" cy="5990187"/>
            <a:chOff x="0" y="0"/>
            <a:chExt cx="171844" cy="79869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1958" cy="7987030"/>
            </a:xfrm>
            <a:custGeom>
              <a:avLst/>
              <a:gdLst/>
              <a:ahLst/>
              <a:cxnLst/>
              <a:rect l="l" t="t" r="r" b="b"/>
              <a:pathLst>
                <a:path w="171958" h="7987030">
                  <a:moveTo>
                    <a:pt x="0" y="85979"/>
                  </a:moveTo>
                  <a:cubicBezTo>
                    <a:pt x="0" y="38481"/>
                    <a:pt x="38481" y="0"/>
                    <a:pt x="85979" y="0"/>
                  </a:cubicBezTo>
                  <a:cubicBezTo>
                    <a:pt x="133477" y="0"/>
                    <a:pt x="171958" y="38481"/>
                    <a:pt x="171958" y="85979"/>
                  </a:cubicBezTo>
                  <a:lnTo>
                    <a:pt x="171958" y="7901051"/>
                  </a:lnTo>
                  <a:cubicBezTo>
                    <a:pt x="171958" y="7948549"/>
                    <a:pt x="133477" y="7987030"/>
                    <a:pt x="85979" y="7987030"/>
                  </a:cubicBezTo>
                  <a:cubicBezTo>
                    <a:pt x="38481" y="7987030"/>
                    <a:pt x="0" y="7948422"/>
                    <a:pt x="0" y="7901051"/>
                  </a:cubicBezTo>
                  <a:close/>
                </a:path>
              </a:pathLst>
            </a:custGeom>
            <a:solidFill>
              <a:srgbClr val="4383EC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805068" y="2408165"/>
            <a:ext cx="7549696" cy="1376344"/>
            <a:chOff x="0" y="0"/>
            <a:chExt cx="10066261" cy="183512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0066265" cy="1835126"/>
            </a:xfrm>
            <a:custGeom>
              <a:avLst/>
              <a:gdLst/>
              <a:ahLst/>
              <a:cxnLst/>
              <a:rect l="l" t="t" r="r" b="b"/>
              <a:pathLst>
                <a:path w="10066265" h="1835126">
                  <a:moveTo>
                    <a:pt x="0" y="0"/>
                  </a:moveTo>
                  <a:lnTo>
                    <a:pt x="10066265" y="0"/>
                  </a:lnTo>
                  <a:lnTo>
                    <a:pt x="10066265" y="1835126"/>
                  </a:lnTo>
                  <a:lnTo>
                    <a:pt x="0" y="18351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0977" b="-42785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10066261" cy="18446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800"/>
                </a:lnSpc>
              </a:pPr>
              <a:r>
                <a:rPr lang="en-US" sz="6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805068" y="3912904"/>
            <a:ext cx="7797371" cy="686336"/>
            <a:chOff x="0" y="0"/>
            <a:chExt cx="10396494" cy="91511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0396501" cy="915119"/>
            </a:xfrm>
            <a:custGeom>
              <a:avLst/>
              <a:gdLst/>
              <a:ahLst/>
              <a:cxnLst/>
              <a:rect l="l" t="t" r="r" b="b"/>
              <a:pathLst>
                <a:path w="10396501" h="915119">
                  <a:moveTo>
                    <a:pt x="0" y="0"/>
                  </a:moveTo>
                  <a:lnTo>
                    <a:pt x="10396501" y="0"/>
                  </a:lnTo>
                  <a:lnTo>
                    <a:pt x="10396501" y="915119"/>
                  </a:lnTo>
                  <a:lnTo>
                    <a:pt x="0" y="91511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8231" r="1416" b="-168230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104775"/>
              <a:ext cx="10396494" cy="101989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차세대 시장 참여를 위한 인프라.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805068" y="5040220"/>
            <a:ext cx="7137892" cy="635375"/>
            <a:chOff x="0" y="0"/>
            <a:chExt cx="9517190" cy="84716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9517195" cy="847172"/>
            </a:xfrm>
            <a:custGeom>
              <a:avLst/>
              <a:gdLst/>
              <a:ahLst/>
              <a:cxnLst/>
              <a:rect l="l" t="t" r="r" b="b"/>
              <a:pathLst>
                <a:path w="9517195" h="847172">
                  <a:moveTo>
                    <a:pt x="0" y="0"/>
                  </a:moveTo>
                  <a:lnTo>
                    <a:pt x="9517195" y="0"/>
                  </a:lnTo>
                  <a:lnTo>
                    <a:pt x="9517195" y="847172"/>
                  </a:lnTo>
                  <a:lnTo>
                    <a:pt x="0" y="84717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1089" b="-156703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9517190" cy="84716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602"/>
                </a:lnSpc>
                <a:spcBef>
                  <a:spcPct val="0"/>
                </a:spcBef>
              </a:pPr>
              <a:r>
                <a:rPr lang="en-US" sz="30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거래하세요. 참여하세요. 성장하세요.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805068" y="6149578"/>
            <a:ext cx="7137892" cy="384348"/>
            <a:chOff x="0" y="0"/>
            <a:chExt cx="9517190" cy="512464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517195" cy="512458"/>
            </a:xfrm>
            <a:custGeom>
              <a:avLst/>
              <a:gdLst/>
              <a:ahLst/>
              <a:cxnLst/>
              <a:rect l="l" t="t" r="r" b="b"/>
              <a:pathLst>
                <a:path w="9517195" h="512458">
                  <a:moveTo>
                    <a:pt x="0" y="0"/>
                  </a:moveTo>
                  <a:lnTo>
                    <a:pt x="9517195" y="0"/>
                  </a:lnTo>
                  <a:lnTo>
                    <a:pt x="9517195" y="512458"/>
                  </a:lnTo>
                  <a:lnTo>
                    <a:pt x="0" y="5124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867" b="-311870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0"/>
              <a:ext cx="9517190" cy="51246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161"/>
                </a:lnSpc>
                <a:spcBef>
                  <a:spcPct val="0"/>
                </a:spcBef>
              </a:pPr>
              <a:r>
                <a:rPr lang="en-US" sz="1801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자기 수탁형 · 지능형 · 글로벌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757020" y="6986121"/>
            <a:ext cx="2760593" cy="454504"/>
            <a:chOff x="0" y="0"/>
            <a:chExt cx="3680790" cy="606006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680841" cy="606044"/>
            </a:xfrm>
            <a:custGeom>
              <a:avLst/>
              <a:gdLst/>
              <a:ahLst/>
              <a:cxnLst/>
              <a:rect l="l" t="t" r="r" b="b"/>
              <a:pathLst>
                <a:path w="3680841" h="606044">
                  <a:moveTo>
                    <a:pt x="0" y="303022"/>
                  </a:moveTo>
                  <a:cubicBezTo>
                    <a:pt x="0" y="135636"/>
                    <a:pt x="135636" y="0"/>
                    <a:pt x="303022" y="0"/>
                  </a:cubicBezTo>
                  <a:lnTo>
                    <a:pt x="3377819" y="0"/>
                  </a:lnTo>
                  <a:cubicBezTo>
                    <a:pt x="3545205" y="0"/>
                    <a:pt x="3680841" y="135636"/>
                    <a:pt x="3680841" y="303022"/>
                  </a:cubicBezTo>
                  <a:cubicBezTo>
                    <a:pt x="3680841" y="470408"/>
                    <a:pt x="3545205" y="606044"/>
                    <a:pt x="3377819" y="606044"/>
                  </a:cubicBezTo>
                  <a:lnTo>
                    <a:pt x="303022" y="606044"/>
                  </a:lnTo>
                  <a:cubicBezTo>
                    <a:pt x="135636" y="606044"/>
                    <a:pt x="0" y="470408"/>
                    <a:pt x="0" y="30302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5252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847002" y="7087278"/>
            <a:ext cx="2580627" cy="252189"/>
            <a:chOff x="0" y="0"/>
            <a:chExt cx="3440836" cy="336252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440832" cy="336248"/>
            </a:xfrm>
            <a:custGeom>
              <a:avLst/>
              <a:gdLst/>
              <a:ahLst/>
              <a:cxnLst/>
              <a:rect l="l" t="t" r="r" b="b"/>
              <a:pathLst>
                <a:path w="3440832" h="336248">
                  <a:moveTo>
                    <a:pt x="0" y="0"/>
                  </a:moveTo>
                  <a:lnTo>
                    <a:pt x="3440832" y="0"/>
                  </a:lnTo>
                  <a:lnTo>
                    <a:pt x="3440832" y="336248"/>
                  </a:lnTo>
                  <a:lnTo>
                    <a:pt x="0" y="3362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1288" b="-137492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3440836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Hyperliquid 기반</a:t>
              </a:r>
            </a:p>
          </p:txBody>
        </p:sp>
      </p:grpSp>
      <p:sp>
        <p:nvSpPr>
          <p:cNvPr id="31" name="Freeform 31"/>
          <p:cNvSpPr/>
          <p:nvPr/>
        </p:nvSpPr>
        <p:spPr>
          <a:xfrm>
            <a:off x="11557691" y="2986170"/>
            <a:ext cx="4611893" cy="4314661"/>
          </a:xfrm>
          <a:custGeom>
            <a:avLst/>
            <a:gdLst/>
            <a:ahLst/>
            <a:cxnLst/>
            <a:rect l="l" t="t" r="r" b="b"/>
            <a:pathLst>
              <a:path w="4611893" h="4314661">
                <a:moveTo>
                  <a:pt x="0" y="0"/>
                </a:moveTo>
                <a:lnTo>
                  <a:pt x="4611893" y="0"/>
                </a:lnTo>
                <a:lnTo>
                  <a:pt x="4611893" y="4314660"/>
                </a:lnTo>
                <a:lnTo>
                  <a:pt x="0" y="431466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9617" y="273016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소개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82541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blipFill>
              <a:blip r:embed="rId5">
                <a:alphaModFix amt="90000"/>
              </a:blip>
              <a:stretch>
                <a:fillRect t="-10612" b="-10612"/>
              </a:stretch>
            </a:blip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69176" y="2021410"/>
            <a:ext cx="8486638" cy="1867253"/>
            <a:chOff x="0" y="0"/>
            <a:chExt cx="1131551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315514" cy="2489658"/>
            </a:xfrm>
            <a:custGeom>
              <a:avLst/>
              <a:gdLst/>
              <a:ahLst/>
              <a:cxnLst/>
              <a:rect l="l" t="t" r="r" b="b"/>
              <a:pathLst>
                <a:path w="11315514" h="2489658">
                  <a:moveTo>
                    <a:pt x="0" y="0"/>
                  </a:moveTo>
                  <a:lnTo>
                    <a:pt x="11315514" y="0"/>
                  </a:lnTo>
                  <a:lnTo>
                    <a:pt x="11315514" y="2489658"/>
                  </a:lnTo>
                  <a:lnTo>
                    <a:pt x="0" y="248965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7471" r="-1090" b="-1157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131551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하나의 인프라.</a:t>
              </a:r>
            </a:p>
            <a:p>
              <a:pPr marL="0" lvl="0" indent="0" algn="l">
                <a:lnSpc>
                  <a:spcPts val="72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다양한 참여 방식.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169176" y="6988280"/>
            <a:ext cx="6747890" cy="1108940"/>
            <a:chOff x="0" y="0"/>
            <a:chExt cx="8997186" cy="1478587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997187" cy="1478590"/>
            </a:xfrm>
            <a:custGeom>
              <a:avLst/>
              <a:gdLst/>
              <a:ahLst/>
              <a:cxnLst/>
              <a:rect l="l" t="t" r="r" b="b"/>
              <a:pathLst>
                <a:path w="8997187" h="1478590">
                  <a:moveTo>
                    <a:pt x="0" y="0"/>
                  </a:moveTo>
                  <a:lnTo>
                    <a:pt x="8997187" y="0"/>
                  </a:lnTo>
                  <a:lnTo>
                    <a:pt x="8997187" y="1478590"/>
                  </a:lnTo>
                  <a:lnTo>
                    <a:pt x="0" y="147859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8494" r="-26121" b="-7058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104775"/>
              <a:ext cx="8997186" cy="158336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하나의 플랫폼.</a:t>
              </a:r>
            </a:p>
            <a:p>
              <a:pPr marL="0" lvl="0" indent="0" algn="l">
                <a:lnSpc>
                  <a:spcPts val="4323"/>
                </a:lnSpc>
                <a:spcBef>
                  <a:spcPct val="0"/>
                </a:spcBef>
              </a:pPr>
              <a:r>
                <a:rPr lang="en-US" sz="2702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다양한 참여 환경.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0" name="TextBox 2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531673" y="204100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1560387" y="1718393"/>
            <a:ext cx="4611288" cy="6850214"/>
            <a:chOff x="0" y="0"/>
            <a:chExt cx="11720934" cy="1741181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1720888" cy="17411867"/>
            </a:xfrm>
            <a:custGeom>
              <a:avLst/>
              <a:gdLst/>
              <a:ahLst/>
              <a:cxnLst/>
              <a:rect l="l" t="t" r="r" b="b"/>
              <a:pathLst>
                <a:path w="11720888" h="17411867">
                  <a:moveTo>
                    <a:pt x="837157" y="0"/>
                  </a:moveTo>
                  <a:lnTo>
                    <a:pt x="10883732" y="0"/>
                  </a:lnTo>
                  <a:cubicBezTo>
                    <a:pt x="11346080" y="0"/>
                    <a:pt x="11720888" y="374808"/>
                    <a:pt x="11720888" y="837157"/>
                  </a:cubicBezTo>
                  <a:lnTo>
                    <a:pt x="11720888" y="16574711"/>
                  </a:lnTo>
                  <a:cubicBezTo>
                    <a:pt x="11720888" y="17037059"/>
                    <a:pt x="11346080" y="17411867"/>
                    <a:pt x="10883732" y="17411867"/>
                  </a:cubicBezTo>
                  <a:lnTo>
                    <a:pt x="837157" y="17411867"/>
                  </a:lnTo>
                  <a:cubicBezTo>
                    <a:pt x="615129" y="17411867"/>
                    <a:pt x="402195" y="17323667"/>
                    <a:pt x="245198" y="17166670"/>
                  </a:cubicBezTo>
                  <a:cubicBezTo>
                    <a:pt x="88200" y="17009672"/>
                    <a:pt x="0" y="16796739"/>
                    <a:pt x="0" y="16574711"/>
                  </a:cubicBezTo>
                  <a:lnTo>
                    <a:pt x="0" y="837157"/>
                  </a:lnTo>
                  <a:cubicBezTo>
                    <a:pt x="0" y="374808"/>
                    <a:pt x="374808" y="0"/>
                    <a:pt x="837157" y="0"/>
                  </a:cubicBezTo>
                  <a:close/>
                </a:path>
              </a:pathLst>
            </a:custGeom>
            <a:blipFill>
              <a:blip r:embed="rId7"/>
              <a:stretch>
                <a:fillRect t="-16535" b="-29803"/>
              </a:stretch>
            </a:blipFill>
            <a:ln w="9525" cap="rnd">
              <a:solidFill>
                <a:srgbClr val="2A2C2E"/>
              </a:solidFill>
              <a:prstDash val="solid"/>
              <a:round/>
            </a:ln>
          </p:spPr>
        </p:sp>
      </p:grpSp>
      <p:sp>
        <p:nvSpPr>
          <p:cNvPr id="24" name="TextBox 24"/>
          <p:cNvSpPr txBox="1"/>
          <p:nvPr/>
        </p:nvSpPr>
        <p:spPr>
          <a:xfrm>
            <a:off x="1169176" y="4260138"/>
            <a:ext cx="6482532" cy="17852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RIFT는 하나로 통합된 인프라를 통해 다양한 형태의 시장 참여를 한곳에 모읍니다.</a:t>
            </a: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endParaRPr lang="en-US" sz="1795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72"/>
              </a:lnSpc>
              <a:spcBef>
                <a:spcPct val="0"/>
              </a:spcBef>
            </a:pPr>
            <a:r>
              <a:rPr lang="en-US" sz="1795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학습과 수동 거래부터 자동 실행, 포트폴리오 기반 참여, 보상, 향후 자본 접근까지 제공합니다.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비전을 제시하는 CEO를 소개합니다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178824" y="1663073"/>
            <a:ext cx="8853735" cy="952853"/>
            <a:chOff x="0" y="0"/>
            <a:chExt cx="11804980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804983" cy="1270470"/>
            </a:xfrm>
            <a:custGeom>
              <a:avLst/>
              <a:gdLst/>
              <a:ahLst/>
              <a:cxnLst/>
              <a:rect l="l" t="t" r="r" b="b"/>
              <a:pathLst>
                <a:path w="11804983" h="1270470">
                  <a:moveTo>
                    <a:pt x="0" y="0"/>
                  </a:moveTo>
                  <a:lnTo>
                    <a:pt x="11804983" y="0"/>
                  </a:lnTo>
                  <a:lnTo>
                    <a:pt x="11804983" y="1270470"/>
                  </a:lnTo>
                  <a:lnTo>
                    <a:pt x="0" y="127047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1435" b="-12066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1804980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400"/>
                </a:lnSpc>
              </a:pPr>
              <a:r>
                <a:rPr lang="en-US" sz="4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SHAVEZ AHMED SIDDIQUI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06532" y="2673077"/>
            <a:ext cx="8510568" cy="423491"/>
            <a:chOff x="0" y="0"/>
            <a:chExt cx="11347425" cy="56465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1347425" cy="564647"/>
            </a:xfrm>
            <a:custGeom>
              <a:avLst/>
              <a:gdLst/>
              <a:ahLst/>
              <a:cxnLst/>
              <a:rect l="l" t="t" r="r" b="b"/>
              <a:pathLst>
                <a:path w="11347425" h="564647">
                  <a:moveTo>
                    <a:pt x="0" y="0"/>
                  </a:moveTo>
                  <a:lnTo>
                    <a:pt x="11347425" y="0"/>
                  </a:lnTo>
                  <a:lnTo>
                    <a:pt x="11347425" y="564647"/>
                  </a:lnTo>
                  <a:lnTo>
                    <a:pt x="0" y="5646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46200" b="-336960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11347425" cy="5741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4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창업자 · 핀테크 비저너리 · 블록체인 혁신가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06532" y="3403092"/>
            <a:ext cx="871596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RIFT의 중심에는 현대적인 시장 참여를 더욱 쉽고 체계적이며 기술 중심적으로 만드는 금융 인프라에 대한 비전이 있습니다.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196750" y="4433783"/>
            <a:ext cx="7637393" cy="1940804"/>
            <a:chOff x="0" y="0"/>
            <a:chExt cx="10183190" cy="2587739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1" name="Group 21"/>
          <p:cNvGrpSpPr/>
          <p:nvPr/>
        </p:nvGrpSpPr>
        <p:grpSpPr>
          <a:xfrm>
            <a:off x="1563176" y="4757328"/>
            <a:ext cx="2059010" cy="274534"/>
            <a:chOff x="0" y="0"/>
            <a:chExt cx="2745346" cy="366046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2745345" cy="366040"/>
            </a:xfrm>
            <a:custGeom>
              <a:avLst/>
              <a:gdLst/>
              <a:ahLst/>
              <a:cxnLst/>
              <a:rect l="l" t="t" r="r" b="b"/>
              <a:pathLst>
                <a:path w="2745345" h="366040">
                  <a:moveTo>
                    <a:pt x="0" y="0"/>
                  </a:moveTo>
                  <a:lnTo>
                    <a:pt x="2745345" y="0"/>
                  </a:lnTo>
                  <a:lnTo>
                    <a:pt x="274534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96138" b="-96141"/>
              </a:stretch>
            </a:blipFill>
          </p:spPr>
        </p:sp>
        <p:sp>
          <p:nvSpPr>
            <p:cNvPr id="23" name="TextBox 23"/>
            <p:cNvSpPr txBox="1"/>
            <p:nvPr/>
          </p:nvSpPr>
          <p:spPr>
            <a:xfrm>
              <a:off x="0" y="-9525"/>
              <a:ext cx="274534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비전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563424" y="5146167"/>
            <a:ext cx="665695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기술이 더 폭넓은 참여를 가능하게 하고, 커뮤니티가 함께 성장할 수 있는 인프라를 구축하는 장기적이고 확장 가능한 생태계를 만듭니다.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1178824" y="6907987"/>
            <a:ext cx="7637393" cy="1940804"/>
            <a:chOff x="0" y="0"/>
            <a:chExt cx="10183190" cy="2587739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0183241" cy="2587752"/>
            </a:xfrm>
            <a:custGeom>
              <a:avLst/>
              <a:gdLst/>
              <a:ahLst/>
              <a:cxnLst/>
              <a:rect l="l" t="t" r="r" b="b"/>
              <a:pathLst>
                <a:path w="10183241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9850501" y="0"/>
                  </a:lnTo>
                  <a:cubicBezTo>
                    <a:pt x="10034270" y="0"/>
                    <a:pt x="10183241" y="148971"/>
                    <a:pt x="10183241" y="332740"/>
                  </a:cubicBezTo>
                  <a:lnTo>
                    <a:pt x="10183241" y="2255012"/>
                  </a:lnTo>
                  <a:cubicBezTo>
                    <a:pt x="10183241" y="2438781"/>
                    <a:pt x="10034270" y="2587752"/>
                    <a:pt x="985050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545250" y="7207877"/>
            <a:ext cx="2470814" cy="274534"/>
            <a:chOff x="0" y="0"/>
            <a:chExt cx="3294418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294414" cy="366040"/>
            </a:xfrm>
            <a:custGeom>
              <a:avLst/>
              <a:gdLst/>
              <a:ahLst/>
              <a:cxnLst/>
              <a:rect l="l" t="t" r="r" b="b"/>
              <a:pathLst>
                <a:path w="3294414" h="366040">
                  <a:moveTo>
                    <a:pt x="0" y="0"/>
                  </a:moveTo>
                  <a:lnTo>
                    <a:pt x="3294414" y="0"/>
                  </a:lnTo>
                  <a:lnTo>
                    <a:pt x="329441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366" b="-125370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29441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미션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1545507" y="7644027"/>
            <a:ext cx="665695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인프라를 구축합니다.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접근성을 확대합니다.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더 나은 참여 방식을 만듭니다.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0632338" y="1792138"/>
            <a:ext cx="5968293" cy="7067664"/>
            <a:chOff x="0" y="0"/>
            <a:chExt cx="7694568" cy="9111923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7694528" cy="9111986"/>
            </a:xfrm>
            <a:custGeom>
              <a:avLst/>
              <a:gdLst/>
              <a:ahLst/>
              <a:cxnLst/>
              <a:rect l="l" t="t" r="r" b="b"/>
              <a:pathLst>
                <a:path w="7694528" h="9111986">
                  <a:moveTo>
                    <a:pt x="0" y="352750"/>
                  </a:moveTo>
                  <a:cubicBezTo>
                    <a:pt x="0" y="157938"/>
                    <a:pt x="115965" y="0"/>
                    <a:pt x="259006" y="0"/>
                  </a:cubicBezTo>
                  <a:lnTo>
                    <a:pt x="7435621" y="0"/>
                  </a:lnTo>
                  <a:cubicBezTo>
                    <a:pt x="7578662" y="0"/>
                    <a:pt x="7694528" y="157938"/>
                    <a:pt x="7694528" y="352750"/>
                  </a:cubicBezTo>
                  <a:lnTo>
                    <a:pt x="7694528" y="8759240"/>
                  </a:lnTo>
                  <a:cubicBezTo>
                    <a:pt x="7694528" y="8954053"/>
                    <a:pt x="7578562" y="9111986"/>
                    <a:pt x="7435522" y="9111986"/>
                  </a:cubicBezTo>
                  <a:lnTo>
                    <a:pt x="259006" y="9111986"/>
                  </a:lnTo>
                  <a:cubicBezTo>
                    <a:pt x="115965" y="9111986"/>
                    <a:pt x="0" y="8954053"/>
                    <a:pt x="0" y="8759240"/>
                  </a:cubicBezTo>
                  <a:close/>
                </a:path>
              </a:pathLst>
            </a:custGeom>
            <a:blipFill>
              <a:blip r:embed="rId5"/>
              <a:stretch>
                <a:fillRect l="-3124" t="-38952" r="-14350" b="-9801"/>
              </a:stretch>
            </a:blip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36" name="Freeform 3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792329" y="29793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무료 데모 계정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7734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595529"/>
            <a:ext cx="7755598" cy="1545481"/>
            <a:chOff x="0" y="0"/>
            <a:chExt cx="10340797" cy="20606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340799" cy="2060639"/>
            </a:xfrm>
            <a:custGeom>
              <a:avLst/>
              <a:gdLst/>
              <a:ahLst/>
              <a:cxnLst/>
              <a:rect l="l" t="t" r="r" b="b"/>
              <a:pathLst>
                <a:path w="10340799" h="2060639">
                  <a:moveTo>
                    <a:pt x="0" y="0"/>
                  </a:moveTo>
                  <a:lnTo>
                    <a:pt x="10340799" y="0"/>
                  </a:lnTo>
                  <a:lnTo>
                    <a:pt x="10340799" y="2060639"/>
                  </a:lnTo>
                  <a:lnTo>
                    <a:pt x="0" y="206063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355" b="-2220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10340797" cy="21368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5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연습으로 시작하세요. 이해하며 거래하세요.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988324" y="3215855"/>
            <a:ext cx="761782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모든 신규 RIFT 사용자는 $10,000의 가상 데모 계정으로 시작할 수 있습니다.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실제 자본이 필요하지 않습니다.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88324" y="4176727"/>
            <a:ext cx="5216157" cy="274534"/>
            <a:chOff x="0" y="0"/>
            <a:chExt cx="6954876" cy="3660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8" name="TextBox 18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할 수 있는 일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78789" y="4661089"/>
            <a:ext cx="7088324" cy="2733426"/>
            <a:chOff x="0" y="0"/>
            <a:chExt cx="9451099" cy="364456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9451086" cy="3644547"/>
            </a:xfrm>
            <a:custGeom>
              <a:avLst/>
              <a:gdLst/>
              <a:ahLst/>
              <a:cxnLst/>
              <a:rect l="l" t="t" r="r" b="b"/>
              <a:pathLst>
                <a:path w="9451086" h="3644547">
                  <a:moveTo>
                    <a:pt x="0" y="273338"/>
                  </a:moveTo>
                  <a:cubicBezTo>
                    <a:pt x="0" y="122368"/>
                    <a:pt x="148336" y="0"/>
                    <a:pt x="331343" y="0"/>
                  </a:cubicBezTo>
                  <a:lnTo>
                    <a:pt x="9119743" y="0"/>
                  </a:lnTo>
                  <a:cubicBezTo>
                    <a:pt x="9302750" y="0"/>
                    <a:pt x="9451086" y="122368"/>
                    <a:pt x="9451086" y="273338"/>
                  </a:cubicBezTo>
                  <a:lnTo>
                    <a:pt x="9451086" y="3371208"/>
                  </a:lnTo>
                  <a:cubicBezTo>
                    <a:pt x="9451086" y="3522178"/>
                    <a:pt x="9302750" y="3644547"/>
                    <a:pt x="9119743" y="3644547"/>
                  </a:cubicBezTo>
                  <a:lnTo>
                    <a:pt x="331343" y="3644547"/>
                  </a:lnTo>
                  <a:cubicBezTo>
                    <a:pt x="148336" y="3644547"/>
                    <a:pt x="0" y="3522178"/>
                    <a:pt x="0" y="3371208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1" name="TextBox 21"/>
          <p:cNvSpPr txBox="1"/>
          <p:nvPr/>
        </p:nvSpPr>
        <p:spPr>
          <a:xfrm>
            <a:off x="1354998" y="4961002"/>
            <a:ext cx="6382417" cy="2038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RIFT 인터페이스 탐색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시장 참여 연습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거래 아이디어 테스트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실행 과정 경험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실거래 전에 학습</a:t>
            </a:r>
          </a:p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필요할 때 가상 잔액 재설정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978789" y="7651690"/>
            <a:ext cx="3382108" cy="1323108"/>
            <a:chOff x="0" y="0"/>
            <a:chExt cx="4509478" cy="176414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9516" cy="1764030"/>
            </a:xfrm>
            <a:custGeom>
              <a:avLst/>
              <a:gdLst/>
              <a:ahLst/>
              <a:cxnLst/>
              <a:rect l="l" t="t" r="r" b="b"/>
              <a:pathLst>
                <a:path w="4509516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231005" y="0"/>
                  </a:lnTo>
                  <a:cubicBezTo>
                    <a:pt x="4384802" y="0"/>
                    <a:pt x="4509516" y="124714"/>
                    <a:pt x="4509516" y="278511"/>
                  </a:cubicBezTo>
                  <a:lnTo>
                    <a:pt x="4509516" y="1485519"/>
                  </a:lnTo>
                  <a:cubicBezTo>
                    <a:pt x="4509516" y="1639316"/>
                    <a:pt x="4384802" y="1764030"/>
                    <a:pt x="4231005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4" name="Group 24"/>
          <p:cNvGrpSpPr/>
          <p:nvPr/>
        </p:nvGrpSpPr>
        <p:grpSpPr>
          <a:xfrm>
            <a:off x="1235402" y="7974892"/>
            <a:ext cx="2868882" cy="439255"/>
            <a:chOff x="0" y="0"/>
            <a:chExt cx="3825176" cy="58567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825180" cy="585674"/>
            </a:xfrm>
            <a:custGeom>
              <a:avLst/>
              <a:gdLst/>
              <a:ahLst/>
              <a:cxnLst/>
              <a:rect l="l" t="t" r="r" b="b"/>
              <a:pathLst>
                <a:path w="3825180" h="585674">
                  <a:moveTo>
                    <a:pt x="0" y="0"/>
                  </a:moveTo>
                  <a:lnTo>
                    <a:pt x="3825180" y="0"/>
                  </a:lnTo>
                  <a:lnTo>
                    <a:pt x="3825180" y="585674"/>
                  </a:lnTo>
                  <a:lnTo>
                    <a:pt x="0" y="5856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7261" b="-77261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0" y="0"/>
              <a:ext cx="3825176" cy="5856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242"/>
                </a:lnSpc>
              </a:pPr>
              <a:r>
                <a:rPr lang="en-US" sz="2702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$10,000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235402" y="8485108"/>
            <a:ext cx="2868882" cy="274534"/>
            <a:chOff x="0" y="0"/>
            <a:chExt cx="3825176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825180" cy="366040"/>
            </a:xfrm>
            <a:custGeom>
              <a:avLst/>
              <a:gdLst/>
              <a:ahLst/>
              <a:cxnLst/>
              <a:rect l="l" t="t" r="r" b="b"/>
              <a:pathLst>
                <a:path w="3825180" h="366040">
                  <a:moveTo>
                    <a:pt x="0" y="0"/>
                  </a:moveTo>
                  <a:lnTo>
                    <a:pt x="3825180" y="0"/>
                  </a:lnTo>
                  <a:lnTo>
                    <a:pt x="382518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3620" b="-153623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38251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가상 거래 자본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4726191" y="7651690"/>
            <a:ext cx="3340932" cy="1323108"/>
            <a:chOff x="0" y="0"/>
            <a:chExt cx="4454576" cy="17641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454525" cy="1764030"/>
            </a:xfrm>
            <a:custGeom>
              <a:avLst/>
              <a:gdLst/>
              <a:ahLst/>
              <a:cxnLst/>
              <a:rect l="l" t="t" r="r" b="b"/>
              <a:pathLst>
                <a:path w="4454525" h="1764030">
                  <a:moveTo>
                    <a:pt x="0" y="278511"/>
                  </a:moveTo>
                  <a:cubicBezTo>
                    <a:pt x="0" y="124714"/>
                    <a:pt x="124714" y="0"/>
                    <a:pt x="278511" y="0"/>
                  </a:cubicBezTo>
                  <a:lnTo>
                    <a:pt x="4176014" y="0"/>
                  </a:lnTo>
                  <a:cubicBezTo>
                    <a:pt x="4329811" y="0"/>
                    <a:pt x="4454525" y="124714"/>
                    <a:pt x="4454525" y="278511"/>
                  </a:cubicBezTo>
                  <a:lnTo>
                    <a:pt x="4454525" y="1485519"/>
                  </a:lnTo>
                  <a:cubicBezTo>
                    <a:pt x="4454525" y="1639316"/>
                    <a:pt x="4329811" y="1764030"/>
                    <a:pt x="4176014" y="1764030"/>
                  </a:cubicBezTo>
                  <a:lnTo>
                    <a:pt x="278511" y="1764030"/>
                  </a:lnTo>
                  <a:cubicBezTo>
                    <a:pt x="124714" y="1764157"/>
                    <a:pt x="0" y="1639443"/>
                    <a:pt x="0" y="148564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sp>
        <p:nvSpPr>
          <p:cNvPr id="32" name="TextBox 32"/>
          <p:cNvSpPr txBox="1"/>
          <p:nvPr/>
        </p:nvSpPr>
        <p:spPr>
          <a:xfrm>
            <a:off x="5024237" y="8012775"/>
            <a:ext cx="2744838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먼저 연습하세요. 자신 있게 참여하세요.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921940" y="1576479"/>
            <a:ext cx="6854272" cy="7534804"/>
            <a:chOff x="0" y="0"/>
            <a:chExt cx="9139029" cy="10046405"/>
          </a:xfrm>
        </p:grpSpPr>
        <p:sp>
          <p:nvSpPr>
            <p:cNvPr id="34" name="Freeform 34" descr="/mnt/data/3(4).PNG"/>
            <p:cNvSpPr/>
            <p:nvPr/>
          </p:nvSpPr>
          <p:spPr>
            <a:xfrm>
              <a:off x="0" y="0"/>
              <a:ext cx="9138993" cy="10046457"/>
            </a:xfrm>
            <a:custGeom>
              <a:avLst/>
              <a:gdLst/>
              <a:ahLst/>
              <a:cxnLst/>
              <a:rect l="l" t="t" r="r" b="b"/>
              <a:pathLst>
                <a:path w="9138993" h="10046457">
                  <a:moveTo>
                    <a:pt x="563207" y="0"/>
                  </a:moveTo>
                  <a:lnTo>
                    <a:pt x="8575787" y="0"/>
                  </a:lnTo>
                  <a:cubicBezTo>
                    <a:pt x="8725158" y="0"/>
                    <a:pt x="8868412" y="59338"/>
                    <a:pt x="8974034" y="164959"/>
                  </a:cubicBezTo>
                  <a:cubicBezTo>
                    <a:pt x="9079656" y="270581"/>
                    <a:pt x="9138993" y="413835"/>
                    <a:pt x="9138993" y="563207"/>
                  </a:cubicBezTo>
                  <a:lnTo>
                    <a:pt x="9138993" y="9483250"/>
                  </a:lnTo>
                  <a:cubicBezTo>
                    <a:pt x="9138993" y="9794301"/>
                    <a:pt x="8886837" y="10046457"/>
                    <a:pt x="8575787" y="10046457"/>
                  </a:cubicBezTo>
                  <a:lnTo>
                    <a:pt x="563207" y="10046457"/>
                  </a:lnTo>
                  <a:cubicBezTo>
                    <a:pt x="252156" y="10046457"/>
                    <a:pt x="0" y="9794301"/>
                    <a:pt x="0" y="9483250"/>
                  </a:cubicBezTo>
                  <a:lnTo>
                    <a:pt x="0" y="563207"/>
                  </a:lnTo>
                  <a:cubicBezTo>
                    <a:pt x="0" y="252156"/>
                    <a:pt x="252156" y="0"/>
                    <a:pt x="563207" y="0"/>
                  </a:cubicBezTo>
                  <a:close/>
                </a:path>
              </a:pathLst>
            </a:custGeom>
            <a:blipFill>
              <a:blip r:embed="rId5"/>
              <a:stretch>
                <a:fillRect l="-1718" r="-1719"/>
              </a:stretch>
            </a:blipFill>
          </p:spPr>
        </p:sp>
      </p:grpSp>
      <p:sp>
        <p:nvSpPr>
          <p:cNvPr id="35" name="Freeform 35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30429" y="278880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SWIPE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290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978789" y="1924074"/>
            <a:ext cx="7343794" cy="1525795"/>
            <a:chOff x="0" y="0"/>
            <a:chExt cx="9791725" cy="2034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791729" cy="2034391"/>
            </a:xfrm>
            <a:custGeom>
              <a:avLst/>
              <a:gdLst/>
              <a:ahLst/>
              <a:cxnLst/>
              <a:rect l="l" t="t" r="r" b="b"/>
              <a:pathLst>
                <a:path w="9791729" h="2034391">
                  <a:moveTo>
                    <a:pt x="0" y="0"/>
                  </a:moveTo>
                  <a:lnTo>
                    <a:pt x="9791729" y="0"/>
                  </a:lnTo>
                  <a:lnTo>
                    <a:pt x="9791729" y="2034391"/>
                  </a:lnTo>
                  <a:lnTo>
                    <a:pt x="0" y="203439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043" b="-18523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9791725" cy="212011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299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더 간단한 결정. 더 빠른 실행.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88324" y="4793163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작동 방식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4239816" y="5324873"/>
            <a:ext cx="3011491" cy="1416400"/>
            <a:chOff x="0" y="0"/>
            <a:chExt cx="4015321" cy="188853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4613106" y="5708956"/>
            <a:ext cx="2264912" cy="504490"/>
            <a:chOff x="0" y="0"/>
            <a:chExt cx="3019882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오른쪽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13106" y="6246264"/>
            <a:ext cx="2264912" cy="254027"/>
            <a:chOff x="0" y="0"/>
            <a:chExt cx="3019882" cy="33870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실행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88324" y="5324873"/>
            <a:ext cx="3011491" cy="1416400"/>
            <a:chOff x="0" y="0"/>
            <a:chExt cx="4015321" cy="188853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15232" cy="1888522"/>
            </a:xfrm>
            <a:custGeom>
              <a:avLst/>
              <a:gdLst/>
              <a:ahLst/>
              <a:cxnLst/>
              <a:rect l="l" t="t" r="r" b="b"/>
              <a:pathLst>
                <a:path w="4015232" h="1888522">
                  <a:moveTo>
                    <a:pt x="0" y="295557"/>
                  </a:moveTo>
                  <a:cubicBezTo>
                    <a:pt x="0" y="132297"/>
                    <a:pt x="149225" y="0"/>
                    <a:pt x="333375" y="0"/>
                  </a:cubicBezTo>
                  <a:lnTo>
                    <a:pt x="3681857" y="0"/>
                  </a:lnTo>
                  <a:cubicBezTo>
                    <a:pt x="3866007" y="0"/>
                    <a:pt x="4015232" y="132297"/>
                    <a:pt x="4015232" y="295557"/>
                  </a:cubicBezTo>
                  <a:lnTo>
                    <a:pt x="4015232" y="1592966"/>
                  </a:lnTo>
                  <a:cubicBezTo>
                    <a:pt x="4015232" y="1756226"/>
                    <a:pt x="3866007" y="1888522"/>
                    <a:pt x="3681857" y="1888522"/>
                  </a:cubicBezTo>
                  <a:lnTo>
                    <a:pt x="333375" y="1888522"/>
                  </a:lnTo>
                  <a:cubicBezTo>
                    <a:pt x="149225" y="1888522"/>
                    <a:pt x="0" y="1756226"/>
                    <a:pt x="0" y="1592966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1354760" y="5689906"/>
            <a:ext cx="2264912" cy="504490"/>
            <a:chOff x="0" y="0"/>
            <a:chExt cx="3019882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3019879" cy="672655"/>
            </a:xfrm>
            <a:custGeom>
              <a:avLst/>
              <a:gdLst/>
              <a:ahLst/>
              <a:cxnLst/>
              <a:rect l="l" t="t" r="r" b="b"/>
              <a:pathLst>
                <a:path w="3019879" h="672655">
                  <a:moveTo>
                    <a:pt x="0" y="0"/>
                  </a:moveTo>
                  <a:lnTo>
                    <a:pt x="3019879" y="0"/>
                  </a:lnTo>
                  <a:lnTo>
                    <a:pt x="3019879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3466" b="-21489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3019882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왼쪽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54760" y="6246264"/>
            <a:ext cx="2264912" cy="254027"/>
            <a:chOff x="0" y="0"/>
            <a:chExt cx="3019882" cy="338702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3019879" cy="338705"/>
            </a:xfrm>
            <a:custGeom>
              <a:avLst/>
              <a:gdLst/>
              <a:ahLst/>
              <a:cxnLst/>
              <a:rect l="l" t="t" r="r" b="b"/>
              <a:pathLst>
                <a:path w="3019879" h="338705">
                  <a:moveTo>
                    <a:pt x="0" y="0"/>
                  </a:moveTo>
                  <a:lnTo>
                    <a:pt x="3019879" y="0"/>
                  </a:lnTo>
                  <a:lnTo>
                    <a:pt x="3019879" y="338705"/>
                  </a:lnTo>
                  <a:lnTo>
                    <a:pt x="0" y="33870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5095" b="-122359"/>
              </a:stretch>
            </a:blipFill>
          </p:spPr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3019882" cy="3482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1477"/>
                </a:lnSpc>
                <a:spcBef>
                  <a:spcPct val="0"/>
                </a:spcBef>
              </a:pPr>
              <a:r>
                <a:rPr lang="en-US" sz="123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건너뛰기</a:t>
              </a:r>
            </a:p>
          </p:txBody>
        </p:sp>
      </p:grpSp>
      <p:sp>
        <p:nvSpPr>
          <p:cNvPr id="34" name="Freeform 34"/>
          <p:cNvSpPr/>
          <p:nvPr/>
        </p:nvSpPr>
        <p:spPr>
          <a:xfrm>
            <a:off x="10076602" y="2298453"/>
            <a:ext cx="6146262" cy="5690094"/>
          </a:xfrm>
          <a:custGeom>
            <a:avLst/>
            <a:gdLst/>
            <a:ahLst/>
            <a:cxnLst/>
            <a:rect l="l" t="t" r="r" b="b"/>
            <a:pathLst>
              <a:path w="6146262" h="5690094">
                <a:moveTo>
                  <a:pt x="0" y="0"/>
                </a:moveTo>
                <a:lnTo>
                  <a:pt x="6146263" y="0"/>
                </a:lnTo>
                <a:lnTo>
                  <a:pt x="6146263" y="5690094"/>
                </a:lnTo>
                <a:lnTo>
                  <a:pt x="0" y="569009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5" name="TextBox 35"/>
          <p:cNvSpPr txBox="1"/>
          <p:nvPr/>
        </p:nvSpPr>
        <p:spPr>
          <a:xfrm>
            <a:off x="978789" y="4105653"/>
            <a:ext cx="7771719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Swipe는 거래 선택을 간단하고 직관적인 상호작용으로 바꿉니다.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988324" y="7274673"/>
            <a:ext cx="8002429" cy="11621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한 번에 하나의 기회.</a:t>
            </a: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endParaRPr lang="en-US" sz="1498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97"/>
              </a:lnSpc>
              <a:spcBef>
                <a:spcPct val="0"/>
              </a:spcBef>
            </a:pPr>
            <a:r>
              <a:rPr lang="en-US" sz="1498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모든 결정을 내릴 때마다 복잡한 거래 터미널을 탐색하는 대신, Swipe는 빠른 시장 상호작용을 중심으로 설계된 집중 환경을 제공합니다.</a:t>
            </a:r>
          </a:p>
        </p:txBody>
      </p:sp>
      <p:sp>
        <p:nvSpPr>
          <p:cNvPr id="37" name="Freeform 37"/>
          <p:cNvSpPr/>
          <p:nvPr/>
        </p:nvSpPr>
        <p:spPr>
          <a:xfrm>
            <a:off x="491297" y="180689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3" y="0"/>
                </a:lnTo>
                <a:lnTo>
                  <a:pt x="994053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grpSp>
        <p:nvGrpSpPr>
          <p:cNvPr id="38" name="Group 38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16154" y="281115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현물/선물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60525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05788" y="1253194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2127164"/>
            <a:ext cx="7596980" cy="2487739"/>
            <a:chOff x="0" y="0"/>
            <a:chExt cx="10129307" cy="331698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29307" cy="3316979"/>
            </a:xfrm>
            <a:custGeom>
              <a:avLst/>
              <a:gdLst/>
              <a:ahLst/>
              <a:cxnLst/>
              <a:rect l="l" t="t" r="r" b="b"/>
              <a:pathLst>
                <a:path w="10129307" h="3316979">
                  <a:moveTo>
                    <a:pt x="0" y="0"/>
                  </a:moveTo>
                  <a:lnTo>
                    <a:pt x="10129307" y="0"/>
                  </a:lnTo>
                  <a:lnTo>
                    <a:pt x="10129307" y="3316979"/>
                  </a:lnTo>
                  <a:lnTo>
                    <a:pt x="0" y="331697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0952" r="2429" b="2483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0129307" cy="349796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680"/>
                </a:lnSpc>
              </a:pPr>
              <a:r>
                <a:rPr lang="en-US" sz="48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수동 거래 터미널을 통해 정밀하게 거래하세요.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7118963"/>
            <a:ext cx="4478558" cy="810377"/>
            <a:chOff x="0" y="0"/>
            <a:chExt cx="6428519" cy="116321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28474" cy="1163182"/>
            </a:xfrm>
            <a:custGeom>
              <a:avLst/>
              <a:gdLst/>
              <a:ahLst/>
              <a:cxnLst/>
              <a:rect l="l" t="t" r="r" b="b"/>
              <a:pathLst>
                <a:path w="6428474" h="1163182">
                  <a:moveTo>
                    <a:pt x="0" y="95158"/>
                  </a:moveTo>
                  <a:cubicBezTo>
                    <a:pt x="0" y="42620"/>
                    <a:pt x="104004" y="0"/>
                    <a:pt x="232207" y="0"/>
                  </a:cubicBezTo>
                  <a:lnTo>
                    <a:pt x="6196268" y="0"/>
                  </a:lnTo>
                  <a:cubicBezTo>
                    <a:pt x="6324559" y="0"/>
                    <a:pt x="6428474" y="42620"/>
                    <a:pt x="6428474" y="95158"/>
                  </a:cubicBezTo>
                  <a:lnTo>
                    <a:pt x="6428474" y="1068025"/>
                  </a:lnTo>
                  <a:cubicBezTo>
                    <a:pt x="6428474" y="1120598"/>
                    <a:pt x="6324471" y="1163182"/>
                    <a:pt x="6196268" y="1163182"/>
                  </a:cubicBezTo>
                  <a:lnTo>
                    <a:pt x="232207" y="1163182"/>
                  </a:lnTo>
                  <a:cubicBezTo>
                    <a:pt x="103915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17" name="TextBox 17"/>
          <p:cNvSpPr txBox="1"/>
          <p:nvPr/>
        </p:nvSpPr>
        <p:spPr>
          <a:xfrm>
            <a:off x="1028700" y="5285831"/>
            <a:ext cx="7274652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Spot 또는 Perps를 선택하고, 시장가 및 지정가 주문을 전환하며, 레버리지, 슬리피지, 이익 실현 및 손절매를 하나의 인터페이스에서 관리하세요.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422216" y="7247926"/>
            <a:ext cx="3691527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정밀하게. 유연하게. 실행하세요.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22" name="Freeform 22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8921669" y="2286494"/>
            <a:ext cx="8337631" cy="6253223"/>
          </a:xfrm>
          <a:custGeom>
            <a:avLst/>
            <a:gdLst/>
            <a:ahLst/>
            <a:cxnLst/>
            <a:rect l="l" t="t" r="r" b="b"/>
            <a:pathLst>
              <a:path w="8337631" h="6253223">
                <a:moveTo>
                  <a:pt x="0" y="0"/>
                </a:moveTo>
                <a:lnTo>
                  <a:pt x="8337631" y="0"/>
                </a:lnTo>
                <a:lnTo>
                  <a:pt x="8337631" y="6253223"/>
                </a:lnTo>
                <a:lnTo>
                  <a:pt x="0" y="62532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44716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SMART MONEY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07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780289"/>
            <a:ext cx="7618333" cy="1867253"/>
            <a:chOff x="0" y="0"/>
            <a:chExt cx="10157778" cy="24896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157776" cy="2489669"/>
            </a:xfrm>
            <a:custGeom>
              <a:avLst/>
              <a:gdLst/>
              <a:ahLst/>
              <a:cxnLst/>
              <a:rect l="l" t="t" r="r" b="b"/>
              <a:pathLst>
                <a:path w="10157776" h="2489669">
                  <a:moveTo>
                    <a:pt x="0" y="0"/>
                  </a:moveTo>
                  <a:lnTo>
                    <a:pt x="10157776" y="0"/>
                  </a:lnTo>
                  <a:lnTo>
                    <a:pt x="10157776" y="2489669"/>
                  </a:lnTo>
                  <a:lnTo>
                    <a:pt x="0" y="24896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59282" b="28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80975"/>
              <a:ext cx="10157778" cy="267064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거래만이 아닌,</a:t>
              </a:r>
            </a:p>
            <a:p>
              <a:pPr marL="0" lvl="0" indent="0" algn="l">
                <a:lnSpc>
                  <a:spcPts val="7200"/>
                </a:lnSpc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포트폴리오를 생각하세요.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6240370"/>
            <a:ext cx="3519383" cy="2283971"/>
            <a:chOff x="0" y="0"/>
            <a:chExt cx="4692510" cy="304529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87499" y="6600349"/>
            <a:ext cx="2745343" cy="274534"/>
            <a:chOff x="0" y="0"/>
            <a:chExt cx="366045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TRADING BOOKS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904632" y="6240370"/>
            <a:ext cx="3519383" cy="2283971"/>
            <a:chOff x="0" y="0"/>
            <a:chExt cx="4692510" cy="304529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92523" cy="3045333"/>
            </a:xfrm>
            <a:custGeom>
              <a:avLst/>
              <a:gdLst/>
              <a:ahLst/>
              <a:cxnLst/>
              <a:rect l="l" t="t" r="r" b="b"/>
              <a:pathLst>
                <a:path w="4692523" h="3045333">
                  <a:moveTo>
                    <a:pt x="0" y="332232"/>
                  </a:moveTo>
                  <a:cubicBezTo>
                    <a:pt x="0" y="148717"/>
                    <a:pt x="148717" y="0"/>
                    <a:pt x="332232" y="0"/>
                  </a:cubicBezTo>
                  <a:lnTo>
                    <a:pt x="4360291" y="0"/>
                  </a:lnTo>
                  <a:cubicBezTo>
                    <a:pt x="4543806" y="0"/>
                    <a:pt x="4692523" y="148717"/>
                    <a:pt x="4692523" y="332232"/>
                  </a:cubicBezTo>
                  <a:lnTo>
                    <a:pt x="4692523" y="2713101"/>
                  </a:lnTo>
                  <a:cubicBezTo>
                    <a:pt x="4692523" y="2896616"/>
                    <a:pt x="4543806" y="3045333"/>
                    <a:pt x="4360291" y="3045333"/>
                  </a:cubicBezTo>
                  <a:lnTo>
                    <a:pt x="332232" y="3045333"/>
                  </a:lnTo>
                  <a:cubicBezTo>
                    <a:pt x="148717" y="3045333"/>
                    <a:pt x="0" y="2896616"/>
                    <a:pt x="0" y="271310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190373" y="6600349"/>
            <a:ext cx="2745343" cy="274534"/>
            <a:chOff x="0" y="0"/>
            <a:chExt cx="3660458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MIRROR WALLETS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28" name="Freeform 2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0462199" y="2754664"/>
            <a:ext cx="6084994" cy="4777671"/>
          </a:xfrm>
          <a:custGeom>
            <a:avLst/>
            <a:gdLst/>
            <a:ahLst/>
            <a:cxnLst/>
            <a:rect l="l" t="t" r="r" b="b"/>
            <a:pathLst>
              <a:path w="6084994" h="4777671">
                <a:moveTo>
                  <a:pt x="0" y="0"/>
                </a:moveTo>
                <a:lnTo>
                  <a:pt x="6084994" y="0"/>
                </a:lnTo>
                <a:lnTo>
                  <a:pt x="6084994" y="4777672"/>
                </a:lnTo>
                <a:lnTo>
                  <a:pt x="0" y="47776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0" name="TextBox 30"/>
          <p:cNvSpPr txBox="1"/>
          <p:nvPr/>
        </p:nvSpPr>
        <p:spPr>
          <a:xfrm>
            <a:off x="1019975" y="3961868"/>
            <a:ext cx="7413308" cy="1784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Smart Money는 시장 참여에 대한 더 폭넓은 접근 방식을 제시합니다.</a:t>
            </a: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endParaRPr lang="en-US" sz="18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Smart Money는 개별 진입과 청산에만 집중하지 않고 Trading Books를 중심으로 구축됩니다.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287499" y="7001475"/>
            <a:ext cx="2944683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자본 참여를 포트폴리오 수준에서 확인할 수 있는 체계적인 환경입니다.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5190373" y="7001475"/>
            <a:ext cx="308200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>
                    <a:alpha val="6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각 Trading Book을 지원하고 참여 환경 간의 분리를 유지하는 전용 인프라입니다.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9978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AUTOMATED TRADING ENGINE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7"/>
            <a:chOff x="0" y="0"/>
            <a:chExt cx="878510" cy="45755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7"/>
            </a:xfrm>
            <a:custGeom>
              <a:avLst/>
              <a:gdLst/>
              <a:ahLst/>
              <a:cxnLst/>
              <a:rect l="l" t="t" r="r" b="b"/>
              <a:pathLst>
                <a:path w="878510" h="457557">
                  <a:moveTo>
                    <a:pt x="0" y="0"/>
                  </a:moveTo>
                  <a:lnTo>
                    <a:pt x="878510" y="0"/>
                  </a:lnTo>
                  <a:lnTo>
                    <a:pt x="878510" y="457557"/>
                  </a:lnTo>
                  <a:lnTo>
                    <a:pt x="0" y="4575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08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9500" y="1698419"/>
            <a:ext cx="8098765" cy="1653431"/>
            <a:chOff x="0" y="0"/>
            <a:chExt cx="10798353" cy="220457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0798356" cy="2204561"/>
            </a:xfrm>
            <a:custGeom>
              <a:avLst/>
              <a:gdLst/>
              <a:ahLst/>
              <a:cxnLst/>
              <a:rect l="l" t="t" r="r" b="b"/>
              <a:pathLst>
                <a:path w="10798356" h="2204561">
                  <a:moveTo>
                    <a:pt x="0" y="0"/>
                  </a:moveTo>
                  <a:lnTo>
                    <a:pt x="10798356" y="0"/>
                  </a:lnTo>
                  <a:lnTo>
                    <a:pt x="10798356" y="2204561"/>
                  </a:lnTo>
                  <a:lnTo>
                    <a:pt x="0" y="220456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73855" b="-1702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52400"/>
              <a:ext cx="10798353" cy="23569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399"/>
                </a:lnSpc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체계적인 참여.</a:t>
              </a:r>
            </a:p>
            <a:p>
              <a:pPr marL="0" lvl="0" indent="0" algn="l">
                <a:lnSpc>
                  <a:spcPts val="6399"/>
                </a:lnSpc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자동화된 실행.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9500" y="5325970"/>
            <a:ext cx="5216157" cy="274534"/>
            <a:chOff x="0" y="0"/>
            <a:chExt cx="6954876" cy="36604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54873" cy="366040"/>
            </a:xfrm>
            <a:custGeom>
              <a:avLst/>
              <a:gdLst/>
              <a:ahLst/>
              <a:cxnLst/>
              <a:rect l="l" t="t" r="r" b="b"/>
              <a:pathLst>
                <a:path w="6954873" h="366040">
                  <a:moveTo>
                    <a:pt x="0" y="0"/>
                  </a:moveTo>
                  <a:lnTo>
                    <a:pt x="6954873" y="0"/>
                  </a:lnTo>
                  <a:lnTo>
                    <a:pt x="6954873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20220" b="-320223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6954876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핵심 구성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19975" y="5810055"/>
            <a:ext cx="3313481" cy="774030"/>
            <a:chOff x="0" y="0"/>
            <a:chExt cx="4417974" cy="103204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0" name="Group 20"/>
          <p:cNvGrpSpPr/>
          <p:nvPr/>
        </p:nvGrpSpPr>
        <p:grpSpPr>
          <a:xfrm>
            <a:off x="1276588" y="6038261"/>
            <a:ext cx="2745343" cy="317618"/>
            <a:chOff x="0" y="0"/>
            <a:chExt cx="3660458" cy="42349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자동화된 실행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4657554" y="5810055"/>
            <a:ext cx="3313481" cy="774030"/>
            <a:chOff x="0" y="0"/>
            <a:chExt cx="4417974" cy="10320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4914167" y="6038261"/>
            <a:ext cx="2745343" cy="317618"/>
            <a:chOff x="0" y="0"/>
            <a:chExt cx="3660458" cy="42349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체계적인 사이클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019975" y="6935643"/>
            <a:ext cx="3313481" cy="774030"/>
            <a:chOff x="0" y="0"/>
            <a:chExt cx="4417974" cy="103204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1276588" y="7163849"/>
            <a:ext cx="2745343" cy="317618"/>
            <a:chOff x="0" y="0"/>
            <a:chExt cx="3660458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지속적인 참여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657554" y="6935643"/>
            <a:ext cx="3313481" cy="774030"/>
            <a:chOff x="0" y="0"/>
            <a:chExt cx="4417974" cy="103204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4417949" cy="1032002"/>
            </a:xfrm>
            <a:custGeom>
              <a:avLst/>
              <a:gdLst/>
              <a:ahLst/>
              <a:cxnLst/>
              <a:rect l="l" t="t" r="r" b="b"/>
              <a:pathLst>
                <a:path w="4417949" h="1032002">
                  <a:moveTo>
                    <a:pt x="0" y="225171"/>
                  </a:moveTo>
                  <a:cubicBezTo>
                    <a:pt x="0" y="100838"/>
                    <a:pt x="100838" y="0"/>
                    <a:pt x="225171" y="0"/>
                  </a:cubicBezTo>
                  <a:lnTo>
                    <a:pt x="4192778" y="0"/>
                  </a:lnTo>
                  <a:cubicBezTo>
                    <a:pt x="4317111" y="0"/>
                    <a:pt x="4417949" y="100838"/>
                    <a:pt x="4417949" y="225171"/>
                  </a:cubicBezTo>
                  <a:lnTo>
                    <a:pt x="4417949" y="806831"/>
                  </a:lnTo>
                  <a:cubicBezTo>
                    <a:pt x="4417949" y="931164"/>
                    <a:pt x="4317111" y="1032002"/>
                    <a:pt x="4192778" y="1032002"/>
                  </a:cubicBezTo>
                  <a:lnTo>
                    <a:pt x="225171" y="1032002"/>
                  </a:lnTo>
                  <a:cubicBezTo>
                    <a:pt x="100838" y="1032002"/>
                    <a:pt x="0" y="931291"/>
                    <a:pt x="0" y="80683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4914167" y="7163849"/>
            <a:ext cx="2745343" cy="317618"/>
            <a:chOff x="0" y="0"/>
            <a:chExt cx="3660458" cy="42349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3660460" cy="423482"/>
            </a:xfrm>
            <a:custGeom>
              <a:avLst/>
              <a:gdLst/>
              <a:ahLst/>
              <a:cxnLst/>
              <a:rect l="l" t="t" r="r" b="b"/>
              <a:pathLst>
                <a:path w="3660460" h="423482">
                  <a:moveTo>
                    <a:pt x="0" y="0"/>
                  </a:moveTo>
                  <a:lnTo>
                    <a:pt x="3660460" y="0"/>
                  </a:lnTo>
                  <a:lnTo>
                    <a:pt x="3660460" y="423482"/>
                  </a:lnTo>
                  <a:lnTo>
                    <a:pt x="0" y="42348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0330" b="-96515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3660458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자본 효율성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1029500" y="8033523"/>
            <a:ext cx="7275166" cy="842935"/>
            <a:chOff x="0" y="0"/>
            <a:chExt cx="9700222" cy="11239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9700218" cy="1123914"/>
            </a:xfrm>
            <a:custGeom>
              <a:avLst/>
              <a:gdLst/>
              <a:ahLst/>
              <a:cxnLst/>
              <a:rect l="l" t="t" r="r" b="b"/>
              <a:pathLst>
                <a:path w="9700218" h="1123914">
                  <a:moveTo>
                    <a:pt x="0" y="0"/>
                  </a:moveTo>
                  <a:lnTo>
                    <a:pt x="9700218" y="0"/>
                  </a:lnTo>
                  <a:lnTo>
                    <a:pt x="9700218" y="1123914"/>
                  </a:lnTo>
                  <a:lnTo>
                    <a:pt x="0" y="112391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115" b="-94225"/>
              </a:stretch>
            </a:blipFill>
          </p:spPr>
        </p:sp>
        <p:sp>
          <p:nvSpPr>
            <p:cNvPr id="40" name="TextBox 40"/>
            <p:cNvSpPr txBox="1"/>
            <p:nvPr/>
          </p:nvSpPr>
          <p:spPr>
            <a:xfrm>
              <a:off x="0" y="-85725"/>
              <a:ext cx="9700222" cy="120963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수동 개입은 줄이고.</a:t>
              </a:r>
            </a:p>
            <a:p>
              <a:pPr marL="0" lvl="0" indent="0" algn="l">
                <a:lnSpc>
                  <a:spcPts val="3200"/>
                </a:lnSpc>
                <a:spcBef>
                  <a:spcPct val="0"/>
                </a:spcBef>
              </a:pPr>
              <a:r>
                <a:rPr lang="en-US" sz="2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더 체계적으로 참여하세요.</a:t>
              </a:r>
            </a:p>
          </p:txBody>
        </p:sp>
      </p:grpSp>
      <p:sp>
        <p:nvSpPr>
          <p:cNvPr id="41" name="Freeform 41"/>
          <p:cNvSpPr/>
          <p:nvPr/>
        </p:nvSpPr>
        <p:spPr>
          <a:xfrm>
            <a:off x="8628517" y="2152429"/>
            <a:ext cx="9072673" cy="6804504"/>
          </a:xfrm>
          <a:custGeom>
            <a:avLst/>
            <a:gdLst/>
            <a:ahLst/>
            <a:cxnLst/>
            <a:rect l="l" t="t" r="r" b="b"/>
            <a:pathLst>
              <a:path w="9072673" h="6804504">
                <a:moveTo>
                  <a:pt x="0" y="0"/>
                </a:moveTo>
                <a:lnTo>
                  <a:pt x="9072672" y="0"/>
                </a:lnTo>
                <a:lnTo>
                  <a:pt x="9072672" y="6804504"/>
                </a:lnTo>
                <a:lnTo>
                  <a:pt x="0" y="68045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42" name="TextBox 42"/>
          <p:cNvSpPr txBox="1"/>
          <p:nvPr/>
        </p:nvSpPr>
        <p:spPr>
          <a:xfrm>
            <a:off x="1029500" y="3621724"/>
            <a:ext cx="7439044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Engine은 지속적인 수동 실행이 아닌, 사전에 정의된 자동화 사이클을 통해 시장에 참여하고자 하는 참여자를 위해 설계되었습니다.</a:t>
            </a:r>
          </a:p>
          <a:p>
            <a:pPr marL="0" lvl="0" indent="0" algn="l">
              <a:lnSpc>
                <a:spcPts val="2400"/>
              </a:lnSpc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Engine은 체계적인 실행 환경과 자동화된 참여 인프라를 결합합니다.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906629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 ENGINE FLOWS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09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19975" y="1532923"/>
            <a:ext cx="12428773" cy="1572803"/>
            <a:chOff x="0" y="0"/>
            <a:chExt cx="16571697" cy="20970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571694" cy="2097069"/>
            </a:xfrm>
            <a:custGeom>
              <a:avLst/>
              <a:gdLst/>
              <a:ahLst/>
              <a:cxnLst/>
              <a:rect l="l" t="t" r="r" b="b"/>
              <a:pathLst>
                <a:path w="16571694" h="2097069">
                  <a:moveTo>
                    <a:pt x="0" y="0"/>
                  </a:moveTo>
                  <a:lnTo>
                    <a:pt x="16571694" y="0"/>
                  </a:lnTo>
                  <a:lnTo>
                    <a:pt x="16571694" y="2097069"/>
                  </a:lnTo>
                  <a:lnTo>
                    <a:pt x="0" y="20970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2044" r="11645" b="-600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571697" cy="21065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세 가지 플로우. 하나의 자동화 엔진.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19975" y="3691926"/>
            <a:ext cx="4892050" cy="2833040"/>
            <a:chOff x="0" y="0"/>
            <a:chExt cx="6522733" cy="377738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168166"/>
            <a:ext cx="3843480" cy="274534"/>
            <a:chOff x="0" y="0"/>
            <a:chExt cx="5124640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MICRO FLOW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372676" y="4799598"/>
            <a:ext cx="3980755" cy="504490"/>
            <a:chOff x="0" y="0"/>
            <a:chExt cx="5307673" cy="6726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진입금: $100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579299" y="3691926"/>
            <a:ext cx="4892050" cy="2833040"/>
            <a:chOff x="0" y="0"/>
            <a:chExt cx="6522733" cy="377738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BE53FF"/>
              </a:solidFill>
              <a:prstDash val="solid"/>
              <a:miter/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6932000" y="4168166"/>
            <a:ext cx="3843480" cy="274534"/>
            <a:chOff x="0" y="0"/>
            <a:chExt cx="5124640" cy="366046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BE53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SMART FLOW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6932000" y="4799598"/>
            <a:ext cx="3980755" cy="504490"/>
            <a:chOff x="0" y="0"/>
            <a:chExt cx="5307673" cy="672653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0" name="TextBox 30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진입금: $500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138622" y="3691926"/>
            <a:ext cx="4892050" cy="2833040"/>
            <a:chOff x="0" y="0"/>
            <a:chExt cx="6522733" cy="3777386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22720" cy="3777234"/>
            </a:xfrm>
            <a:custGeom>
              <a:avLst/>
              <a:gdLst/>
              <a:ahLst/>
              <a:cxnLst/>
              <a:rect l="l" t="t" r="r" b="b"/>
              <a:pathLst>
                <a:path w="6522720" h="3777234">
                  <a:moveTo>
                    <a:pt x="0" y="331597"/>
                  </a:moveTo>
                  <a:cubicBezTo>
                    <a:pt x="0" y="148463"/>
                    <a:pt x="148463" y="0"/>
                    <a:pt x="331597" y="0"/>
                  </a:cubicBezTo>
                  <a:lnTo>
                    <a:pt x="6191123" y="0"/>
                  </a:lnTo>
                  <a:cubicBezTo>
                    <a:pt x="6374257" y="0"/>
                    <a:pt x="6522720" y="148463"/>
                    <a:pt x="6522720" y="331597"/>
                  </a:cubicBezTo>
                  <a:lnTo>
                    <a:pt x="6522720" y="3445637"/>
                  </a:lnTo>
                  <a:cubicBezTo>
                    <a:pt x="6522720" y="3628771"/>
                    <a:pt x="6374257" y="3777234"/>
                    <a:pt x="6191123" y="3777234"/>
                  </a:cubicBezTo>
                  <a:lnTo>
                    <a:pt x="331597" y="3777234"/>
                  </a:lnTo>
                  <a:cubicBezTo>
                    <a:pt x="148463" y="3777361"/>
                    <a:pt x="0" y="3628898"/>
                    <a:pt x="0" y="3445764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FF9A3D"/>
              </a:solidFill>
              <a:prstDash val="solid"/>
              <a:miter/>
            </a:ln>
          </p:spPr>
        </p:sp>
      </p:grpSp>
      <p:grpSp>
        <p:nvGrpSpPr>
          <p:cNvPr id="33" name="Group 33"/>
          <p:cNvGrpSpPr/>
          <p:nvPr/>
        </p:nvGrpSpPr>
        <p:grpSpPr>
          <a:xfrm>
            <a:off x="12491323" y="4168166"/>
            <a:ext cx="3843480" cy="274534"/>
            <a:chOff x="0" y="0"/>
            <a:chExt cx="5124640" cy="366046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5124644" cy="366040"/>
            </a:xfrm>
            <a:custGeom>
              <a:avLst/>
              <a:gdLst/>
              <a:ahLst/>
              <a:cxnLst/>
              <a:rect l="l" t="t" r="r" b="b"/>
              <a:pathLst>
                <a:path w="5124644" h="366040">
                  <a:moveTo>
                    <a:pt x="0" y="0"/>
                  </a:moveTo>
                  <a:lnTo>
                    <a:pt x="5124644" y="0"/>
                  </a:lnTo>
                  <a:lnTo>
                    <a:pt x="5124644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2793" b="-22279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5124640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FF9A3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ALPHA FLOW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2491323" y="4799598"/>
            <a:ext cx="3980755" cy="504490"/>
            <a:chOff x="0" y="0"/>
            <a:chExt cx="5307673" cy="672653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5307667" cy="672655"/>
            </a:xfrm>
            <a:custGeom>
              <a:avLst/>
              <a:gdLst/>
              <a:ahLst/>
              <a:cxnLst/>
              <a:rect l="l" t="t" r="r" b="b"/>
              <a:pathLst>
                <a:path w="5307667" h="672655">
                  <a:moveTo>
                    <a:pt x="0" y="0"/>
                  </a:moveTo>
                  <a:lnTo>
                    <a:pt x="5307667" y="0"/>
                  </a:lnTo>
                  <a:lnTo>
                    <a:pt x="5307667" y="672655"/>
                  </a:lnTo>
                  <a:lnTo>
                    <a:pt x="0" y="67265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19738" b="-87760"/>
              </a:stretch>
            </a:blipFill>
          </p:spPr>
        </p:sp>
        <p:sp>
          <p:nvSpPr>
            <p:cNvPr id="38" name="TextBox 38"/>
            <p:cNvSpPr txBox="1"/>
            <p:nvPr/>
          </p:nvSpPr>
          <p:spPr>
            <a:xfrm>
              <a:off x="0" y="0"/>
              <a:ext cx="5307673" cy="67265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82"/>
                </a:lnSpc>
                <a:spcBef>
                  <a:spcPct val="0"/>
                </a:spcBef>
              </a:pPr>
              <a:r>
                <a:rPr lang="en-US" sz="2401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진입금: $1,000</a:t>
              </a:r>
            </a:p>
          </p:txBody>
        </p:sp>
      </p:grpSp>
      <p:grpSp>
        <p:nvGrpSpPr>
          <p:cNvPr id="39" name="Group 39"/>
          <p:cNvGrpSpPr/>
          <p:nvPr/>
        </p:nvGrpSpPr>
        <p:grpSpPr>
          <a:xfrm>
            <a:off x="1019975" y="7123602"/>
            <a:ext cx="16106785" cy="1940804"/>
            <a:chOff x="0" y="0"/>
            <a:chExt cx="21475713" cy="2587739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21475700" cy="2587752"/>
            </a:xfrm>
            <a:custGeom>
              <a:avLst/>
              <a:gdLst/>
              <a:ahLst/>
              <a:cxnLst/>
              <a:rect l="l" t="t" r="r" b="b"/>
              <a:pathLst>
                <a:path w="21475700" h="2587752">
                  <a:moveTo>
                    <a:pt x="0" y="332740"/>
                  </a:moveTo>
                  <a:cubicBezTo>
                    <a:pt x="0" y="148971"/>
                    <a:pt x="148971" y="0"/>
                    <a:pt x="332740" y="0"/>
                  </a:cubicBezTo>
                  <a:lnTo>
                    <a:pt x="21142961" y="0"/>
                  </a:lnTo>
                  <a:cubicBezTo>
                    <a:pt x="21326729" y="0"/>
                    <a:pt x="21475700" y="148971"/>
                    <a:pt x="21475700" y="332740"/>
                  </a:cubicBezTo>
                  <a:lnTo>
                    <a:pt x="21475700" y="2255012"/>
                  </a:lnTo>
                  <a:cubicBezTo>
                    <a:pt x="21475700" y="2438781"/>
                    <a:pt x="21326729" y="2587752"/>
                    <a:pt x="21142961" y="2587752"/>
                  </a:cubicBezTo>
                  <a:lnTo>
                    <a:pt x="332740" y="2587752"/>
                  </a:lnTo>
                  <a:cubicBezTo>
                    <a:pt x="148971" y="2587752"/>
                    <a:pt x="0" y="2438781"/>
                    <a:pt x="0" y="2255012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372676" y="7420316"/>
            <a:ext cx="3431677" cy="274534"/>
            <a:chOff x="0" y="0"/>
            <a:chExt cx="4575569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ENGINE 구조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15267594" y="1443045"/>
            <a:ext cx="1991706" cy="1991706"/>
          </a:xfrm>
          <a:custGeom>
            <a:avLst/>
            <a:gdLst/>
            <a:ahLst/>
            <a:cxnLst/>
            <a:rect l="l" t="t" r="r" b="b"/>
            <a:pathLst>
              <a:path w="1991706" h="1991706">
                <a:moveTo>
                  <a:pt x="0" y="0"/>
                </a:moveTo>
                <a:lnTo>
                  <a:pt x="1991706" y="0"/>
                </a:lnTo>
                <a:lnTo>
                  <a:pt x="1991706" y="1991706"/>
                </a:lnTo>
                <a:lnTo>
                  <a:pt x="0" y="19917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45" name="Group 45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7" name="TextBox 47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48" name="Freeform 48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9" name="TextBox 49"/>
          <p:cNvSpPr txBox="1"/>
          <p:nvPr/>
        </p:nvSpPr>
        <p:spPr>
          <a:xfrm>
            <a:off x="1028700" y="3008374"/>
            <a:ext cx="8235525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16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RIFT Auto Engine은 세 가지의 서로 다른 참여 환경을 제공합니다.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372924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더 적은 자본 배분으로 시작하는 참여자를 위해 설계되었습니다.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6932247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더 큰 규모의 체계적인 배분을 원하는 참여자를 위해 설계되었습니다.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491571" y="5337151"/>
            <a:ext cx="411750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Engine 내에서 가장 높은 배분 환경을 원하는 참여자를 위해 설계되었습니다.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72924" y="7900395"/>
            <a:ext cx="9745466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365일 환경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24시간 참여 사이클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$11부터 자본 잠금 — 명시된 상한 없음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1722129" y="8614770"/>
            <a:ext cx="5300191" cy="190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439"/>
              </a:lnSpc>
              <a:spcBef>
                <a:spcPct val="0"/>
              </a:spcBef>
            </a:pPr>
            <a:r>
              <a:rPr lang="en-US" sz="1200" u="none" strike="noStrike">
                <a:solidFill>
                  <a:srgbClr val="A9A9A9"/>
                </a:solidFill>
                <a:latin typeface="Inter"/>
                <a:ea typeface="Inter"/>
                <a:cs typeface="Inter"/>
                <a:sym typeface="Inter"/>
              </a:rPr>
              <a:t>*목표는 달라질 수 있으며 보장되지 않습니다. 참여에는 시장 위험이 따릅니다.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sp>
        <p:nvSpPr>
          <p:cNvPr id="4" name="AutoShape 4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" name="Group 5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100X HYPERDRIVE 캠페인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10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623110"/>
            <a:ext cx="7932696" cy="2062026"/>
            <a:chOff x="0" y="0"/>
            <a:chExt cx="10576928" cy="274936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0576930" cy="2749372"/>
            </a:xfrm>
            <a:custGeom>
              <a:avLst/>
              <a:gdLst/>
              <a:ahLst/>
              <a:cxnLst/>
              <a:rect l="l" t="t" r="r" b="b"/>
              <a:pathLst>
                <a:path w="10576930" h="2749372">
                  <a:moveTo>
                    <a:pt x="0" y="0"/>
                  </a:moveTo>
                  <a:lnTo>
                    <a:pt x="10576930" y="0"/>
                  </a:lnTo>
                  <a:lnTo>
                    <a:pt x="10576930" y="2749372"/>
                  </a:lnTo>
                  <a:lnTo>
                    <a:pt x="0" y="2749372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1832" r="-4689" b="4883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190500"/>
              <a:ext cx="10576928" cy="293986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100X HYPERDRIVE</a:t>
              </a:r>
            </a:p>
            <a:p>
              <a:pPr marL="0" lvl="0" indent="0" algn="l">
                <a:lnSpc>
                  <a:spcPts val="8000"/>
                </a:lnSpc>
              </a:pPr>
              <a:r>
                <a:rPr lang="en-US" sz="5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기간 한정 기회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20804" y="5754521"/>
            <a:ext cx="7000627" cy="504379"/>
            <a:chOff x="0" y="0"/>
            <a:chExt cx="9334170" cy="67250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9334172" cy="672497"/>
            </a:xfrm>
            <a:custGeom>
              <a:avLst/>
              <a:gdLst/>
              <a:ahLst/>
              <a:cxnLst/>
              <a:rect l="l" t="t" r="r" b="b"/>
              <a:pathLst>
                <a:path w="9334172" h="672497">
                  <a:moveTo>
                    <a:pt x="0" y="0"/>
                  </a:moveTo>
                  <a:lnTo>
                    <a:pt x="9334172" y="0"/>
                  </a:lnTo>
                  <a:lnTo>
                    <a:pt x="9334172" y="672497"/>
                  </a:lnTo>
                  <a:lnTo>
                    <a:pt x="0" y="67249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32347" b="-208551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9334170" cy="67250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 Engine으로 가는 관문.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23522" y="2093248"/>
            <a:ext cx="7435778" cy="6767254"/>
            <a:chOff x="0" y="0"/>
            <a:chExt cx="6153772" cy="5600510"/>
          </a:xfrm>
        </p:grpSpPr>
        <p:sp>
          <p:nvSpPr>
            <p:cNvPr id="18" name="Freeform 18" descr="/mnt/data/10(1).PNG"/>
            <p:cNvSpPr/>
            <p:nvPr/>
          </p:nvSpPr>
          <p:spPr>
            <a:xfrm>
              <a:off x="0" y="0"/>
              <a:ext cx="6153785" cy="5600446"/>
            </a:xfrm>
            <a:custGeom>
              <a:avLst/>
              <a:gdLst/>
              <a:ahLst/>
              <a:cxnLst/>
              <a:rect l="l" t="t" r="r" b="b"/>
              <a:pathLst>
                <a:path w="6153785" h="5600446">
                  <a:moveTo>
                    <a:pt x="204953" y="0"/>
                  </a:moveTo>
                  <a:lnTo>
                    <a:pt x="5948832" y="0"/>
                  </a:lnTo>
                  <a:cubicBezTo>
                    <a:pt x="6062025" y="0"/>
                    <a:pt x="6153785" y="91760"/>
                    <a:pt x="6153785" y="204953"/>
                  </a:cubicBezTo>
                  <a:lnTo>
                    <a:pt x="6153785" y="5395494"/>
                  </a:lnTo>
                  <a:cubicBezTo>
                    <a:pt x="6153785" y="5449850"/>
                    <a:pt x="6132192" y="5501981"/>
                    <a:pt x="6093756" y="5540417"/>
                  </a:cubicBezTo>
                  <a:cubicBezTo>
                    <a:pt x="6055320" y="5578853"/>
                    <a:pt x="6003189" y="5600446"/>
                    <a:pt x="5948832" y="5600446"/>
                  </a:cubicBezTo>
                  <a:lnTo>
                    <a:pt x="204953" y="5600446"/>
                  </a:lnTo>
                  <a:cubicBezTo>
                    <a:pt x="91760" y="5600446"/>
                    <a:pt x="0" y="5508686"/>
                    <a:pt x="0" y="5395494"/>
                  </a:cubicBezTo>
                  <a:lnTo>
                    <a:pt x="0" y="204953"/>
                  </a:lnTo>
                  <a:cubicBezTo>
                    <a:pt x="0" y="91760"/>
                    <a:pt x="91760" y="0"/>
                    <a:pt x="204953" y="0"/>
                  </a:cubicBezTo>
                  <a:close/>
                </a:path>
              </a:pathLst>
            </a:custGeom>
            <a:blipFill>
              <a:blip r:embed="rId6"/>
              <a:stretch>
                <a:fillRect b="-1"/>
              </a:stretch>
            </a:blipFill>
          </p:spPr>
        </p:sp>
      </p:grpSp>
      <p:sp>
        <p:nvSpPr>
          <p:cNvPr id="19" name="AutoShape 19"/>
          <p:cNvSpPr/>
          <p:nvPr/>
        </p:nvSpPr>
        <p:spPr>
          <a:xfrm>
            <a:off x="1020804" y="5075203"/>
            <a:ext cx="6084456" cy="0"/>
          </a:xfrm>
          <a:prstGeom prst="line">
            <a:avLst/>
          </a:prstGeom>
          <a:ln w="1905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1020804" y="6583755"/>
            <a:ext cx="671085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HYPERDRIVE는 Auto Engine을 활성화하기 전에 사용자에게 RIFT 생태계를 소개하기 위해 마련된 기간 한정 온보딩 기회입니다.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1970089"/>
            <a:ext cx="10193182" cy="3341002"/>
            <a:chOff x="0" y="0"/>
            <a:chExt cx="11006798" cy="36076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006836" cy="3607705"/>
            </a:xfrm>
            <a:custGeom>
              <a:avLst/>
              <a:gdLst/>
              <a:ahLst/>
              <a:cxnLst/>
              <a:rect l="l" t="t" r="r" b="b"/>
              <a:pathLst>
                <a:path w="11006836" h="3607705">
                  <a:moveTo>
                    <a:pt x="0" y="309208"/>
                  </a:moveTo>
                  <a:cubicBezTo>
                    <a:pt x="0" y="138439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38439"/>
                    <a:pt x="11006836" y="309208"/>
                  </a:cubicBezTo>
                  <a:lnTo>
                    <a:pt x="11006836" y="3298495"/>
                  </a:lnTo>
                  <a:cubicBezTo>
                    <a:pt x="11006836" y="3469265"/>
                    <a:pt x="10858373" y="3607705"/>
                    <a:pt x="10675239" y="3607705"/>
                  </a:cubicBezTo>
                  <a:lnTo>
                    <a:pt x="331597" y="3607705"/>
                  </a:lnTo>
                  <a:cubicBezTo>
                    <a:pt x="148463" y="3607705"/>
                    <a:pt x="0" y="3469265"/>
                    <a:pt x="0" y="329849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5" name="Freeform 5"/>
          <p:cNvSpPr/>
          <p:nvPr/>
        </p:nvSpPr>
        <p:spPr>
          <a:xfrm>
            <a:off x="-6675" y="0"/>
            <a:ext cx="18315189" cy="10287000"/>
          </a:xfrm>
          <a:custGeom>
            <a:avLst/>
            <a:gdLst/>
            <a:ahLst/>
            <a:cxnLst/>
            <a:rect l="l" t="t" r="r" b="b"/>
            <a:pathLst>
              <a:path w="18315189" h="10287000">
                <a:moveTo>
                  <a:pt x="0" y="0"/>
                </a:moveTo>
                <a:lnTo>
                  <a:pt x="18315189" y="0"/>
                </a:lnTo>
                <a:lnTo>
                  <a:pt x="1831518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34000"/>
            </a:blip>
            <a:stretch>
              <a:fillRect l="-4563" t="-7932" r="-1577" b="-18113"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028700" y="5653991"/>
            <a:ext cx="10193182" cy="2979827"/>
            <a:chOff x="0" y="0"/>
            <a:chExt cx="11006798" cy="32176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006836" cy="3217701"/>
            </a:xfrm>
            <a:custGeom>
              <a:avLst/>
              <a:gdLst/>
              <a:ahLst/>
              <a:cxnLst/>
              <a:rect l="l" t="t" r="r" b="b"/>
              <a:pathLst>
                <a:path w="11006836" h="3217701">
                  <a:moveTo>
                    <a:pt x="0" y="275781"/>
                  </a:moveTo>
                  <a:cubicBezTo>
                    <a:pt x="0" y="123473"/>
                    <a:pt x="148463" y="0"/>
                    <a:pt x="331597" y="0"/>
                  </a:cubicBezTo>
                  <a:lnTo>
                    <a:pt x="10675239" y="0"/>
                  </a:lnTo>
                  <a:cubicBezTo>
                    <a:pt x="10858373" y="0"/>
                    <a:pt x="11006836" y="123473"/>
                    <a:pt x="11006836" y="275781"/>
                  </a:cubicBezTo>
                  <a:lnTo>
                    <a:pt x="11006836" y="2941915"/>
                  </a:lnTo>
                  <a:cubicBezTo>
                    <a:pt x="11006836" y="3094223"/>
                    <a:pt x="10858373" y="3217701"/>
                    <a:pt x="10675239" y="3217701"/>
                  </a:cubicBezTo>
                  <a:lnTo>
                    <a:pt x="331597" y="3217701"/>
                  </a:lnTo>
                  <a:cubicBezTo>
                    <a:pt x="148463" y="3217701"/>
                    <a:pt x="0" y="3094223"/>
                    <a:pt x="0" y="294191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8" name="Group 8"/>
          <p:cNvGrpSpPr/>
          <p:nvPr/>
        </p:nvGrpSpPr>
        <p:grpSpPr>
          <a:xfrm>
            <a:off x="1447247" y="2301586"/>
            <a:ext cx="5423806" cy="338994"/>
            <a:chOff x="0" y="0"/>
            <a:chExt cx="5856732" cy="36605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856736" cy="366046"/>
            </a:xfrm>
            <a:custGeom>
              <a:avLst/>
              <a:gdLst/>
              <a:ahLst/>
              <a:cxnLst/>
              <a:rect l="l" t="t" r="r" b="b"/>
              <a:pathLst>
                <a:path w="5856736" h="366046">
                  <a:moveTo>
                    <a:pt x="0" y="0"/>
                  </a:moveTo>
                  <a:lnTo>
                    <a:pt x="5856736" y="0"/>
                  </a:lnTo>
                  <a:lnTo>
                    <a:pt x="585673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1759" b="-261761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0" y="-9525"/>
              <a:ext cx="5856732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세 가지 미션을 완료하세요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1154" y="2928706"/>
            <a:ext cx="3135636" cy="317618"/>
            <a:chOff x="0" y="0"/>
            <a:chExt cx="3385922" cy="34297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시청하고 배우기 🎬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4855376" y="2811505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필수 RIFT 콘텐츠를 완료하고 생태계가 어떻게 작동하는지 알아보세요.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481154" y="3742277"/>
            <a:ext cx="3135636" cy="317618"/>
            <a:chOff x="0" y="0"/>
            <a:chExt cx="3385922" cy="34297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팔로우하고 연결하기 🔗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855376" y="3625076"/>
            <a:ext cx="5863864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공식 RIFT 채널을 팔로우하고 제품 업데이트, 공지사항, 커뮤니티 소식을 계속 확인하세요.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481154" y="4555848"/>
            <a:ext cx="3135636" cy="317618"/>
            <a:chOff x="0" y="0"/>
            <a:chExt cx="3385922" cy="34297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85925" cy="342968"/>
            </a:xfrm>
            <a:custGeom>
              <a:avLst/>
              <a:gdLst/>
              <a:ahLst/>
              <a:cxnLst/>
              <a:rect l="l" t="t" r="r" b="b"/>
              <a:pathLst>
                <a:path w="3385925" h="342968">
                  <a:moveTo>
                    <a:pt x="0" y="0"/>
                  </a:moveTo>
                  <a:lnTo>
                    <a:pt x="3385925" y="0"/>
                  </a:lnTo>
                  <a:lnTo>
                    <a:pt x="3385925" y="342968"/>
                  </a:lnTo>
                  <a:lnTo>
                    <a:pt x="0" y="34296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52340" b="-132387"/>
              </a:stretch>
            </a:blipFill>
          </p:spPr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3385922" cy="3524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널리 공유하기 🚀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4855376" y="4438647"/>
            <a:ext cx="5863864" cy="295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맞춤형 RIFT Welcome Card를 받고 네트워크에 공유하세요.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1522947" y="6080285"/>
            <a:ext cx="3703001" cy="370307"/>
            <a:chOff x="0" y="0"/>
            <a:chExt cx="3660458" cy="36605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3660460" cy="366046"/>
            </a:xfrm>
            <a:custGeom>
              <a:avLst/>
              <a:gdLst/>
              <a:ahLst/>
              <a:cxnLst/>
              <a:rect l="l" t="t" r="r" b="b"/>
              <a:pathLst>
                <a:path w="3660460" h="366046">
                  <a:moveTo>
                    <a:pt x="0" y="0"/>
                  </a:moveTo>
                  <a:lnTo>
                    <a:pt x="3660460" y="0"/>
                  </a:lnTo>
                  <a:lnTo>
                    <a:pt x="3660460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4849" b="-144851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3660458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무료 라이선스가 잠금 해제되었습니다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523294" y="6707767"/>
            <a:ext cx="8697386" cy="14725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무료 RIFT Auto Engine 라이선스를 받으세요.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선택:</a:t>
            </a: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endParaRPr lang="en-US" sz="17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339"/>
              </a:lnSpc>
              <a:spcBef>
                <a:spcPct val="0"/>
              </a:spcBef>
            </a:pPr>
            <a:r>
              <a:rPr lang="en-US" sz="17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Micro Flow · Smart Flow · Alpha Flow 중 선택하거나 세 가지 모두를 선택하세요.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1585503" y="1970089"/>
            <a:ext cx="5673797" cy="3355882"/>
            <a:chOff x="0" y="0"/>
            <a:chExt cx="5608610" cy="331732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608699" cy="3317415"/>
            </a:xfrm>
            <a:custGeom>
              <a:avLst/>
              <a:gdLst/>
              <a:ahLst/>
              <a:cxnLst/>
              <a:rect l="l" t="t" r="r" b="b"/>
              <a:pathLst>
                <a:path w="5608699" h="3317415">
                  <a:moveTo>
                    <a:pt x="0" y="392881"/>
                  </a:moveTo>
                  <a:cubicBezTo>
                    <a:pt x="0" y="175881"/>
                    <a:pt x="163844" y="0"/>
                    <a:pt x="365992" y="0"/>
                  </a:cubicBezTo>
                  <a:lnTo>
                    <a:pt x="5242716" y="0"/>
                  </a:lnTo>
                  <a:cubicBezTo>
                    <a:pt x="5444864" y="0"/>
                    <a:pt x="5608699" y="175881"/>
                    <a:pt x="5608699" y="392881"/>
                  </a:cubicBezTo>
                  <a:lnTo>
                    <a:pt x="5608699" y="2924550"/>
                  </a:lnTo>
                  <a:cubicBezTo>
                    <a:pt x="5608699" y="3141550"/>
                    <a:pt x="5444864" y="3317415"/>
                    <a:pt x="5242716" y="3317415"/>
                  </a:cubicBezTo>
                  <a:lnTo>
                    <a:pt x="365992" y="3317415"/>
                  </a:lnTo>
                  <a:cubicBezTo>
                    <a:pt x="163844" y="3317281"/>
                    <a:pt x="0" y="3141400"/>
                    <a:pt x="0" y="2924550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061237" y="2444461"/>
            <a:ext cx="4073308" cy="370307"/>
            <a:chOff x="0" y="0"/>
            <a:chExt cx="4026510" cy="3660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4026506" cy="366046"/>
            </a:xfrm>
            <a:custGeom>
              <a:avLst/>
              <a:gdLst/>
              <a:ahLst/>
              <a:cxnLst/>
              <a:rect l="l" t="t" r="r" b="b"/>
              <a:pathLst>
                <a:path w="4026506" h="366046">
                  <a:moveTo>
                    <a:pt x="0" y="0"/>
                  </a:moveTo>
                  <a:lnTo>
                    <a:pt x="4026506" y="0"/>
                  </a:lnTo>
                  <a:lnTo>
                    <a:pt x="4026506" y="366046"/>
                  </a:lnTo>
                  <a:lnTo>
                    <a:pt x="0" y="366046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64334" b="-164336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4026510" cy="3755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업그레이드 기회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061584" y="3015476"/>
            <a:ext cx="4673626" cy="1819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캠페인 기간 동안 기존 Micro Flow 또는 Smart Flow 사용자는 Alpha Flow로 업그레이드할 수 있습니다.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endParaRPr lang="en-US" sz="1500" u="none" strike="noStrike">
              <a:solidFill>
                <a:srgbClr val="D2D2D2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기간 한정 캠페인입니다. 자격 요건 및 관련 약관이 적용됩니다.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887579" y="281118"/>
            <a:ext cx="6588824" cy="301988"/>
            <a:chOff x="0" y="0"/>
            <a:chExt cx="8785098" cy="40265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무료 라이선스 받기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11</a:t>
              </a:r>
            </a:p>
          </p:txBody>
        </p:sp>
      </p:grpSp>
      <p:sp>
        <p:nvSpPr>
          <p:cNvPr id="43" name="Freeform 4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프로프 트레이딩 — 곧 출시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06250" y="1726881"/>
            <a:ext cx="12638433" cy="952853"/>
            <a:chOff x="0" y="0"/>
            <a:chExt cx="16851244" cy="127047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851237" cy="1270475"/>
            </a:xfrm>
            <a:custGeom>
              <a:avLst/>
              <a:gdLst/>
              <a:ahLst/>
              <a:cxnLst/>
              <a:rect l="l" t="t" r="r" b="b"/>
              <a:pathLst>
                <a:path w="16851237" h="1270475">
                  <a:moveTo>
                    <a:pt x="0" y="0"/>
                  </a:moveTo>
                  <a:lnTo>
                    <a:pt x="16851237" y="0"/>
                  </a:lnTo>
                  <a:lnTo>
                    <a:pt x="16851237" y="1270475"/>
                  </a:lnTo>
                  <a:lnTo>
                    <a:pt x="0" y="127047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88" r="21800" b="-138117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6851244" cy="127999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0"/>
                </a:lnSpc>
                <a:spcBef>
                  <a:spcPct val="0"/>
                </a:spcBef>
              </a:pPr>
              <a:r>
                <a:rPr lang="en-US" sz="4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검증된 성과에서 자본 접근까지.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108485"/>
            <a:ext cx="4892050" cy="2380059"/>
            <a:chOff x="0" y="0"/>
            <a:chExt cx="6522733" cy="3173412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45216" y="4557274"/>
            <a:ext cx="3431677" cy="274534"/>
            <a:chOff x="0" y="0"/>
            <a:chExt cx="4575569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평가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551838" y="4108485"/>
            <a:ext cx="4892050" cy="2380059"/>
            <a:chOff x="0" y="0"/>
            <a:chExt cx="6522733" cy="317341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890814" y="4557274"/>
            <a:ext cx="3431677" cy="274534"/>
            <a:chOff x="0" y="0"/>
            <a:chExt cx="4575569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자격 획득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2097436" y="4108485"/>
            <a:ext cx="4892050" cy="2380059"/>
            <a:chOff x="0" y="0"/>
            <a:chExt cx="6522733" cy="3173412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522720" cy="3173476"/>
            </a:xfrm>
            <a:custGeom>
              <a:avLst/>
              <a:gdLst/>
              <a:ahLst/>
              <a:cxnLst/>
              <a:rect l="l" t="t" r="r" b="b"/>
              <a:pathLst>
                <a:path w="6522720" h="3173476">
                  <a:moveTo>
                    <a:pt x="0" y="332105"/>
                  </a:moveTo>
                  <a:cubicBezTo>
                    <a:pt x="0" y="148717"/>
                    <a:pt x="148717" y="0"/>
                    <a:pt x="332105" y="0"/>
                  </a:cubicBezTo>
                  <a:lnTo>
                    <a:pt x="6190615" y="0"/>
                  </a:lnTo>
                  <a:cubicBezTo>
                    <a:pt x="6374003" y="0"/>
                    <a:pt x="6522720" y="148717"/>
                    <a:pt x="6522720" y="332105"/>
                  </a:cubicBezTo>
                  <a:lnTo>
                    <a:pt x="6522720" y="2841371"/>
                  </a:lnTo>
                  <a:cubicBezTo>
                    <a:pt x="6522720" y="3024759"/>
                    <a:pt x="6374003" y="3173476"/>
                    <a:pt x="6190615" y="3173476"/>
                  </a:cubicBezTo>
                  <a:lnTo>
                    <a:pt x="332105" y="3173476"/>
                  </a:lnTo>
                  <a:cubicBezTo>
                    <a:pt x="148717" y="3173476"/>
                    <a:pt x="0" y="3024759"/>
                    <a:pt x="0" y="2841371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2436412" y="4557274"/>
            <a:ext cx="3431677" cy="274534"/>
            <a:chOff x="0" y="0"/>
            <a:chExt cx="4575569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366040"/>
            </a:xfrm>
            <a:custGeom>
              <a:avLst/>
              <a:gdLst/>
              <a:ahLst/>
              <a:cxnLst/>
              <a:rect l="l" t="t" r="r" b="b"/>
              <a:pathLst>
                <a:path w="4575575" h="366040">
                  <a:moveTo>
                    <a:pt x="0" y="0"/>
                  </a:moveTo>
                  <a:lnTo>
                    <a:pt x="4575575" y="0"/>
                  </a:lnTo>
                  <a:lnTo>
                    <a:pt x="457557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93565" b="-19356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배분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6869544"/>
            <a:ext cx="15969520" cy="2139096"/>
            <a:chOff x="0" y="0"/>
            <a:chExt cx="21292693" cy="28521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1292693" cy="2852192"/>
            </a:xfrm>
            <a:custGeom>
              <a:avLst/>
              <a:gdLst/>
              <a:ahLst/>
              <a:cxnLst/>
              <a:rect l="l" t="t" r="r" b="b"/>
              <a:pathLst>
                <a:path w="21292693" h="2852192">
                  <a:moveTo>
                    <a:pt x="0" y="466752"/>
                  </a:moveTo>
                  <a:cubicBezTo>
                    <a:pt x="0" y="208946"/>
                    <a:pt x="149352" y="0"/>
                    <a:pt x="333629" y="0"/>
                  </a:cubicBezTo>
                  <a:lnTo>
                    <a:pt x="20959063" y="0"/>
                  </a:lnTo>
                  <a:cubicBezTo>
                    <a:pt x="21143340" y="0"/>
                    <a:pt x="21292693" y="208946"/>
                    <a:pt x="21292693" y="466752"/>
                  </a:cubicBezTo>
                  <a:lnTo>
                    <a:pt x="21292693" y="2385465"/>
                  </a:lnTo>
                  <a:cubicBezTo>
                    <a:pt x="21292693" y="2643271"/>
                    <a:pt x="21143340" y="2852192"/>
                    <a:pt x="20959063" y="2852192"/>
                  </a:cubicBezTo>
                  <a:lnTo>
                    <a:pt x="333629" y="2852192"/>
                  </a:lnTo>
                  <a:cubicBezTo>
                    <a:pt x="149352" y="2852192"/>
                    <a:pt x="0" y="2643094"/>
                    <a:pt x="0" y="238546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372924" y="7159457"/>
            <a:ext cx="2745343" cy="274534"/>
            <a:chOff x="0" y="0"/>
            <a:chExt cx="3660458" cy="366046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확장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152250" y="1660545"/>
            <a:ext cx="2960546" cy="1973697"/>
          </a:xfrm>
          <a:custGeom>
            <a:avLst/>
            <a:gdLst/>
            <a:ahLst/>
            <a:cxnLst/>
            <a:rect l="l" t="t" r="r" b="b"/>
            <a:pathLst>
              <a:path w="2960546" h="1973697">
                <a:moveTo>
                  <a:pt x="0" y="0"/>
                </a:moveTo>
                <a:lnTo>
                  <a:pt x="2960546" y="0"/>
                </a:lnTo>
                <a:lnTo>
                  <a:pt x="2960546" y="1973698"/>
                </a:lnTo>
                <a:lnTo>
                  <a:pt x="0" y="19736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2841660"/>
            <a:ext cx="10867107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Prop Trading은 측정 가능한 성과를 바탕으로 트레이더를 평가하고, 위험을 관리하며, 거래 자본을 배분하는 체계적인 인프라로 구축되고 있습니다.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196750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체계적인 챌린지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거래 성과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위험 관리 원칙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748196" y="5060671"/>
            <a:ext cx="39116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손실폭 관리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포지션 한도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일관성 지표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2291612" y="5060671"/>
            <a:ext cx="4140213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자본 접근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정의된 위험 기준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거래 인프라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233735" y="7576866"/>
            <a:ext cx="4929475" cy="10610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성과 기반 단계적 성장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더 큰 자본 기회</a:t>
            </a:r>
          </a:p>
          <a:p>
            <a:pPr marL="388620" lvl="1" indent="-194310" algn="l">
              <a:lnSpc>
                <a:spcPts val="2880"/>
              </a:lnSpc>
              <a:spcBef>
                <a:spcPct val="0"/>
              </a:spcBef>
              <a:buFont typeface="Arial"/>
              <a:buChar char="•"/>
            </a:pPr>
            <a:r>
              <a:rPr lang="en-US" sz="18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고급 거래 환경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12086307" y="7495380"/>
            <a:ext cx="2065943" cy="887425"/>
            <a:chOff x="0" y="0"/>
            <a:chExt cx="2754591" cy="1183233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2754590" cy="1183237"/>
            </a:xfrm>
            <a:custGeom>
              <a:avLst/>
              <a:gdLst/>
              <a:ahLst/>
              <a:cxnLst/>
              <a:rect l="l" t="t" r="r" b="b"/>
              <a:pathLst>
                <a:path w="2754590" h="1183237">
                  <a:moveTo>
                    <a:pt x="0" y="0"/>
                  </a:moveTo>
                  <a:lnTo>
                    <a:pt x="2754590" y="0"/>
                  </a:lnTo>
                  <a:lnTo>
                    <a:pt x="2754590" y="1183237"/>
                  </a:lnTo>
                  <a:lnTo>
                    <a:pt x="0" y="118323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8334" r="-378389" b="-155673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2754591" cy="11927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800"/>
                </a:lnSpc>
                <a:spcBef>
                  <a:spcPct val="0"/>
                </a:spcBef>
              </a:pPr>
              <a:r>
                <a:rPr lang="en-US" sz="40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곧 출시!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6" name="TextBox 46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47" name="Freeform 4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  <p:sp>
        <p:nvSpPr>
          <p:cNvPr id="48" name="AutoShape 48"/>
          <p:cNvSpPr/>
          <p:nvPr/>
        </p:nvSpPr>
        <p:spPr>
          <a:xfrm flipV="1">
            <a:off x="8831287" y="7215203"/>
            <a:ext cx="625427" cy="1504376"/>
          </a:xfrm>
          <a:prstGeom prst="line">
            <a:avLst/>
          </a:prstGeom>
          <a:ln w="19050" cap="flat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51570" y="270051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추천 시스템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915293"/>
            <a:ext cx="13431299" cy="943328"/>
            <a:chOff x="0" y="0"/>
            <a:chExt cx="17908399" cy="125777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908397" cy="1257774"/>
            </a:xfrm>
            <a:custGeom>
              <a:avLst/>
              <a:gdLst/>
              <a:ahLst/>
              <a:cxnLst/>
              <a:rect l="l" t="t" r="r" b="b"/>
              <a:pathLst>
                <a:path w="17908397" h="1257774">
                  <a:moveTo>
                    <a:pt x="0" y="0"/>
                  </a:moveTo>
                  <a:lnTo>
                    <a:pt x="17908397" y="0"/>
                  </a:lnTo>
                  <a:lnTo>
                    <a:pt x="17908397" y="1257774"/>
                  </a:lnTo>
                  <a:lnTo>
                    <a:pt x="0" y="125777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1789" r="14152" b="-174546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7908399" cy="12577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399"/>
                </a:lnSpc>
                <a:spcBef>
                  <a:spcPct val="0"/>
                </a:spcBef>
              </a:pPr>
              <a:r>
                <a:rPr lang="en-US" sz="44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네트워크로 유입시킨 활동으로 수익을 얻으세요.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06250" y="4294803"/>
            <a:ext cx="4823422" cy="2764412"/>
            <a:chOff x="0" y="0"/>
            <a:chExt cx="6431229" cy="368588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72676" y="4716132"/>
            <a:ext cx="3568951" cy="274534"/>
            <a:chOff x="0" y="0"/>
            <a:chExt cx="4758601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758598" cy="366040"/>
            </a:xfrm>
            <a:custGeom>
              <a:avLst/>
              <a:gdLst/>
              <a:ahLst/>
              <a:cxnLst/>
              <a:rect l="l" t="t" r="r" b="b"/>
              <a:pathLst>
                <a:path w="4758598" h="366040">
                  <a:moveTo>
                    <a:pt x="0" y="0"/>
                  </a:moveTo>
                  <a:lnTo>
                    <a:pt x="4758598" y="0"/>
                  </a:lnTo>
                  <a:lnTo>
                    <a:pt x="4758598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03308" b="-203311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758601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수동 거래 수수료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236122" y="4294803"/>
            <a:ext cx="4823422" cy="2764412"/>
            <a:chOff x="0" y="0"/>
            <a:chExt cx="6431229" cy="368588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6431280" cy="3685921"/>
            </a:xfrm>
            <a:custGeom>
              <a:avLst/>
              <a:gdLst/>
              <a:ahLst/>
              <a:cxnLst/>
              <a:rect l="l" t="t" r="r" b="b"/>
              <a:pathLst>
                <a:path w="6431280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099556" y="0"/>
                  </a:lnTo>
                  <a:cubicBezTo>
                    <a:pt x="6282690" y="0"/>
                    <a:pt x="6431280" y="148463"/>
                    <a:pt x="6431280" y="331724"/>
                  </a:cubicBezTo>
                  <a:lnTo>
                    <a:pt x="6431280" y="3354197"/>
                  </a:lnTo>
                  <a:cubicBezTo>
                    <a:pt x="6431280" y="3537458"/>
                    <a:pt x="6282817" y="3685921"/>
                    <a:pt x="6099556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6602559" y="4716132"/>
            <a:ext cx="3912118" cy="274534"/>
            <a:chOff x="0" y="0"/>
            <a:chExt cx="5216157" cy="36604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216155" cy="366040"/>
            </a:xfrm>
            <a:custGeom>
              <a:avLst/>
              <a:gdLst/>
              <a:ahLst/>
              <a:cxnLst/>
              <a:rect l="l" t="t" r="r" b="b"/>
              <a:pathLst>
                <a:path w="5216155" h="366040">
                  <a:moveTo>
                    <a:pt x="0" y="0"/>
                  </a:moveTo>
                  <a:lnTo>
                    <a:pt x="5216155" y="0"/>
                  </a:lnTo>
                  <a:lnTo>
                    <a:pt x="5216155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7664" b="-227668"/>
              </a:stretch>
            </a:blipFill>
          </p:spPr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216157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자동 거래 성공 수수료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1479740" y="4294803"/>
            <a:ext cx="5166589" cy="2764412"/>
            <a:chOff x="0" y="0"/>
            <a:chExt cx="6888785" cy="36858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6888734" cy="3685921"/>
            </a:xfrm>
            <a:custGeom>
              <a:avLst/>
              <a:gdLst/>
              <a:ahLst/>
              <a:cxnLst/>
              <a:rect l="l" t="t" r="r" b="b"/>
              <a:pathLst>
                <a:path w="6888734" h="3685921">
                  <a:moveTo>
                    <a:pt x="0" y="331724"/>
                  </a:moveTo>
                  <a:cubicBezTo>
                    <a:pt x="0" y="148463"/>
                    <a:pt x="148463" y="0"/>
                    <a:pt x="331724" y="0"/>
                  </a:cubicBezTo>
                  <a:lnTo>
                    <a:pt x="6557010" y="0"/>
                  </a:lnTo>
                  <a:cubicBezTo>
                    <a:pt x="6740271" y="0"/>
                    <a:pt x="6888734" y="148463"/>
                    <a:pt x="6888734" y="331724"/>
                  </a:cubicBezTo>
                  <a:lnTo>
                    <a:pt x="6888734" y="3354197"/>
                  </a:lnTo>
                  <a:cubicBezTo>
                    <a:pt x="6888734" y="3537458"/>
                    <a:pt x="6740271" y="3685921"/>
                    <a:pt x="6557010" y="3685921"/>
                  </a:cubicBezTo>
                  <a:lnTo>
                    <a:pt x="331724" y="3685921"/>
                  </a:lnTo>
                  <a:cubicBezTo>
                    <a:pt x="148463" y="3685921"/>
                    <a:pt x="0" y="3537331"/>
                    <a:pt x="0" y="3354197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11846166" y="4716132"/>
            <a:ext cx="4118019" cy="274534"/>
            <a:chOff x="0" y="0"/>
            <a:chExt cx="5490693" cy="366046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5490690" cy="366040"/>
            </a:xfrm>
            <a:custGeom>
              <a:avLst/>
              <a:gdLst/>
              <a:ahLst/>
              <a:cxnLst/>
              <a:rect l="l" t="t" r="r" b="b"/>
              <a:pathLst>
                <a:path w="5490690" h="366040">
                  <a:moveTo>
                    <a:pt x="0" y="0"/>
                  </a:moveTo>
                  <a:lnTo>
                    <a:pt x="5490690" y="0"/>
                  </a:lnTo>
                  <a:lnTo>
                    <a:pt x="549069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42278" b="-242282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5490693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나의 추천 대시보드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006250" y="7589215"/>
            <a:ext cx="15640079" cy="1089746"/>
            <a:chOff x="0" y="0"/>
            <a:chExt cx="20853438" cy="145299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0853400" cy="1453007"/>
            </a:xfrm>
            <a:custGeom>
              <a:avLst/>
              <a:gdLst/>
              <a:ahLst/>
              <a:cxnLst/>
              <a:rect l="l" t="t" r="r" b="b"/>
              <a:pathLst>
                <a:path w="20853400" h="1453007">
                  <a:moveTo>
                    <a:pt x="0" y="298069"/>
                  </a:moveTo>
                  <a:cubicBezTo>
                    <a:pt x="0" y="133477"/>
                    <a:pt x="133477" y="0"/>
                    <a:pt x="298069" y="0"/>
                  </a:cubicBezTo>
                  <a:lnTo>
                    <a:pt x="20555331" y="0"/>
                  </a:lnTo>
                  <a:cubicBezTo>
                    <a:pt x="20720050" y="0"/>
                    <a:pt x="20853400" y="133477"/>
                    <a:pt x="20853400" y="298069"/>
                  </a:cubicBezTo>
                  <a:lnTo>
                    <a:pt x="20853400" y="1154938"/>
                  </a:lnTo>
                  <a:cubicBezTo>
                    <a:pt x="20853400" y="1319530"/>
                    <a:pt x="20719923" y="1453007"/>
                    <a:pt x="20555331" y="1453007"/>
                  </a:cubicBezTo>
                  <a:lnTo>
                    <a:pt x="298069" y="1453007"/>
                  </a:lnTo>
                  <a:cubicBezTo>
                    <a:pt x="133477" y="1453007"/>
                    <a:pt x="0" y="1319530"/>
                    <a:pt x="0" y="1154938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32" name="Group 32"/>
          <p:cNvGrpSpPr/>
          <p:nvPr/>
        </p:nvGrpSpPr>
        <p:grpSpPr>
          <a:xfrm>
            <a:off x="1851570" y="8007993"/>
            <a:ext cx="3568951" cy="252189"/>
            <a:chOff x="0" y="0"/>
            <a:chExt cx="4758601" cy="336252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758598" cy="336247"/>
            </a:xfrm>
            <a:custGeom>
              <a:avLst/>
              <a:gdLst/>
              <a:ahLst/>
              <a:cxnLst/>
              <a:rect l="l" t="t" r="r" b="b"/>
              <a:pathLst>
                <a:path w="4758598" h="336247">
                  <a:moveTo>
                    <a:pt x="0" y="0"/>
                  </a:moveTo>
                  <a:lnTo>
                    <a:pt x="4758598" y="0"/>
                  </a:lnTo>
                  <a:lnTo>
                    <a:pt x="4758598" y="336247"/>
                  </a:lnTo>
                  <a:lnTo>
                    <a:pt x="0" y="33624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322" b="-230186"/>
              </a:stretch>
            </a:blipFill>
          </p:spPr>
        </p:sp>
        <p:sp>
          <p:nvSpPr>
            <p:cNvPr id="34" name="TextBox 34"/>
            <p:cNvSpPr txBox="1"/>
            <p:nvPr/>
          </p:nvSpPr>
          <p:spPr>
            <a:xfrm>
              <a:off x="0" y="-9525"/>
              <a:ext cx="4758601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최대 5단계까지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4437549" y="1565381"/>
            <a:ext cx="2782496" cy="2217301"/>
          </a:xfrm>
          <a:custGeom>
            <a:avLst/>
            <a:gdLst/>
            <a:ahLst/>
            <a:cxnLst/>
            <a:rect l="l" t="t" r="r" b="b"/>
            <a:pathLst>
              <a:path w="2782496" h="2217301">
                <a:moveTo>
                  <a:pt x="0" y="0"/>
                </a:moveTo>
                <a:lnTo>
                  <a:pt x="2782496" y="0"/>
                </a:lnTo>
                <a:lnTo>
                  <a:pt x="2782496" y="2217301"/>
                </a:lnTo>
                <a:lnTo>
                  <a:pt x="0" y="22173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028700" y="3066333"/>
            <a:ext cx="12155816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나만의 RIFT 추천 링크를 공유하세요.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해당 링크를 통해 가입한 사람은 누구나 네트워크의 일부가 되며, 적격 활동을 통해 지속적인 추천 보상을 받을 수 있는 기반이 마련됩니다.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72924" y="5239960"/>
            <a:ext cx="3705711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 —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 —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 —                                   1.56%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 —                                   0.39%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 —                                   0.09%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6602806" y="5239960"/>
            <a:ext cx="3637074" cy="1512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L1                —                                        50%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L2               —                                        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L3               —                                        12.5%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L4               —                                        6.25%</a:t>
            </a:r>
          </a:p>
          <a:p>
            <a:pPr algn="l">
              <a:lnSpc>
                <a:spcPts val="2449"/>
              </a:lnSpc>
            </a:pPr>
            <a:r>
              <a:rPr lang="en-US" sz="1531" b="1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L5               —                                        3.12%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846414" y="5184677"/>
            <a:ext cx="4186142" cy="1643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추적 항목: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네트워크 성장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수익 내역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일일 수익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초대 추이</a:t>
            </a:r>
          </a:p>
          <a:p>
            <a:pPr marL="0" lvl="0" indent="0" algn="l">
              <a:lnSpc>
                <a:spcPts val="2241"/>
              </a:lnSpc>
              <a:spcBef>
                <a:spcPct val="0"/>
              </a:spcBef>
            </a:pPr>
            <a:r>
              <a:rPr lang="en-US" sz="14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• 추천 활동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837492" y="8010263"/>
            <a:ext cx="10157270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"/>
              </a:lnSpc>
              <a:spcBef>
                <a:spcPct val="0"/>
              </a:spcBef>
            </a:pPr>
            <a:r>
              <a:rPr lang="en-US" sz="1500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적격 하위 네트워크 거래 활동을 통해 지속적인 추천 수익을 얻으세요.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44" name="Freeform 44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X9 보상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14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894175"/>
            <a:ext cx="9547571" cy="1731340"/>
            <a:chOff x="0" y="0"/>
            <a:chExt cx="12730094" cy="230845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730093" cy="2308457"/>
            </a:xfrm>
            <a:custGeom>
              <a:avLst/>
              <a:gdLst/>
              <a:ahLst/>
              <a:cxnLst/>
              <a:rect l="l" t="t" r="r" b="b"/>
              <a:pathLst>
                <a:path w="12730093" h="2308457">
                  <a:moveTo>
                    <a:pt x="0" y="0"/>
                  </a:moveTo>
                  <a:lnTo>
                    <a:pt x="12730093" y="0"/>
                  </a:lnTo>
                  <a:lnTo>
                    <a:pt x="12730093" y="2308457"/>
                  </a:lnTo>
                  <a:lnTo>
                    <a:pt x="0" y="2308457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5918" r="20206" b="-555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161925"/>
              <a:ext cx="12730094" cy="24703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720"/>
                </a:lnSpc>
                <a:spcBef>
                  <a:spcPct val="0"/>
                </a:spcBef>
              </a:pPr>
              <a:r>
                <a:rPr lang="en-US" sz="42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9개의 보상 풀. 명확한 자격 요건. 투명한 분배.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5092668"/>
            <a:ext cx="7729638" cy="2630178"/>
            <a:chOff x="0" y="0"/>
            <a:chExt cx="10306183" cy="35069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306196" cy="3506774"/>
            </a:xfrm>
            <a:custGeom>
              <a:avLst/>
              <a:gdLst/>
              <a:ahLst/>
              <a:cxnLst/>
              <a:rect l="l" t="t" r="r" b="b"/>
              <a:pathLst>
                <a:path w="10306196" h="3506774">
                  <a:moveTo>
                    <a:pt x="0" y="426456"/>
                  </a:moveTo>
                  <a:cubicBezTo>
                    <a:pt x="0" y="190911"/>
                    <a:pt x="145415" y="0"/>
                    <a:pt x="324825" y="0"/>
                  </a:cubicBezTo>
                  <a:lnTo>
                    <a:pt x="9981370" y="0"/>
                  </a:lnTo>
                  <a:cubicBezTo>
                    <a:pt x="10160781" y="0"/>
                    <a:pt x="10306196" y="190911"/>
                    <a:pt x="10306196" y="426456"/>
                  </a:cubicBezTo>
                  <a:lnTo>
                    <a:pt x="10306196" y="3080319"/>
                  </a:lnTo>
                  <a:cubicBezTo>
                    <a:pt x="10306196" y="3315863"/>
                    <a:pt x="10160781" y="3506774"/>
                    <a:pt x="9981370" y="3506774"/>
                  </a:cubicBezTo>
                  <a:lnTo>
                    <a:pt x="324825" y="3506774"/>
                  </a:lnTo>
                  <a:cubicBezTo>
                    <a:pt x="145415" y="3506930"/>
                    <a:pt x="0" y="3316026"/>
                    <a:pt x="0" y="308031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95127" y="5411154"/>
            <a:ext cx="4282745" cy="267672"/>
            <a:chOff x="0" y="0"/>
            <a:chExt cx="5856732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5856736" cy="366040"/>
            </a:xfrm>
            <a:custGeom>
              <a:avLst/>
              <a:gdLst/>
              <a:ahLst/>
              <a:cxnLst/>
              <a:rect l="l" t="t" r="r" b="b"/>
              <a:pathLst>
                <a:path w="5856736" h="366040">
                  <a:moveTo>
                    <a:pt x="0" y="0"/>
                  </a:moveTo>
                  <a:lnTo>
                    <a:pt x="5856736" y="0"/>
                  </a:lnTo>
                  <a:lnTo>
                    <a:pt x="5856736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61763" b="-261767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5856732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작동 방식: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1028700" y="8148456"/>
            <a:ext cx="4380594" cy="609310"/>
            <a:chOff x="0" y="0"/>
            <a:chExt cx="8362856" cy="1163215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8362799" cy="1163182"/>
            </a:xfrm>
            <a:custGeom>
              <a:avLst/>
              <a:gdLst/>
              <a:ahLst/>
              <a:cxnLst/>
              <a:rect l="l" t="t" r="r" b="b"/>
              <a:pathLst>
                <a:path w="8362799" h="1163182">
                  <a:moveTo>
                    <a:pt x="0" y="95158"/>
                  </a:moveTo>
                  <a:cubicBezTo>
                    <a:pt x="0" y="42620"/>
                    <a:pt x="135298" y="0"/>
                    <a:pt x="302077" y="0"/>
                  </a:cubicBezTo>
                  <a:lnTo>
                    <a:pt x="8060721" y="0"/>
                  </a:lnTo>
                  <a:cubicBezTo>
                    <a:pt x="8227616" y="0"/>
                    <a:pt x="8362799" y="42620"/>
                    <a:pt x="8362799" y="95158"/>
                  </a:cubicBezTo>
                  <a:lnTo>
                    <a:pt x="8362799" y="1068025"/>
                  </a:lnTo>
                  <a:cubicBezTo>
                    <a:pt x="8362799" y="1120598"/>
                    <a:pt x="8227500" y="1163182"/>
                    <a:pt x="8060721" y="1163182"/>
                  </a:cubicBezTo>
                  <a:lnTo>
                    <a:pt x="302077" y="1163182"/>
                  </a:lnTo>
                  <a:cubicBezTo>
                    <a:pt x="135183" y="1163182"/>
                    <a:pt x="0" y="1120562"/>
                    <a:pt x="0" y="1068025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sp>
        <p:nvSpPr>
          <p:cNvPr id="26" name="Freeform 26"/>
          <p:cNvSpPr/>
          <p:nvPr/>
        </p:nvSpPr>
        <p:spPr>
          <a:xfrm>
            <a:off x="10798017" y="2320754"/>
            <a:ext cx="6018056" cy="6018056"/>
          </a:xfrm>
          <a:custGeom>
            <a:avLst/>
            <a:gdLst/>
            <a:ahLst/>
            <a:cxnLst/>
            <a:rect l="l" t="t" r="r" b="b"/>
            <a:pathLst>
              <a:path w="6018056" h="6018056">
                <a:moveTo>
                  <a:pt x="0" y="0"/>
                </a:moveTo>
                <a:lnTo>
                  <a:pt x="6018056" y="0"/>
                </a:lnTo>
                <a:lnTo>
                  <a:pt x="6018056" y="6018057"/>
                </a:lnTo>
                <a:lnTo>
                  <a:pt x="0" y="60180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7" name="TextBox 27"/>
          <p:cNvSpPr txBox="1"/>
          <p:nvPr/>
        </p:nvSpPr>
        <p:spPr>
          <a:xfrm>
            <a:off x="1028700" y="3831557"/>
            <a:ext cx="8120163" cy="69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1799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개인 RIFT Engine 수익률과 균형 잡힌 팀 성과를 모두 인정하도록 설계된 보상 레이어입니다.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95127" y="5831226"/>
            <a:ext cx="7224732" cy="1514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개인 Engine 수익률 + 약한 팀 수익률을 통해 자격을 획득합니다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가장 강한 직접 팀은 팀 계산에서 제외됩니다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사용자는 자격을 충족하는 가장 높은 보상 풀에만 들어갑니다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보상은 매월 1일, 11일, 21일에 확인됩니다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- 자격을 충족한 사용자는 해당 풀의 잔액을 균등하게 나눕니다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95127" y="8243561"/>
            <a:ext cx="3777339" cy="323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3B82F6"/>
                </a:solidFill>
                <a:latin typeface="Inter"/>
                <a:ea typeface="Inter"/>
                <a:cs typeface="Inter"/>
                <a:sym typeface="Inter"/>
              </a:rPr>
              <a:t>구축하세요. 자격을 획득하세요. 보상받으세요.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78054" y="279578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투명한 수수료 구조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58988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15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680823"/>
            <a:ext cx="9883245" cy="837456"/>
            <a:chOff x="0" y="0"/>
            <a:chExt cx="13177660" cy="111660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116611"/>
            </a:xfrm>
            <a:custGeom>
              <a:avLst/>
              <a:gdLst/>
              <a:ahLst/>
              <a:cxnLst/>
              <a:rect l="l" t="t" r="r" b="b"/>
              <a:pathLst>
                <a:path w="13177655" h="1116611">
                  <a:moveTo>
                    <a:pt x="0" y="0"/>
                  </a:moveTo>
                  <a:lnTo>
                    <a:pt x="13177655" y="0"/>
                  </a:lnTo>
                  <a:lnTo>
                    <a:pt x="13177655" y="1116611"/>
                  </a:lnTo>
                  <a:lnTo>
                    <a:pt x="0" y="1116611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88975" b="-170929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0"/>
              <a:ext cx="13177660" cy="111660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4799"/>
                </a:lnSpc>
                <a:spcBef>
                  <a:spcPct val="0"/>
                </a:spcBef>
              </a:pPr>
              <a:r>
                <a:rPr lang="en-US" sz="3999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명확한 수수료. 숨겨진 복잡성 없음.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2823499"/>
            <a:ext cx="16285235" cy="4342981"/>
            <a:chOff x="0" y="0"/>
            <a:chExt cx="21713647" cy="579064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1713572" cy="5790565"/>
            </a:xfrm>
            <a:custGeom>
              <a:avLst/>
              <a:gdLst/>
              <a:ahLst/>
              <a:cxnLst/>
              <a:rect l="l" t="t" r="r" b="b"/>
              <a:pathLst>
                <a:path w="21713572" h="5790565">
                  <a:moveTo>
                    <a:pt x="0" y="330835"/>
                  </a:moveTo>
                  <a:cubicBezTo>
                    <a:pt x="0" y="148082"/>
                    <a:pt x="148082" y="0"/>
                    <a:pt x="330835" y="0"/>
                  </a:cubicBezTo>
                  <a:lnTo>
                    <a:pt x="21382737" y="0"/>
                  </a:lnTo>
                  <a:cubicBezTo>
                    <a:pt x="21565490" y="0"/>
                    <a:pt x="21713572" y="148082"/>
                    <a:pt x="21713572" y="330835"/>
                  </a:cubicBezTo>
                  <a:lnTo>
                    <a:pt x="21713572" y="5459730"/>
                  </a:lnTo>
                  <a:cubicBezTo>
                    <a:pt x="21713572" y="5642483"/>
                    <a:pt x="21565490" y="5790565"/>
                    <a:pt x="21382737" y="5790565"/>
                  </a:cubicBezTo>
                  <a:lnTo>
                    <a:pt x="330835" y="5790565"/>
                  </a:lnTo>
                  <a:cubicBezTo>
                    <a:pt x="148082" y="5790692"/>
                    <a:pt x="0" y="5642483"/>
                    <a:pt x="0" y="5459730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331490" y="3132394"/>
            <a:ext cx="3431677" cy="252190"/>
            <a:chOff x="0" y="0"/>
            <a:chExt cx="4575569" cy="336253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75575" cy="336253"/>
            </a:xfrm>
            <a:custGeom>
              <a:avLst/>
              <a:gdLst/>
              <a:ahLst/>
              <a:cxnLst/>
              <a:rect l="l" t="t" r="r" b="b"/>
              <a:pathLst>
                <a:path w="4575575" h="336253">
                  <a:moveTo>
                    <a:pt x="0" y="0"/>
                  </a:moveTo>
                  <a:lnTo>
                    <a:pt x="4575575" y="0"/>
                  </a:lnTo>
                  <a:lnTo>
                    <a:pt x="457557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21598" b="-208686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4575569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수수료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449510" y="3132394"/>
            <a:ext cx="2402176" cy="252190"/>
            <a:chOff x="0" y="0"/>
            <a:chExt cx="3202902" cy="336253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02902" cy="336253"/>
            </a:xfrm>
            <a:custGeom>
              <a:avLst/>
              <a:gdLst/>
              <a:ahLst/>
              <a:cxnLst/>
              <a:rect l="l" t="t" r="r" b="b"/>
              <a:pathLst>
                <a:path w="3202902" h="336253">
                  <a:moveTo>
                    <a:pt x="0" y="0"/>
                  </a:moveTo>
                  <a:lnTo>
                    <a:pt x="3202902" y="0"/>
                  </a:lnTo>
                  <a:lnTo>
                    <a:pt x="3202902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2056" b="-129144"/>
              </a:stretch>
            </a:blipFill>
          </p:spPr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02902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금액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8194853" y="3132394"/>
            <a:ext cx="8510568" cy="252190"/>
            <a:chOff x="0" y="0"/>
            <a:chExt cx="11347425" cy="336253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1347425" cy="336253"/>
            </a:xfrm>
            <a:custGeom>
              <a:avLst/>
              <a:gdLst/>
              <a:ahLst/>
              <a:cxnLst/>
              <a:rect l="l" t="t" r="r" b="b"/>
              <a:pathLst>
                <a:path w="11347425" h="336253">
                  <a:moveTo>
                    <a:pt x="0" y="0"/>
                  </a:moveTo>
                  <a:lnTo>
                    <a:pt x="11347425" y="0"/>
                  </a:lnTo>
                  <a:lnTo>
                    <a:pt x="11347425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14011" b="-60109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11347425" cy="34577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40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목적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1285543" y="3665571"/>
            <a:ext cx="15671727" cy="9573"/>
          </a:xfrm>
          <a:prstGeom prst="line">
            <a:avLst/>
          </a:prstGeom>
          <a:ln w="9525" cap="rnd">
            <a:solidFill>
              <a:srgbClr val="A9A9A9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27" name="Group 27"/>
          <p:cNvGrpSpPr/>
          <p:nvPr/>
        </p:nvGrpSpPr>
        <p:grpSpPr>
          <a:xfrm>
            <a:off x="1331490" y="3821357"/>
            <a:ext cx="3431677" cy="317618"/>
            <a:chOff x="0" y="0"/>
            <a:chExt cx="4575569" cy="42349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계정 활성화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449510" y="3821357"/>
            <a:ext cx="2402176" cy="317618"/>
            <a:chOff x="0" y="0"/>
            <a:chExt cx="3202902" cy="423490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32" name="TextBox 3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$10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194853" y="3821357"/>
            <a:ext cx="8510568" cy="317618"/>
            <a:chOff x="0" y="0"/>
            <a:chExt cx="11347425" cy="42349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35" name="TextBox 3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일회성 계정 활성화 및 Vault 액세스</a:t>
              </a:r>
            </a:p>
          </p:txBody>
        </p:sp>
      </p:grpSp>
      <p:sp>
        <p:nvSpPr>
          <p:cNvPr id="36" name="AutoShape 36"/>
          <p:cNvSpPr/>
          <p:nvPr/>
        </p:nvSpPr>
        <p:spPr>
          <a:xfrm>
            <a:off x="1285543" y="42558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7" name="Group 37"/>
          <p:cNvGrpSpPr/>
          <p:nvPr/>
        </p:nvGrpSpPr>
        <p:grpSpPr>
          <a:xfrm>
            <a:off x="1331490" y="4411603"/>
            <a:ext cx="3431677" cy="317618"/>
            <a:chOff x="0" y="0"/>
            <a:chExt cx="4575569" cy="423490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39" name="TextBox 3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브리지 수수료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5449510" y="4411603"/>
            <a:ext cx="2402176" cy="317618"/>
            <a:chOff x="0" y="0"/>
            <a:chExt cx="3202902" cy="42349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42" name="TextBox 4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0.5%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8194853" y="4411603"/>
            <a:ext cx="8510568" cy="317618"/>
            <a:chOff x="0" y="0"/>
            <a:chExt cx="11347425" cy="42349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45" name="TextBox 4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입출금 및 적용 가능한 네트워크 가스 비용</a:t>
              </a:r>
            </a:p>
          </p:txBody>
        </p:sp>
      </p:grpSp>
      <p:sp>
        <p:nvSpPr>
          <p:cNvPr id="46" name="AutoShape 46"/>
          <p:cNvSpPr/>
          <p:nvPr/>
        </p:nvSpPr>
        <p:spPr>
          <a:xfrm>
            <a:off x="1285543" y="48460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7" name="Group 47"/>
          <p:cNvGrpSpPr/>
          <p:nvPr/>
        </p:nvGrpSpPr>
        <p:grpSpPr>
          <a:xfrm>
            <a:off x="1331490" y="5001857"/>
            <a:ext cx="3431677" cy="317618"/>
            <a:chOff x="0" y="0"/>
            <a:chExt cx="4575569" cy="42349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49" name="TextBox 4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거래 수수료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5449510" y="5001857"/>
            <a:ext cx="2402176" cy="317618"/>
            <a:chOff x="0" y="0"/>
            <a:chExt cx="3202902" cy="423490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800"/>
                </a:lnSpc>
              </a:pPr>
              <a:r>
                <a:rPr lang="en-US" sz="1500" b="1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0.1%</a:t>
              </a:r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8194853" y="5001857"/>
            <a:ext cx="8510568" cy="317618"/>
            <a:chOff x="0" y="0"/>
            <a:chExt cx="11347425" cy="423490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55" name="TextBox 5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지원되는 거래 환경에서의 실행</a:t>
              </a:r>
            </a:p>
          </p:txBody>
        </p:sp>
      </p:grpSp>
      <p:sp>
        <p:nvSpPr>
          <p:cNvPr id="56" name="AutoShape 56"/>
          <p:cNvSpPr/>
          <p:nvPr/>
        </p:nvSpPr>
        <p:spPr>
          <a:xfrm>
            <a:off x="1285543" y="5436326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57" name="Group 57"/>
          <p:cNvGrpSpPr/>
          <p:nvPr/>
        </p:nvGrpSpPr>
        <p:grpSpPr>
          <a:xfrm>
            <a:off x="1331490" y="5592103"/>
            <a:ext cx="3431677" cy="317618"/>
            <a:chOff x="0" y="0"/>
            <a:chExt cx="4575569" cy="423490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59" name="TextBox 5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Auto Engine 성공 수수료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5449510" y="5592103"/>
            <a:ext cx="2402176" cy="317618"/>
            <a:chOff x="0" y="0"/>
            <a:chExt cx="3202902" cy="423490"/>
          </a:xfrm>
        </p:grpSpPr>
        <p:sp>
          <p:nvSpPr>
            <p:cNvPr id="61" name="Freeform 6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62" name="TextBox 6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수익률의 20%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8194853" y="5592103"/>
            <a:ext cx="8510568" cy="317618"/>
            <a:chOff x="0" y="0"/>
            <a:chExt cx="11347425" cy="423490"/>
          </a:xfrm>
        </p:grpSpPr>
        <p:sp>
          <p:nvSpPr>
            <p:cNvPr id="64" name="Freeform 6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65" name="TextBox 6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Auto Engine을 통해 발생한 수익률에만 적용</a:t>
              </a:r>
            </a:p>
          </p:txBody>
        </p:sp>
      </p:grpSp>
      <p:sp>
        <p:nvSpPr>
          <p:cNvPr id="66" name="AutoShape 66"/>
          <p:cNvSpPr/>
          <p:nvPr/>
        </p:nvSpPr>
        <p:spPr>
          <a:xfrm>
            <a:off x="1285543" y="6026571"/>
            <a:ext cx="15671727" cy="9573"/>
          </a:xfrm>
          <a:prstGeom prst="line">
            <a:avLst/>
          </a:prstGeom>
          <a:ln w="9525" cap="rnd">
            <a:solidFill>
              <a:srgbClr val="1D1D1D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67" name="Group 67"/>
          <p:cNvGrpSpPr/>
          <p:nvPr/>
        </p:nvGrpSpPr>
        <p:grpSpPr>
          <a:xfrm>
            <a:off x="1331490" y="6182348"/>
            <a:ext cx="3431677" cy="317618"/>
            <a:chOff x="0" y="0"/>
            <a:chExt cx="4575569" cy="423490"/>
          </a:xfrm>
        </p:grpSpPr>
        <p:sp>
          <p:nvSpPr>
            <p:cNvPr id="68" name="Freeform 68"/>
            <p:cNvSpPr/>
            <p:nvPr/>
          </p:nvSpPr>
          <p:spPr>
            <a:xfrm>
              <a:off x="0" y="0"/>
              <a:ext cx="4575575" cy="423494"/>
            </a:xfrm>
            <a:custGeom>
              <a:avLst/>
              <a:gdLst/>
              <a:ahLst/>
              <a:cxnLst/>
              <a:rect l="l" t="t" r="r" b="b"/>
              <a:pathLst>
                <a:path w="4575575" h="423494">
                  <a:moveTo>
                    <a:pt x="0" y="0"/>
                  </a:moveTo>
                  <a:lnTo>
                    <a:pt x="4575575" y="0"/>
                  </a:lnTo>
                  <a:lnTo>
                    <a:pt x="457557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71627" b="-149418"/>
              </a:stretch>
            </a:blipFill>
          </p:spPr>
        </p:sp>
        <p:sp>
          <p:nvSpPr>
            <p:cNvPr id="69" name="TextBox 69"/>
            <p:cNvSpPr txBox="1"/>
            <p:nvPr/>
          </p:nvSpPr>
          <p:spPr>
            <a:xfrm>
              <a:off x="0" y="-9525"/>
              <a:ext cx="4575569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D2D2D2"/>
                  </a:solidFill>
                  <a:latin typeface="Inter Bold"/>
                  <a:ea typeface="Inter Bold"/>
                  <a:cs typeface="Inter Bold"/>
                  <a:sym typeface="Inter Bold"/>
                </a:rPr>
                <a:t>X9 보상 풀 배분</a:t>
              </a:r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5449510" y="6182348"/>
            <a:ext cx="2402176" cy="317618"/>
            <a:chOff x="0" y="0"/>
            <a:chExt cx="3202902" cy="423490"/>
          </a:xfrm>
        </p:grpSpPr>
        <p:sp>
          <p:nvSpPr>
            <p:cNvPr id="71" name="Freeform 71"/>
            <p:cNvSpPr/>
            <p:nvPr/>
          </p:nvSpPr>
          <p:spPr>
            <a:xfrm>
              <a:off x="0" y="0"/>
              <a:ext cx="3202902" cy="423494"/>
            </a:xfrm>
            <a:custGeom>
              <a:avLst/>
              <a:gdLst/>
              <a:ahLst/>
              <a:cxnLst/>
              <a:rect l="l" t="t" r="r" b="b"/>
              <a:pathLst>
                <a:path w="3202902" h="423494">
                  <a:moveTo>
                    <a:pt x="0" y="0"/>
                  </a:moveTo>
                  <a:lnTo>
                    <a:pt x="3202902" y="0"/>
                  </a:lnTo>
                  <a:lnTo>
                    <a:pt x="3202902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08470" b="-86261"/>
              </a:stretch>
            </a:blipFill>
          </p:spPr>
        </p:sp>
        <p:sp>
          <p:nvSpPr>
            <p:cNvPr id="72" name="TextBox 72"/>
            <p:cNvSpPr txBox="1"/>
            <p:nvPr/>
          </p:nvSpPr>
          <p:spPr>
            <a:xfrm>
              <a:off x="0" y="-9525"/>
              <a:ext cx="3202902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수익률의 9%</a:t>
              </a:r>
            </a:p>
          </p:txBody>
        </p:sp>
      </p:grpSp>
      <p:grpSp>
        <p:nvGrpSpPr>
          <p:cNvPr id="73" name="Group 73"/>
          <p:cNvGrpSpPr/>
          <p:nvPr/>
        </p:nvGrpSpPr>
        <p:grpSpPr>
          <a:xfrm>
            <a:off x="8194853" y="6182348"/>
            <a:ext cx="8510568" cy="317618"/>
            <a:chOff x="0" y="0"/>
            <a:chExt cx="11347425" cy="423490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11347425" cy="423494"/>
            </a:xfrm>
            <a:custGeom>
              <a:avLst/>
              <a:gdLst/>
              <a:ahLst/>
              <a:cxnLst/>
              <a:rect l="l" t="t" r="r" b="b"/>
              <a:pathLst>
                <a:path w="11347425" h="423494">
                  <a:moveTo>
                    <a:pt x="0" y="0"/>
                  </a:moveTo>
                  <a:lnTo>
                    <a:pt x="11347425" y="0"/>
                  </a:lnTo>
                  <a:lnTo>
                    <a:pt x="11347425" y="423494"/>
                  </a:lnTo>
                  <a:lnTo>
                    <a:pt x="0" y="423494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83202" b="-460992"/>
              </a:stretch>
            </a:blipFill>
          </p:spPr>
        </p:sp>
        <p:sp>
          <p:nvSpPr>
            <p:cNvPr id="75" name="TextBox 75"/>
            <p:cNvSpPr txBox="1"/>
            <p:nvPr/>
          </p:nvSpPr>
          <p:spPr>
            <a:xfrm>
              <a:off x="0" y="-9525"/>
              <a:ext cx="11347425" cy="43301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800"/>
                </a:lnSpc>
                <a:spcBef>
                  <a:spcPct val="0"/>
                </a:spcBef>
              </a:pPr>
              <a:r>
                <a:rPr lang="en-US" sz="15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9개의 X9 보상 풀에 배분</a:t>
              </a:r>
            </a:p>
          </p:txBody>
        </p:sp>
      </p:grpSp>
      <p:grpSp>
        <p:nvGrpSpPr>
          <p:cNvPr id="76" name="Group 76"/>
          <p:cNvGrpSpPr/>
          <p:nvPr/>
        </p:nvGrpSpPr>
        <p:grpSpPr>
          <a:xfrm>
            <a:off x="978789" y="7346318"/>
            <a:ext cx="16285235" cy="1676676"/>
            <a:chOff x="0" y="0"/>
            <a:chExt cx="21713647" cy="2235568"/>
          </a:xfrm>
        </p:grpSpPr>
        <p:sp>
          <p:nvSpPr>
            <p:cNvPr id="77" name="Freeform 77"/>
            <p:cNvSpPr/>
            <p:nvPr/>
          </p:nvSpPr>
          <p:spPr>
            <a:xfrm>
              <a:off x="0" y="0"/>
              <a:ext cx="21713698" cy="2235517"/>
            </a:xfrm>
            <a:custGeom>
              <a:avLst/>
              <a:gdLst/>
              <a:ahLst/>
              <a:cxnLst/>
              <a:rect l="l" t="t" r="r" b="b"/>
              <a:pathLst>
                <a:path w="21713698" h="2235517">
                  <a:moveTo>
                    <a:pt x="0" y="447103"/>
                  </a:moveTo>
                  <a:cubicBezTo>
                    <a:pt x="0" y="200127"/>
                    <a:pt x="149733" y="0"/>
                    <a:pt x="334518" y="0"/>
                  </a:cubicBezTo>
                  <a:lnTo>
                    <a:pt x="21379180" y="0"/>
                  </a:lnTo>
                  <a:cubicBezTo>
                    <a:pt x="21563966" y="0"/>
                    <a:pt x="21713698" y="200127"/>
                    <a:pt x="21713698" y="447103"/>
                  </a:cubicBezTo>
                  <a:lnTo>
                    <a:pt x="21713698" y="1788414"/>
                  </a:lnTo>
                  <a:cubicBezTo>
                    <a:pt x="21713698" y="2035390"/>
                    <a:pt x="21563966" y="2235517"/>
                    <a:pt x="21379180" y="2235517"/>
                  </a:cubicBezTo>
                  <a:lnTo>
                    <a:pt x="334518" y="2235517"/>
                  </a:lnTo>
                  <a:cubicBezTo>
                    <a:pt x="149733" y="2235517"/>
                    <a:pt x="0" y="2035390"/>
                    <a:pt x="0" y="1788414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78" name="Group 78"/>
          <p:cNvGrpSpPr/>
          <p:nvPr/>
        </p:nvGrpSpPr>
        <p:grpSpPr>
          <a:xfrm>
            <a:off x="1674657" y="8047389"/>
            <a:ext cx="2745343" cy="274534"/>
            <a:chOff x="0" y="0"/>
            <a:chExt cx="3660458" cy="366046"/>
          </a:xfrm>
        </p:grpSpPr>
        <p:sp>
          <p:nvSpPr>
            <p:cNvPr id="79" name="Freeform 79"/>
            <p:cNvSpPr/>
            <p:nvPr/>
          </p:nvSpPr>
          <p:spPr>
            <a:xfrm>
              <a:off x="0" y="0"/>
              <a:ext cx="3660460" cy="366040"/>
            </a:xfrm>
            <a:custGeom>
              <a:avLst/>
              <a:gdLst/>
              <a:ahLst/>
              <a:cxnLst/>
              <a:rect l="l" t="t" r="r" b="b"/>
              <a:pathLst>
                <a:path w="3660460" h="366040">
                  <a:moveTo>
                    <a:pt x="0" y="0"/>
                  </a:moveTo>
                  <a:lnTo>
                    <a:pt x="3660460" y="0"/>
                  </a:lnTo>
                  <a:lnTo>
                    <a:pt x="3660460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44851" b="-144855"/>
              </a:stretch>
            </a:blipFill>
          </p:spPr>
        </p:sp>
        <p:sp>
          <p:nvSpPr>
            <p:cNvPr id="80" name="TextBox 80"/>
            <p:cNvSpPr txBox="1"/>
            <p:nvPr/>
          </p:nvSpPr>
          <p:spPr>
            <a:xfrm>
              <a:off x="0" y="-9525"/>
              <a:ext cx="366045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원칙</a:t>
              </a:r>
            </a:p>
          </p:txBody>
        </p:sp>
      </p:grpSp>
      <p:sp>
        <p:nvSpPr>
          <p:cNvPr id="81" name="TextBox 81"/>
          <p:cNvSpPr txBox="1"/>
          <p:nvPr/>
        </p:nvSpPr>
        <p:spPr>
          <a:xfrm>
            <a:off x="5215415" y="7636969"/>
            <a:ext cx="8274575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무엇에 비용을 지불하는지 항상 알고 있어야 합니다.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b="1" u="none" strike="noStrike">
              <a:solidFill>
                <a:srgbClr val="FFFFFF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u="none" strike="noStrik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명확한 활성화. 명확한 정산. 명확한 거래. 명확한 성과 관련 수수료.</a:t>
            </a: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endParaRPr lang="en-US" sz="1499" u="none" strike="noStrike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>
              <a:lnSpc>
                <a:spcPts val="1799"/>
              </a:lnSpc>
              <a:spcBef>
                <a:spcPct val="0"/>
              </a:spcBef>
            </a:pPr>
            <a:r>
              <a:rPr lang="en-US" sz="1499" b="1" u="none" strike="noStrik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투명성을 바탕으로 설계되었습니다.</a:t>
            </a:r>
          </a:p>
        </p:txBody>
      </p:sp>
      <p:grpSp>
        <p:nvGrpSpPr>
          <p:cNvPr id="82" name="Group 82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83" name="Freeform 83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84" name="TextBox 84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85" name="Freeform 85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-6675" y="844346"/>
            <a:ext cx="18315189" cy="13426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1897104" y="270053"/>
            <a:ext cx="6588824" cy="301988"/>
            <a:chOff x="0" y="0"/>
            <a:chExt cx="8785098" cy="4026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RIFT 성장 여정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10650" y="1253328"/>
            <a:ext cx="17476425" cy="8145285"/>
            <a:chOff x="0" y="0"/>
            <a:chExt cx="23301900" cy="108603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3301913" cy="10860405"/>
            </a:xfrm>
            <a:custGeom>
              <a:avLst/>
              <a:gdLst/>
              <a:ahLst/>
              <a:cxnLst/>
              <a:rect l="l" t="t" r="r" b="b"/>
              <a:pathLst>
                <a:path w="23301913" h="10860405">
                  <a:moveTo>
                    <a:pt x="0" y="440309"/>
                  </a:moveTo>
                  <a:cubicBezTo>
                    <a:pt x="0" y="197104"/>
                    <a:pt x="204956" y="0"/>
                    <a:pt x="457851" y="0"/>
                  </a:cubicBezTo>
                  <a:lnTo>
                    <a:pt x="22844061" y="0"/>
                  </a:lnTo>
                  <a:cubicBezTo>
                    <a:pt x="23096956" y="0"/>
                    <a:pt x="23301913" y="197104"/>
                    <a:pt x="23301913" y="440309"/>
                  </a:cubicBezTo>
                  <a:lnTo>
                    <a:pt x="23301913" y="10420096"/>
                  </a:lnTo>
                  <a:cubicBezTo>
                    <a:pt x="23301913" y="10663301"/>
                    <a:pt x="23096956" y="10860405"/>
                    <a:pt x="22844061" y="10860405"/>
                  </a:cubicBezTo>
                  <a:lnTo>
                    <a:pt x="457851" y="10860405"/>
                  </a:lnTo>
                  <a:cubicBezTo>
                    <a:pt x="204956" y="10860405"/>
                    <a:pt x="0" y="10663301"/>
                    <a:pt x="0" y="10420096"/>
                  </a:cubicBezTo>
                  <a:close/>
                </a:path>
              </a:pathLst>
            </a:custGeom>
            <a:solidFill>
              <a:srgbClr val="050505">
                <a:alpha val="89804"/>
              </a:srgbClr>
            </a:solidFill>
            <a:ln w="19065" cap="sq">
              <a:solidFill>
                <a:srgbClr val="1F1F1F">
                  <a:alpha val="89804"/>
                </a:srgbClr>
              </a:solidFill>
              <a:prstDash val="solid"/>
              <a:miter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1028700" y="1785156"/>
            <a:ext cx="9883245" cy="953062"/>
            <a:chOff x="0" y="0"/>
            <a:chExt cx="13177660" cy="127075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177655" cy="1270753"/>
            </a:xfrm>
            <a:custGeom>
              <a:avLst/>
              <a:gdLst/>
              <a:ahLst/>
              <a:cxnLst/>
              <a:rect l="l" t="t" r="r" b="b"/>
              <a:pathLst>
                <a:path w="13177655" h="1270753">
                  <a:moveTo>
                    <a:pt x="0" y="0"/>
                  </a:moveTo>
                  <a:lnTo>
                    <a:pt x="13177655" y="0"/>
                  </a:lnTo>
                  <a:lnTo>
                    <a:pt x="13177655" y="1270753"/>
                  </a:lnTo>
                  <a:lnTo>
                    <a:pt x="0" y="12707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66052" b="-138065"/>
              </a:stretch>
            </a:blipFill>
          </p:spPr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13177660" cy="128027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404"/>
                </a:lnSpc>
                <a:spcBef>
                  <a:spcPct val="0"/>
                </a:spcBef>
              </a:pPr>
              <a:r>
                <a:rPr lang="en-US" sz="4503" b="1" u="none" strike="noStrike">
                  <a:solidFill>
                    <a:srgbClr val="FFFFF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나의 RIFT 성장 여정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78789" y="3062068"/>
            <a:ext cx="7596216" cy="1961798"/>
            <a:chOff x="0" y="0"/>
            <a:chExt cx="10128288" cy="261573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17" name="Group 17"/>
          <p:cNvGrpSpPr/>
          <p:nvPr/>
        </p:nvGrpSpPr>
        <p:grpSpPr>
          <a:xfrm>
            <a:off x="1290314" y="3473448"/>
            <a:ext cx="6973176" cy="274534"/>
            <a:chOff x="0" y="0"/>
            <a:chExt cx="9297568" cy="36604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01 — 무료 데모로 시작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90561" y="3909908"/>
            <a:ext cx="562012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$10,000의 가상 자금으로 RIFT 데모 계정을 개설하세요.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실거래 전에 연습하세요.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159916" y="3062068"/>
            <a:ext cx="7596216" cy="1961798"/>
            <a:chOff x="0" y="0"/>
            <a:chExt cx="10128288" cy="261573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0128250" cy="2615755"/>
            </a:xfrm>
            <a:custGeom>
              <a:avLst/>
              <a:gdLst/>
              <a:ahLst/>
              <a:cxnLst/>
              <a:rect l="l" t="t" r="r" b="b"/>
              <a:pathLst>
                <a:path w="10128250" h="2615755">
                  <a:moveTo>
                    <a:pt x="0" y="420353"/>
                  </a:moveTo>
                  <a:cubicBezTo>
                    <a:pt x="0" y="188247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88247"/>
                    <a:pt x="10128250" y="420353"/>
                  </a:cubicBezTo>
                  <a:lnTo>
                    <a:pt x="10128250" y="2195409"/>
                  </a:lnTo>
                  <a:cubicBezTo>
                    <a:pt x="10128250" y="2427516"/>
                    <a:pt x="9978898" y="2615755"/>
                    <a:pt x="9794748" y="2615755"/>
                  </a:cubicBezTo>
                  <a:lnTo>
                    <a:pt x="333502" y="2615755"/>
                  </a:lnTo>
                  <a:cubicBezTo>
                    <a:pt x="149352" y="2615756"/>
                    <a:pt x="0" y="2427516"/>
                    <a:pt x="0" y="2195409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3" name="Group 23"/>
          <p:cNvGrpSpPr/>
          <p:nvPr/>
        </p:nvGrpSpPr>
        <p:grpSpPr>
          <a:xfrm>
            <a:off x="9471441" y="3416298"/>
            <a:ext cx="6973176" cy="274534"/>
            <a:chOff x="0" y="0"/>
            <a:chExt cx="9297568" cy="366046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25" name="TextBox 25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02 — 무료 라이선스 받기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462173" y="3802861"/>
            <a:ext cx="6157957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100X HYPERDRIVE 미션을 완료하고 무료 Auto Engine 라이선스를 받으세요. 선택: Micro · Smart · Alpha 중 하나를 선택하거나 세 가지 플로우를 모두 선택하세요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978789" y="5223891"/>
            <a:ext cx="7596216" cy="1793458"/>
            <a:chOff x="0" y="0"/>
            <a:chExt cx="10128288" cy="2391277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29" name="Group 29"/>
          <p:cNvGrpSpPr/>
          <p:nvPr/>
        </p:nvGrpSpPr>
        <p:grpSpPr>
          <a:xfrm>
            <a:off x="1290314" y="5465376"/>
            <a:ext cx="6973176" cy="274534"/>
            <a:chOff x="0" y="0"/>
            <a:chExt cx="9297568" cy="366046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1" name="TextBox 31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03 — 자본 예치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290561" y="5851939"/>
            <a:ext cx="5620121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선택한 Engine 환경에 자금을 예치하세요.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체계적인 24시간 사이클로 참여하고, 적용되는 사이클 및 플랫폼 약관에 따라 출금하세요.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9159916" y="5223891"/>
            <a:ext cx="7596216" cy="1793458"/>
            <a:chOff x="0" y="0"/>
            <a:chExt cx="10128288" cy="2391277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0128250" cy="2391302"/>
            </a:xfrm>
            <a:custGeom>
              <a:avLst/>
              <a:gdLst/>
              <a:ahLst/>
              <a:cxnLst/>
              <a:rect l="l" t="t" r="r" b="b"/>
              <a:pathLst>
                <a:path w="10128250" h="2391302">
                  <a:moveTo>
                    <a:pt x="0" y="384283"/>
                  </a:moveTo>
                  <a:cubicBezTo>
                    <a:pt x="0" y="172093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2093"/>
                    <a:pt x="10128250" y="384283"/>
                  </a:cubicBezTo>
                  <a:lnTo>
                    <a:pt x="10128250" y="2007023"/>
                  </a:lnTo>
                  <a:cubicBezTo>
                    <a:pt x="10128250" y="2219213"/>
                    <a:pt x="9978898" y="2391302"/>
                    <a:pt x="9794748" y="2391302"/>
                  </a:cubicBezTo>
                  <a:lnTo>
                    <a:pt x="333502" y="2391302"/>
                  </a:lnTo>
                  <a:cubicBezTo>
                    <a:pt x="149352" y="2391303"/>
                    <a:pt x="0" y="2219213"/>
                    <a:pt x="0" y="2007023"/>
                  </a:cubicBezTo>
                  <a:close/>
                </a:path>
              </a:pathLst>
            </a:custGeom>
            <a:solidFill>
              <a:srgbClr val="0E0F10"/>
            </a:solidFill>
            <a:ln w="19065" cap="sq">
              <a:solidFill>
                <a:srgbClr val="2A2C2E"/>
              </a:solidFill>
              <a:prstDash val="solid"/>
              <a:miter/>
            </a:ln>
          </p:spPr>
        </p:sp>
      </p:grpSp>
      <p:grpSp>
        <p:nvGrpSpPr>
          <p:cNvPr id="35" name="Group 35"/>
          <p:cNvGrpSpPr/>
          <p:nvPr/>
        </p:nvGrpSpPr>
        <p:grpSpPr>
          <a:xfrm>
            <a:off x="9471441" y="5547253"/>
            <a:ext cx="6973176" cy="274534"/>
            <a:chOff x="0" y="0"/>
            <a:chExt cx="9297568" cy="366046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37" name="TextBox 37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04 — 추천 링크 공유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471698" y="5933815"/>
            <a:ext cx="5220071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나만의 RIFT 추천 링크로 다른 사람을 초대하세요.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네트워크 활동으로 적격 보상을 받으세요.</a:t>
            </a:r>
          </a:p>
        </p:txBody>
      </p:sp>
      <p:grpSp>
        <p:nvGrpSpPr>
          <p:cNvPr id="39" name="Group 39"/>
          <p:cNvGrpSpPr/>
          <p:nvPr/>
        </p:nvGrpSpPr>
        <p:grpSpPr>
          <a:xfrm>
            <a:off x="978789" y="7217374"/>
            <a:ext cx="7596216" cy="1813208"/>
            <a:chOff x="0" y="0"/>
            <a:chExt cx="10128288" cy="2417610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10128250" cy="2417635"/>
            </a:xfrm>
            <a:custGeom>
              <a:avLst/>
              <a:gdLst/>
              <a:ahLst/>
              <a:cxnLst/>
              <a:rect l="l" t="t" r="r" b="b"/>
              <a:pathLst>
                <a:path w="10128250" h="2417635">
                  <a:moveTo>
                    <a:pt x="0" y="388515"/>
                  </a:moveTo>
                  <a:cubicBezTo>
                    <a:pt x="0" y="173988"/>
                    <a:pt x="149352" y="0"/>
                    <a:pt x="333502" y="0"/>
                  </a:cubicBezTo>
                  <a:lnTo>
                    <a:pt x="9794748" y="0"/>
                  </a:lnTo>
                  <a:cubicBezTo>
                    <a:pt x="9978898" y="0"/>
                    <a:pt x="10128250" y="173988"/>
                    <a:pt x="10128250" y="388515"/>
                  </a:cubicBezTo>
                  <a:lnTo>
                    <a:pt x="10128250" y="2029125"/>
                  </a:lnTo>
                  <a:cubicBezTo>
                    <a:pt x="10128250" y="2243651"/>
                    <a:pt x="9978898" y="2417635"/>
                    <a:pt x="9794748" y="2417635"/>
                  </a:cubicBezTo>
                  <a:lnTo>
                    <a:pt x="333502" y="2417635"/>
                  </a:lnTo>
                  <a:cubicBezTo>
                    <a:pt x="149352" y="2417636"/>
                    <a:pt x="0" y="2243651"/>
                    <a:pt x="0" y="2029125"/>
                  </a:cubicBezTo>
                  <a:close/>
                </a:path>
              </a:pathLst>
            </a:custGeom>
            <a:solidFill>
              <a:srgbClr val="60A5FA">
                <a:alpha val="3922"/>
              </a:srgbClr>
            </a:solidFill>
            <a:ln w="19065" cap="sq">
              <a:solidFill>
                <a:srgbClr val="3B82F6"/>
              </a:solidFill>
              <a:prstDash val="solid"/>
              <a:miter/>
            </a:ln>
          </p:spPr>
        </p:sp>
      </p:grpSp>
      <p:grpSp>
        <p:nvGrpSpPr>
          <p:cNvPr id="41" name="Group 41"/>
          <p:cNvGrpSpPr/>
          <p:nvPr/>
        </p:nvGrpSpPr>
        <p:grpSpPr>
          <a:xfrm>
            <a:off x="1290314" y="7492721"/>
            <a:ext cx="6973176" cy="274534"/>
            <a:chOff x="0" y="0"/>
            <a:chExt cx="9297568" cy="366046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9297567" cy="366040"/>
            </a:xfrm>
            <a:custGeom>
              <a:avLst/>
              <a:gdLst/>
              <a:ahLst/>
              <a:cxnLst/>
              <a:rect l="l" t="t" r="r" b="b"/>
              <a:pathLst>
                <a:path w="9297567" h="366040">
                  <a:moveTo>
                    <a:pt x="0" y="0"/>
                  </a:moveTo>
                  <a:lnTo>
                    <a:pt x="9297567" y="0"/>
                  </a:lnTo>
                  <a:lnTo>
                    <a:pt x="9297567" y="366040"/>
                  </a:lnTo>
                  <a:lnTo>
                    <a:pt x="0" y="366040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444926" b="-444929"/>
              </a:stretch>
            </a:blipFill>
          </p:spPr>
        </p:sp>
        <p:sp>
          <p:nvSpPr>
            <p:cNvPr id="43" name="TextBox 43"/>
            <p:cNvSpPr txBox="1"/>
            <p:nvPr/>
          </p:nvSpPr>
          <p:spPr>
            <a:xfrm>
              <a:off x="0" y="-9525"/>
              <a:ext cx="9297568" cy="37557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b="1" u="none" strike="noStrike">
                  <a:solidFill>
                    <a:srgbClr val="3B82F6"/>
                  </a:solidFill>
                  <a:latin typeface="Inter Bold"/>
                  <a:ea typeface="Inter Bold"/>
                  <a:cs typeface="Inter Bold"/>
                  <a:sym typeface="Inter Bold"/>
                </a:rPr>
                <a:t>05 — 네트워크 성장</a:t>
              </a:r>
            </a:p>
          </p:txBody>
        </p:sp>
      </p:grpSp>
      <p:sp>
        <p:nvSpPr>
          <p:cNvPr id="44" name="TextBox 44"/>
          <p:cNvSpPr txBox="1"/>
          <p:nvPr/>
        </p:nvSpPr>
        <p:spPr>
          <a:xfrm>
            <a:off x="1290314" y="7803364"/>
            <a:ext cx="4639632" cy="90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네트워크를 구축하세요. 레벨 수익을 얻으세요.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X9 Rewards 시스템에 참여하세요.</a:t>
            </a:r>
          </a:p>
          <a:p>
            <a:pPr marL="0" lvl="0" indent="0" algn="l">
              <a:lnSpc>
                <a:spcPts val="24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D2D2D2"/>
                </a:solidFill>
                <a:latin typeface="Inter"/>
                <a:ea typeface="Inter"/>
                <a:cs typeface="Inter"/>
                <a:sym typeface="Inter"/>
              </a:rPr>
              <a:t>배우세요. 참여하세요. 성장하세요.</a:t>
            </a:r>
          </a:p>
        </p:txBody>
      </p:sp>
      <p:sp>
        <p:nvSpPr>
          <p:cNvPr id="45" name="Freeform 45"/>
          <p:cNvSpPr/>
          <p:nvPr/>
        </p:nvSpPr>
        <p:spPr>
          <a:xfrm>
            <a:off x="7441540" y="3768278"/>
            <a:ext cx="851751" cy="549379"/>
          </a:xfrm>
          <a:custGeom>
            <a:avLst/>
            <a:gdLst/>
            <a:ahLst/>
            <a:cxnLst/>
            <a:rect l="l" t="t" r="r" b="b"/>
            <a:pathLst>
              <a:path w="851751" h="549379">
                <a:moveTo>
                  <a:pt x="0" y="0"/>
                </a:moveTo>
                <a:lnTo>
                  <a:pt x="851750" y="0"/>
                </a:lnTo>
                <a:lnTo>
                  <a:pt x="851750" y="549379"/>
                </a:lnTo>
                <a:lnTo>
                  <a:pt x="0" y="54937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7509256" y="5809829"/>
            <a:ext cx="671871" cy="594606"/>
          </a:xfrm>
          <a:custGeom>
            <a:avLst/>
            <a:gdLst/>
            <a:ahLst/>
            <a:cxnLst/>
            <a:rect l="l" t="t" r="r" b="b"/>
            <a:pathLst>
              <a:path w="671871" h="594606">
                <a:moveTo>
                  <a:pt x="0" y="0"/>
                </a:moveTo>
                <a:lnTo>
                  <a:pt x="671871" y="0"/>
                </a:lnTo>
                <a:lnTo>
                  <a:pt x="671871" y="594606"/>
                </a:lnTo>
                <a:lnTo>
                  <a:pt x="0" y="5946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441540" y="7767256"/>
            <a:ext cx="739588" cy="710004"/>
          </a:xfrm>
          <a:custGeom>
            <a:avLst/>
            <a:gdLst/>
            <a:ahLst/>
            <a:cxnLst/>
            <a:rect l="l" t="t" r="r" b="b"/>
            <a:pathLst>
              <a:path w="739588" h="710004">
                <a:moveTo>
                  <a:pt x="0" y="0"/>
                </a:moveTo>
                <a:lnTo>
                  <a:pt x="739587" y="0"/>
                </a:lnTo>
                <a:lnTo>
                  <a:pt x="739587" y="710004"/>
                </a:lnTo>
                <a:lnTo>
                  <a:pt x="0" y="71000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5620130" y="5821787"/>
            <a:ext cx="647183" cy="592172"/>
          </a:xfrm>
          <a:custGeom>
            <a:avLst/>
            <a:gdLst/>
            <a:ahLst/>
            <a:cxnLst/>
            <a:rect l="l" t="t" r="r" b="b"/>
            <a:pathLst>
              <a:path w="647183" h="592172">
                <a:moveTo>
                  <a:pt x="0" y="0"/>
                </a:moveTo>
                <a:lnTo>
                  <a:pt x="647183" y="0"/>
                </a:lnTo>
                <a:lnTo>
                  <a:pt x="647183" y="592173"/>
                </a:lnTo>
                <a:lnTo>
                  <a:pt x="0" y="59217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15772272" y="3761136"/>
            <a:ext cx="595898" cy="595898"/>
          </a:xfrm>
          <a:custGeom>
            <a:avLst/>
            <a:gdLst/>
            <a:ahLst/>
            <a:cxnLst/>
            <a:rect l="l" t="t" r="r" b="b"/>
            <a:pathLst>
              <a:path w="595898" h="595898">
                <a:moveTo>
                  <a:pt x="0" y="0"/>
                </a:moveTo>
                <a:lnTo>
                  <a:pt x="595898" y="0"/>
                </a:lnTo>
                <a:lnTo>
                  <a:pt x="595898" y="595898"/>
                </a:lnTo>
                <a:lnTo>
                  <a:pt x="0" y="59589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grpSp>
        <p:nvGrpSpPr>
          <p:cNvPr id="50" name="Group 50"/>
          <p:cNvGrpSpPr/>
          <p:nvPr/>
        </p:nvGrpSpPr>
        <p:grpSpPr>
          <a:xfrm>
            <a:off x="823608" y="9789138"/>
            <a:ext cx="9608706" cy="252189"/>
            <a:chOff x="0" y="0"/>
            <a:chExt cx="12811608" cy="336252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12811609" cy="336253"/>
            </a:xfrm>
            <a:custGeom>
              <a:avLst/>
              <a:gdLst/>
              <a:ahLst/>
              <a:cxnLst/>
              <a:rect l="l" t="t" r="r" b="b"/>
              <a:pathLst>
                <a:path w="12811609" h="336253">
                  <a:moveTo>
                    <a:pt x="0" y="0"/>
                  </a:moveTo>
                  <a:lnTo>
                    <a:pt x="12811609" y="0"/>
                  </a:lnTo>
                  <a:lnTo>
                    <a:pt x="12811609" y="336253"/>
                  </a:lnTo>
                  <a:lnTo>
                    <a:pt x="0" y="33625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698858" b="-685946"/>
              </a:stretch>
            </a:blipFill>
          </p:spPr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12811608" cy="34577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1439"/>
                </a:lnSpc>
                <a:spcBef>
                  <a:spcPct val="0"/>
                </a:spcBef>
              </a:pPr>
              <a:r>
                <a:rPr lang="en-US" sz="1200" u="none" strike="noStrike">
                  <a:solidFill>
                    <a:srgbClr val="D2D2D2"/>
                  </a:solidFill>
                  <a:latin typeface="Inter"/>
                  <a:ea typeface="Inter"/>
                  <a:cs typeface="Inter"/>
                  <a:sym typeface="Inter"/>
                </a:rPr>
                <a:t>RIFT — 차세대 시장 참여를 위한 인프라.</a:t>
              </a:r>
            </a:p>
          </p:txBody>
        </p:sp>
      </p:grpSp>
      <p:sp>
        <p:nvSpPr>
          <p:cNvPr id="53" name="Freeform 53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63724" b="-62289"/>
            </a:stretch>
          </a:blipFill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335024" y="2748915"/>
            <a:ext cx="1883664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00"/>
              </a:lnSpc>
            </a:pPr>
            <a:r>
              <a:rPr lang="en-US" sz="6500" b="1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RIFT</a:t>
            </a:r>
          </a:p>
        </p:txBody>
      </p:sp>
      <p:sp>
        <p:nvSpPr>
          <p:cNvPr id="4" name="Freeform 4"/>
          <p:cNvSpPr/>
          <p:nvPr/>
        </p:nvSpPr>
        <p:spPr>
          <a:xfrm>
            <a:off x="1304925" y="6453188"/>
            <a:ext cx="219075" cy="1076325"/>
          </a:xfrm>
          <a:custGeom>
            <a:avLst/>
            <a:gdLst/>
            <a:ahLst/>
            <a:cxnLst/>
            <a:rect l="l" t="t" r="r" b="b"/>
            <a:pathLst>
              <a:path w="219075" h="1076325">
                <a:moveTo>
                  <a:pt x="0" y="0"/>
                </a:moveTo>
                <a:lnTo>
                  <a:pt x="219075" y="0"/>
                </a:lnTo>
                <a:lnTo>
                  <a:pt x="219075" y="1076324"/>
                </a:lnTo>
                <a:lnTo>
                  <a:pt x="0" y="107632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572768" y="6657975"/>
            <a:ext cx="621792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39"/>
              </a:lnSpc>
            </a:pPr>
            <a:r>
              <a:rPr lang="en-US" sz="2199" b="1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RIFT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72768" y="7085838"/>
            <a:ext cx="3019583" cy="219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99"/>
              </a:lnSpc>
            </a:pPr>
            <a:r>
              <a:rPr lang="en-US" sz="14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차세데 시장 참여를 위한 인프라.</a:t>
            </a:r>
          </a:p>
        </p:txBody>
      </p:sp>
      <p:sp>
        <p:nvSpPr>
          <p:cNvPr id="7" name="TextBox 7"/>
          <p:cNvSpPr txBox="1"/>
          <p:nvPr/>
        </p:nvSpPr>
        <p:spPr>
          <a:xfrm rot="-434470">
            <a:off x="8919722" y="4029377"/>
            <a:ext cx="8514355" cy="1733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99"/>
              </a:lnSpc>
            </a:pPr>
            <a:r>
              <a:rPr lang="en-US" sz="11499">
                <a:solidFill>
                  <a:srgbClr val="FFFFFF"/>
                </a:solidFill>
                <a:latin typeface="The Youngest Script"/>
                <a:ea typeface="The Youngest Script"/>
                <a:cs typeface="The Youngest Script"/>
                <a:sym typeface="The Youngest Script"/>
              </a:rPr>
              <a:t>감사합니다</a:t>
            </a:r>
          </a:p>
        </p:txBody>
      </p:sp>
      <p:sp>
        <p:nvSpPr>
          <p:cNvPr id="8" name="Freeform 8"/>
          <p:cNvSpPr/>
          <p:nvPr/>
        </p:nvSpPr>
        <p:spPr>
          <a:xfrm>
            <a:off x="10668000" y="6000750"/>
            <a:ext cx="4791075" cy="857250"/>
          </a:xfrm>
          <a:custGeom>
            <a:avLst/>
            <a:gdLst/>
            <a:ahLst/>
            <a:cxnLst/>
            <a:rect l="l" t="t" r="r" b="b"/>
            <a:pathLst>
              <a:path w="4791075" h="857250">
                <a:moveTo>
                  <a:pt x="0" y="0"/>
                </a:moveTo>
                <a:lnTo>
                  <a:pt x="4791075" y="0"/>
                </a:lnTo>
                <a:lnTo>
                  <a:pt x="4791075" y="857250"/>
                </a:lnTo>
                <a:lnTo>
                  <a:pt x="0" y="8572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335024" y="4102126"/>
            <a:ext cx="5821547" cy="1454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9"/>
              </a:lnSpc>
            </a:pPr>
            <a:r>
              <a:rPr lang="en-US" sz="2499" b="1">
                <a:solidFill>
                  <a:srgbClr val="FFFFFF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거래의 미래에 오신 것을 환영합니다!</a:t>
            </a:r>
          </a:p>
          <a:p>
            <a:pPr algn="l">
              <a:lnSpc>
                <a:spcPts val="3749"/>
              </a:lnSpc>
            </a:pPr>
            <a:endParaRPr lang="en-US" sz="2499" b="1">
              <a:solidFill>
                <a:srgbClr val="FFFFFF"/>
              </a:solidFill>
              <a:latin typeface="Inter Ultra-Bold"/>
              <a:ea typeface="Inter Ultra-Bold"/>
              <a:cs typeface="Inter Ultra-Bold"/>
              <a:sym typeface="Inter Ultra-Bold"/>
            </a:endParaRPr>
          </a:p>
          <a:p>
            <a:pPr algn="l">
              <a:lnSpc>
                <a:spcPts val="4440"/>
              </a:lnSpc>
            </a:pPr>
            <a:r>
              <a:rPr lang="en-US" sz="3000" b="1">
                <a:solidFill>
                  <a:srgbClr val="3B82F6"/>
                </a:solidFill>
                <a:latin typeface="Inter Ultra-Bold"/>
                <a:ea typeface="Inter Ultra-Bold"/>
                <a:cs typeface="Inter Ultra-Bold"/>
                <a:sym typeface="Inter Ultra-Bold"/>
              </a:rPr>
              <a:t>배우세요. 거래하세요. 성장하세요.</a:t>
            </a:r>
          </a:p>
        </p:txBody>
      </p:sp>
      <p:sp>
        <p:nvSpPr>
          <p:cNvPr id="10" name="AutoShape 10"/>
          <p:cNvSpPr/>
          <p:nvPr/>
        </p:nvSpPr>
        <p:spPr>
          <a:xfrm rot="2520">
            <a:off x="-6677" y="846296"/>
            <a:ext cx="18315194" cy="0"/>
          </a:xfrm>
          <a:prstGeom prst="line">
            <a:avLst/>
          </a:prstGeom>
          <a:ln w="9525" cap="rnd">
            <a:solidFill>
              <a:srgbClr val="2A2C2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1" name="Group 11"/>
          <p:cNvGrpSpPr/>
          <p:nvPr/>
        </p:nvGrpSpPr>
        <p:grpSpPr>
          <a:xfrm>
            <a:off x="1878054" y="270053"/>
            <a:ext cx="6588824" cy="301988"/>
            <a:chOff x="0" y="0"/>
            <a:chExt cx="8785098" cy="402651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785103" cy="402648"/>
            </a:xfrm>
            <a:custGeom>
              <a:avLst/>
              <a:gdLst/>
              <a:ahLst/>
              <a:cxnLst/>
              <a:rect l="l" t="t" r="r" b="b"/>
              <a:pathLst>
                <a:path w="8785103" h="402648">
                  <a:moveTo>
                    <a:pt x="0" y="0"/>
                  </a:moveTo>
                  <a:lnTo>
                    <a:pt x="8785103" y="0"/>
                  </a:lnTo>
                  <a:lnTo>
                    <a:pt x="8785103" y="402648"/>
                  </a:lnTo>
                  <a:lnTo>
                    <a:pt x="0" y="402648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t="-375130" b="-375131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0" y="-9525"/>
              <a:ext cx="8785098" cy="41217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439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감사합니다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911323" y="249463"/>
            <a:ext cx="658882" cy="343168"/>
            <a:chOff x="0" y="0"/>
            <a:chExt cx="878510" cy="457557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78510" cy="457559"/>
            </a:xfrm>
            <a:custGeom>
              <a:avLst/>
              <a:gdLst/>
              <a:ahLst/>
              <a:cxnLst/>
              <a:rect l="l" t="t" r="r" b="b"/>
              <a:pathLst>
                <a:path w="878510" h="457559">
                  <a:moveTo>
                    <a:pt x="0" y="0"/>
                  </a:moveTo>
                  <a:lnTo>
                    <a:pt x="878510" y="0"/>
                  </a:lnTo>
                  <a:lnTo>
                    <a:pt x="878510" y="457559"/>
                  </a:lnTo>
                  <a:lnTo>
                    <a:pt x="0" y="457559"/>
                  </a:lnTo>
                  <a:close/>
                </a:path>
              </a:pathLst>
            </a:custGeom>
            <a:blipFill>
              <a:blip r:embed="rId6">
                <a:alphaModFix amt="0"/>
              </a:blip>
              <a:stretch>
                <a:fillRect l="-16824" r="-16824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0" y="-9525"/>
              <a:ext cx="878510" cy="46708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441"/>
                </a:lnSpc>
              </a:pPr>
              <a:r>
                <a:rPr lang="en-US" sz="1200" b="1">
                  <a:solidFill>
                    <a:srgbClr val="A9A9A9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17</a:t>
              </a:r>
            </a:p>
          </p:txBody>
        </p:sp>
      </p:grpSp>
      <p:sp>
        <p:nvSpPr>
          <p:cNvPr id="17" name="Freeform 17"/>
          <p:cNvSpPr/>
          <p:nvPr/>
        </p:nvSpPr>
        <p:spPr>
          <a:xfrm>
            <a:off x="531673" y="201137"/>
            <a:ext cx="994053" cy="439819"/>
          </a:xfrm>
          <a:custGeom>
            <a:avLst/>
            <a:gdLst/>
            <a:ahLst/>
            <a:cxnLst/>
            <a:rect l="l" t="t" r="r" b="b"/>
            <a:pathLst>
              <a:path w="994053" h="439819">
                <a:moveTo>
                  <a:pt x="0" y="0"/>
                </a:moveTo>
                <a:lnTo>
                  <a:pt x="994054" y="0"/>
                </a:lnTo>
                <a:lnTo>
                  <a:pt x="994054" y="439819"/>
                </a:lnTo>
                <a:lnTo>
                  <a:pt x="0" y="43981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3724" b="-62289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1370</Words>
  <Application>Microsoft Office PowerPoint</Application>
  <PresentationFormat>Custom</PresentationFormat>
  <Paragraphs>289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Inter Ultra-Bold</vt:lpstr>
      <vt:lpstr>Calibri</vt:lpstr>
      <vt:lpstr>Inter Bold</vt:lpstr>
      <vt:lpstr>The Youngest Script</vt:lpstr>
      <vt:lpstr>Inter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Korean RIFT Presentation 1.1</dc:title>
  <cp:lastModifiedBy>ACER NITRO</cp:lastModifiedBy>
  <cp:revision>2</cp:revision>
  <dcterms:created xsi:type="dcterms:W3CDTF">2006-08-16T00:00:00Z</dcterms:created>
  <dcterms:modified xsi:type="dcterms:W3CDTF">2026-09-26T17:11:17Z</dcterms:modified>
  <dc:identifier>DAHVWnPSCaU</dc:identifier>
</cp:coreProperties>
</file>