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Inter" panose="020B0604020202020204" charset="0"/>
      <p:regular r:id="rId20"/>
    </p:embeddedFont>
    <p:embeddedFont>
      <p:font typeface="The Youngest Script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Inter 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52" autoAdjust="0"/>
  </p:normalViewPr>
  <p:slideViewPr>
    <p:cSldViewPr>
      <p:cViewPr varScale="1">
        <p:scale>
          <a:sx n="53" d="100"/>
          <a:sy n="53" d="100"/>
        </p:scale>
        <p:origin x="73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L'INFRASTRUTTURA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763892" y="2598665"/>
            <a:ext cx="7549696" cy="988324"/>
            <a:chOff x="0" y="0"/>
            <a:chExt cx="10066261" cy="13177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317765"/>
            </a:xfrm>
            <a:custGeom>
              <a:avLst/>
              <a:gdLst/>
              <a:ahLst/>
              <a:cxnLst/>
              <a:rect l="l" t="t" r="r" b="b"/>
              <a:pathLst>
                <a:path w="10066265" h="1317765">
                  <a:moveTo>
                    <a:pt x="0" y="0"/>
                  </a:moveTo>
                  <a:lnTo>
                    <a:pt x="10066265" y="0"/>
                  </a:lnTo>
                  <a:lnTo>
                    <a:pt x="100662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8844" b="-98843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3177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746"/>
                </a:lnSpc>
              </a:pPr>
              <a:r>
                <a:rPr lang="en-US" sz="6455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17654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L'infrastruttura per la nuova generazione della partecipazione ai mercati.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Fai trading. Partecipa. Cresci.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en-US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Self-custody · Intelligente · Globale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Alimentato da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PRESENTIAMO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192860"/>
            <a:ext cx="8821567" cy="1867253"/>
            <a:chOff x="0" y="0"/>
            <a:chExt cx="11762089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762085" cy="2489658"/>
            </a:xfrm>
            <a:custGeom>
              <a:avLst/>
              <a:gdLst/>
              <a:ahLst/>
              <a:cxnLst/>
              <a:rect l="l" t="t" r="r" b="b"/>
              <a:pathLst>
                <a:path w="11762085" h="2489658">
                  <a:moveTo>
                    <a:pt x="0" y="0"/>
                  </a:moveTo>
                  <a:lnTo>
                    <a:pt x="11762085" y="0"/>
                  </a:lnTo>
                  <a:lnTo>
                    <a:pt x="11762085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2747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762089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Un'unica infrastruttura.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Molteplici modi per partecipare.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7459667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Un'unica piattaforma. 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Molteplici ambienti di partecipazione.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555413"/>
            <a:ext cx="6482532" cy="214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riunisce diverse forme di partecipazione ai mercati attraverso un'unica infrastruttura integrata.</a:t>
            </a: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endParaRPr lang="en-US" sz="1795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Dall'apprendimento e dal trading manuale all'esecuzione automatizzata, alla partecipazione basata sul portafoglio, alle ricompense e al futuro accesso al capitale.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INCONTRA IL NOSTRO CEO VISIONARIO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Fondatore · Visionario del fintech · Innovatore della blockchain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Al centro di RIFT c'è una visione dell'infrastruttura finanziaria che rende la partecipazione moderna ai mercati più accessibile, strutturata e guidata dalla tecnologia.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VISIONE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Costruire un ecosistema scalabile e orientato al lungo termine, in cui la tecnologia favorisca una partecipazione più ampia e crei un’infrastruttura attraverso la quale la community possa crescere insieme.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LA MISSIONE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Costruire l’infrastruttura.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Ampliare l’accesso.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Creare modi migliori per partecipare.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ACCOUNT DEMO GRATUITO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490754"/>
            <a:ext cx="7755598" cy="1731340"/>
            <a:chOff x="0" y="0"/>
            <a:chExt cx="10340797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308451"/>
            </a:xfrm>
            <a:custGeom>
              <a:avLst/>
              <a:gdLst/>
              <a:ahLst/>
              <a:cxnLst/>
              <a:rect l="l" t="t" r="r" b="b"/>
              <a:pathLst>
                <a:path w="10340799" h="2308451">
                  <a:moveTo>
                    <a:pt x="0" y="0"/>
                  </a:moveTo>
                  <a:lnTo>
                    <a:pt x="10340799" y="0"/>
                  </a:lnTo>
                  <a:lnTo>
                    <a:pt x="10340799" y="2308451"/>
                  </a:lnTo>
                  <a:lnTo>
                    <a:pt x="0" y="230845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480" b="-908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0340797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19"/>
                </a:lnSpc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Inizia facendo pratica. Fai trading con consapevolezza.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311105"/>
            <a:ext cx="761782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Ogni nuovo utente RIFT può iniziare con un account demo virtuale da $10.000.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Non è richiesto capitale reale.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COSA PUOI FARE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Esplora l’interfaccia RIFT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Fai pratica nella partecipazione ai mercati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Metti alla prova le tue idee di trading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Sperimenta l’esecuzione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Impara prima di operare con capitale reale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Reimposta il tuo saldo virtuale quando necessario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569932"/>
            <a:chOff x="0" y="0"/>
            <a:chExt cx="3825176" cy="75991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759910"/>
            </a:xfrm>
            <a:custGeom>
              <a:avLst/>
              <a:gdLst/>
              <a:ahLst/>
              <a:cxnLst/>
              <a:rect l="l" t="t" r="r" b="b"/>
              <a:pathLst>
                <a:path w="3825180" h="759910">
                  <a:moveTo>
                    <a:pt x="0" y="0"/>
                  </a:moveTo>
                  <a:lnTo>
                    <a:pt x="3825180" y="0"/>
                  </a:lnTo>
                  <a:lnTo>
                    <a:pt x="3825180" y="759910"/>
                  </a:lnTo>
                  <a:lnTo>
                    <a:pt x="0" y="7599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546" b="-36618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7599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42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$10.000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Capitale virtuale per il trading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7979869"/>
            <a:ext cx="274483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Fai pratica prima. Partecipa con fiducia.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721950"/>
            <a:ext cx="7343794" cy="1867253"/>
            <a:chOff x="0" y="0"/>
            <a:chExt cx="9791725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791729" cy="2489669"/>
            </a:xfrm>
            <a:custGeom>
              <a:avLst/>
              <a:gdLst/>
              <a:ahLst/>
              <a:cxnLst/>
              <a:rect l="l" t="t" r="r" b="b"/>
              <a:pathLst>
                <a:path w="9791729" h="2489669">
                  <a:moveTo>
                    <a:pt x="0" y="0"/>
                  </a:moveTo>
                  <a:lnTo>
                    <a:pt x="9791729" y="0"/>
                  </a:lnTo>
                  <a:lnTo>
                    <a:pt x="9791729" y="2489669"/>
                  </a:lnTo>
                  <a:lnTo>
                    <a:pt x="0" y="24896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6417" b="315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9791725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Decisioni più semplici. Esecuzione più rapida.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COME FUNZIONA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DESTRA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ESEGUI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SINISTRA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SALTA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88324" y="3741603"/>
            <a:ext cx="7771719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Swipe trasforma la selezione delle operazioni in un’interazione semplice e intuitiva.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Un’opportunità alla volta.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Invece di navigare in un terminale di trading complesso per ogni decisione, Swipe crea un ambiente focalizzato, progettato per un’interazione rapida con il mercato.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SPOT/FUTURES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265276"/>
            <a:ext cx="7740521" cy="2955667"/>
            <a:chOff x="0" y="0"/>
            <a:chExt cx="10320695" cy="39408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20694" cy="3940881"/>
            </a:xfrm>
            <a:custGeom>
              <a:avLst/>
              <a:gdLst/>
              <a:ahLst/>
              <a:cxnLst/>
              <a:rect l="l" t="t" r="r" b="b"/>
              <a:pathLst>
                <a:path w="10320694" h="3940881">
                  <a:moveTo>
                    <a:pt x="0" y="0"/>
                  </a:moveTo>
                  <a:lnTo>
                    <a:pt x="10320694" y="0"/>
                  </a:lnTo>
                  <a:lnTo>
                    <a:pt x="10320694" y="3940881"/>
                  </a:lnTo>
                  <a:lnTo>
                    <a:pt x="0" y="394088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468" r="4238" b="3673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0320695" cy="41218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680"/>
                </a:lnSpc>
              </a:pPr>
              <a:r>
                <a:rPr lang="en-US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Fai trading con precisione attraverso il terminale di trading manuale.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4478558" cy="810377"/>
            <a:chOff x="0" y="0"/>
            <a:chExt cx="6428519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28474" cy="1163182"/>
            </a:xfrm>
            <a:custGeom>
              <a:avLst/>
              <a:gdLst/>
              <a:ahLst/>
              <a:cxnLst/>
              <a:rect l="l" t="t" r="r" b="b"/>
              <a:pathLst>
                <a:path w="6428474" h="1163182">
                  <a:moveTo>
                    <a:pt x="0" y="95158"/>
                  </a:moveTo>
                  <a:cubicBezTo>
                    <a:pt x="0" y="42620"/>
                    <a:pt x="104004" y="0"/>
                    <a:pt x="232207" y="0"/>
                  </a:cubicBezTo>
                  <a:lnTo>
                    <a:pt x="6196268" y="0"/>
                  </a:lnTo>
                  <a:cubicBezTo>
                    <a:pt x="6324559" y="0"/>
                    <a:pt x="6428474" y="42620"/>
                    <a:pt x="6428474" y="95158"/>
                  </a:cubicBezTo>
                  <a:lnTo>
                    <a:pt x="6428474" y="1068025"/>
                  </a:lnTo>
                  <a:cubicBezTo>
                    <a:pt x="6428474" y="1120598"/>
                    <a:pt x="6324471" y="1163182"/>
                    <a:pt x="6196268" y="1163182"/>
                  </a:cubicBezTo>
                  <a:lnTo>
                    <a:pt x="232207" y="1163182"/>
                  </a:lnTo>
                  <a:cubicBezTo>
                    <a:pt x="10391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623851"/>
            <a:ext cx="7274652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Scegli Spot o Perps, alterna tra ordini Market e Limit e gestisci leva, slippage, Take Profit e Stop Loss, tutto da un'unica interfaccia.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2216" y="7247926"/>
            <a:ext cx="3691527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PRECISO. FLESSIBILE. ESEGUI.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5539"/>
            <a:ext cx="7618333" cy="1752953"/>
            <a:chOff x="0" y="0"/>
            <a:chExt cx="10157778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337269"/>
            </a:xfrm>
            <a:custGeom>
              <a:avLst/>
              <a:gdLst/>
              <a:ahLst/>
              <a:cxnLst/>
              <a:rect l="l" t="t" r="r" b="b"/>
              <a:pathLst>
                <a:path w="10157776" h="2337269">
                  <a:moveTo>
                    <a:pt x="0" y="0"/>
                  </a:moveTo>
                  <a:lnTo>
                    <a:pt x="10157776" y="0"/>
                  </a:lnTo>
                  <a:lnTo>
                    <a:pt x="10157776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3147" b="-621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157778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Pensa al portafoglio.</a:t>
              </a:r>
            </a:p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Non solo alle operazioni.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TRADING BOOK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90373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MIRROR WALLET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961868"/>
            <a:ext cx="741330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Smart Money introduce un approccio più ampio alla partecipazione ai mercati.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Invece di concentrarsi solo su entrate e uscite individuali, Smart Money è costruito intorno ai Trading Book.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Un ambiente strutturato in cui la partecipazione del capitale può essere osservata a livello di portafoglio.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90373" y="7001475"/>
            <a:ext cx="3082006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Un’infrastruttura dedicata che supporta ogni Trading Book e mantiene la separazione tra gli ambienti di partecipazione.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AUTOMATED TRADING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622219"/>
            <a:ext cx="8098765" cy="1653431"/>
            <a:chOff x="0" y="0"/>
            <a:chExt cx="10798353" cy="22045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8356" cy="2204561"/>
            </a:xfrm>
            <a:custGeom>
              <a:avLst/>
              <a:gdLst/>
              <a:ahLst/>
              <a:cxnLst/>
              <a:rect l="l" t="t" r="r" b="b"/>
              <a:pathLst>
                <a:path w="10798356" h="2204561">
                  <a:moveTo>
                    <a:pt x="0" y="0"/>
                  </a:moveTo>
                  <a:lnTo>
                    <a:pt x="10798356" y="0"/>
                  </a:lnTo>
                  <a:lnTo>
                    <a:pt x="10798356" y="2204561"/>
                  </a:lnTo>
                  <a:lnTo>
                    <a:pt x="0" y="22045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855" b="-1702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52400"/>
              <a:ext cx="10798353" cy="2356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399"/>
                </a:lnSpc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Partecipazione strutturata.</a:t>
              </a:r>
            </a:p>
            <a:p>
              <a:pPr marL="0" lvl="0" indent="0" algn="l">
                <a:lnSpc>
                  <a:spcPts val="6399"/>
                </a:lnSpc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Esecuzione automatizzata.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BASATO SU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6038261"/>
            <a:ext cx="2745343" cy="317618"/>
            <a:chOff x="0" y="0"/>
            <a:chExt cx="3660458" cy="423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Esecuzione automatizzata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Cicli strutturati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Partecipazione continua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Efficienza del capitale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Meno intervento manuale.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Più partecipazione strutturata.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152429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431224"/>
            <a:ext cx="7439044" cy="151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è progettato per chi desidera partecipare ai mercati attraverso cicli automatizzati predefiniti, anziché tramite un’esecuzione manuale costante.</a:t>
            </a:r>
          </a:p>
          <a:p>
            <a:pPr marL="0" lvl="0" indent="0" algn="l">
              <a:lnSpc>
                <a:spcPts val="2400"/>
              </a:lnSpc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L’Engine combina ambienti di esecuzione strutturati con un’infrastruttura di partecipazione automatizzata.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FLUSSI AUTO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480123"/>
            <a:ext cx="14223034" cy="1572803"/>
            <a:chOff x="0" y="0"/>
            <a:chExt cx="18964045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964041" cy="2097069"/>
            </a:xfrm>
            <a:custGeom>
              <a:avLst/>
              <a:gdLst/>
              <a:ahLst/>
              <a:cxnLst/>
              <a:rect l="l" t="t" r="r" b="b"/>
              <a:pathLst>
                <a:path w="18964041" h="2097069">
                  <a:moveTo>
                    <a:pt x="0" y="0"/>
                  </a:moveTo>
                  <a:lnTo>
                    <a:pt x="18964041" y="0"/>
                  </a:lnTo>
                  <a:lnTo>
                    <a:pt x="18964041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22791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8964045" cy="2106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TRE FLUSSI. UN UNICO ENGINE AUTOMATIZZATO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MICRO FLOW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Ingresso: $100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SMART FLOW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Ingresso: $500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ALPHA FLOW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Ingresso: $1.000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STRUTTURA DELL'ENGINE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offre tre distinti ambienti di partecipazione.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Progettato per chi inizia con un’allocazione di capitale più contenuta.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Progettato per chi cerca un’allocazione strutturata maggiore.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Progettato per chi cerca l’ambiente con l’allocazione più elevata all’interno dell’Engine.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Ambiente di 365 giorni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Cicli di partecipazione di 24 ore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Blocco del capitale a partire da $11 — Nessun limite massimo dichiarato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9560799" y="8582673"/>
            <a:ext cx="7350524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9"/>
              </a:lnSpc>
              <a:spcBef>
                <a:spcPct val="0"/>
              </a:spcBef>
            </a:pP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*Gli obiettivi possono variare e non sono garantiti. La partecipazione comporta un rischio di mercato.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CAMPAGNA 100X HYPERDRIVE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071824"/>
            <a:ext cx="7932696" cy="3071676"/>
            <a:chOff x="0" y="0"/>
            <a:chExt cx="10576928" cy="40955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4095572"/>
            </a:xfrm>
            <a:custGeom>
              <a:avLst/>
              <a:gdLst/>
              <a:ahLst/>
              <a:cxnLst/>
              <a:rect l="l" t="t" r="r" b="b"/>
              <a:pathLst>
                <a:path w="10576930" h="4095572">
                  <a:moveTo>
                    <a:pt x="0" y="0"/>
                  </a:moveTo>
                  <a:lnTo>
                    <a:pt x="10576930" y="0"/>
                  </a:lnTo>
                  <a:lnTo>
                    <a:pt x="10576930" y="4095572"/>
                  </a:lnTo>
                  <a:lnTo>
                    <a:pt x="0" y="40955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508" r="-4689" b="3614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576928" cy="42860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Opportunità a tempo limitato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594502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La tua porta d’accesso all’Auto Engine.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486400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0804" y="6774255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è un’opportunità di onboarding a tempo limitato, pensata per introdurre gli utenti nell’ecosistema RIFT prima dell’attivazione dell’Auto Engine.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COMPLETA TRE MISSIONI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GUARDA E IMPARA 🎬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Completa i contenuti RIFT richiesti e scopri come funziona l’ecosistema.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317618"/>
            <a:chOff x="0" y="0"/>
            <a:chExt cx="3385922" cy="3429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SEGUI E CONNETTITI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Segui i canali ufficiali RIFT e resta aggiornato su novità del prodotto, annunci e community.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DIVENTA VIRALE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Ricevi la tua RIFT Welcome Card personalizzata e condividila con la tua rete.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LICENZA GRATUITA SBLOCCATA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Richiedi la tua licenza gratuita RIFT Auto Engine.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Scegli: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Flow · Smart Flow · Alpha Flow oppure selezionali tutti e tre.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OPPORTUNITÀ DI UPGRADE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3015476"/>
            <a:ext cx="4673626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Durante la campagna 100X HYPERDRIVE, gli utenti con un Micro Flow o Smart Flow esistente possono passare ad Alpha Flow.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Campagna a tempo limitato. Si applicano i requisiti di idoneità e i termini previsti.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RICHIEDI LA LICENZA GRATUITA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PROP TRADING — IN ARRIVO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860194"/>
            <a:ext cx="13355469" cy="846982"/>
            <a:chOff x="0" y="0"/>
            <a:chExt cx="17807292" cy="11293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807285" cy="1129313"/>
            </a:xfrm>
            <a:custGeom>
              <a:avLst/>
              <a:gdLst/>
              <a:ahLst/>
              <a:cxnLst/>
              <a:rect l="l" t="t" r="r" b="b"/>
              <a:pathLst>
                <a:path w="17807285" h="1129313">
                  <a:moveTo>
                    <a:pt x="0" y="0"/>
                  </a:moveTo>
                  <a:lnTo>
                    <a:pt x="17807285" y="0"/>
                  </a:lnTo>
                  <a:lnTo>
                    <a:pt x="17807285" y="1129313"/>
                  </a:lnTo>
                  <a:lnTo>
                    <a:pt x="0" y="112931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6849" r="25998" b="-16788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7807292" cy="11388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Dalle performance comprovate all’accesso al capitale.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VALUTA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QUALIFICATI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ALLOCA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CRESCI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3009300"/>
            <a:ext cx="10867107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Il Prop Trading viene sviluppato come un’infrastruttura strutturata per valutare i trader, gestire il rischio e allocare capitale di trading sulla base di performance misurabili.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Challenge strutturate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Performance di trading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Disciplina del rischio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Controlli del drawdown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Limiti di posizione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Metriche di costanza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Accesso al capitale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Parametri di rischio definiti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Infrastruttura di trading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49294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Progressione basata sulle performance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Opportunità di accesso a capitali maggiori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Ambienti di trading avanzati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604366" y="7495380"/>
            <a:ext cx="3930347" cy="887425"/>
            <a:chOff x="0" y="0"/>
            <a:chExt cx="5240462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240460" cy="1183237"/>
            </a:xfrm>
            <a:custGeom>
              <a:avLst/>
              <a:gdLst/>
              <a:ahLst/>
              <a:cxnLst/>
              <a:rect l="l" t="t" r="r" b="b"/>
              <a:pathLst>
                <a:path w="5240460" h="1183237">
                  <a:moveTo>
                    <a:pt x="0" y="0"/>
                  </a:moveTo>
                  <a:lnTo>
                    <a:pt x="5240460" y="0"/>
                  </a:lnTo>
                  <a:lnTo>
                    <a:pt x="5240460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151459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5240462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 ARRIVO!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SISTEMA DI REFERRAL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915293"/>
            <a:ext cx="13431299" cy="943328"/>
            <a:chOff x="0" y="0"/>
            <a:chExt cx="17908399" cy="12577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08397" cy="1257774"/>
            </a:xfrm>
            <a:custGeom>
              <a:avLst/>
              <a:gdLst/>
              <a:ahLst/>
              <a:cxnLst/>
              <a:rect l="l" t="t" r="r" b="b"/>
              <a:pathLst>
                <a:path w="17908397" h="1257774">
                  <a:moveTo>
                    <a:pt x="0" y="0"/>
                  </a:moveTo>
                  <a:lnTo>
                    <a:pt x="17908397" y="0"/>
                  </a:lnTo>
                  <a:lnTo>
                    <a:pt x="17908397" y="1257774"/>
                  </a:lnTo>
                  <a:lnTo>
                    <a:pt x="0" y="1257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1789" r="14152" b="-1745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908399" cy="12577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399"/>
                </a:lnSpc>
                <a:spcBef>
                  <a:spcPct val="0"/>
                </a:spcBef>
              </a:pPr>
              <a:r>
                <a:rPr lang="en-US" sz="44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Guadagna dall’attività che porti nella rete.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COMMISSIONI DI TRADING MANUALE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433164"/>
            <a:chOff x="0" y="0"/>
            <a:chExt cx="5216157" cy="57755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577543"/>
            </a:xfrm>
            <a:custGeom>
              <a:avLst/>
              <a:gdLst/>
              <a:ahLst/>
              <a:cxnLst/>
              <a:rect l="l" t="t" r="r" b="b"/>
              <a:pathLst>
                <a:path w="5216155" h="577543">
                  <a:moveTo>
                    <a:pt x="0" y="0"/>
                  </a:moveTo>
                  <a:lnTo>
                    <a:pt x="5216155" y="0"/>
                  </a:lnTo>
                  <a:lnTo>
                    <a:pt x="5216155" y="577543"/>
                  </a:lnTo>
                  <a:lnTo>
                    <a:pt x="0" y="577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291" b="-107672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5870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COMMISSIONI SULLE PERFORMANCE DELL’AUTO TRADING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LA TUA DASHBOARD REFERRAL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FINO A 5 LIVELLI DI PROFONDITÀ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980608"/>
            <a:ext cx="1215581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Condividi il tuo link referral univoco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Chiunque si iscriva tramite questo link entra a far parte della tua rete, creando le basi per ricompense referral continuative derivanti dalla sua attività idonea.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6,25%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1,56%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0,39%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0,09%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12,5%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6,25%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3,12%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Monitora: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Crescita della rete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Dettaglio dei guadagni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Guadagni giornalieri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Andamento degli inviti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Attività referral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3749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Ottieni entrate referral continuative dall’attività di trading idonea della tua rete a valle.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RICOMPENSE RIFT X9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94175"/>
            <a:ext cx="9547571" cy="1731340"/>
            <a:chOff x="0" y="0"/>
            <a:chExt cx="12730094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30093" cy="2308457"/>
            </a:xfrm>
            <a:custGeom>
              <a:avLst/>
              <a:gdLst/>
              <a:ahLst/>
              <a:cxnLst/>
              <a:rect l="l" t="t" r="r" b="b"/>
              <a:pathLst>
                <a:path w="12730093" h="2308457">
                  <a:moveTo>
                    <a:pt x="0" y="0"/>
                  </a:moveTo>
                  <a:lnTo>
                    <a:pt x="12730093" y="0"/>
                  </a:lnTo>
                  <a:lnTo>
                    <a:pt x="12730093" y="2308457"/>
                  </a:lnTo>
                  <a:lnTo>
                    <a:pt x="0" y="23084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918" r="20206" b="-555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2730094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2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pool di ricompense. Requisiti chiari. Distribuzione trasparente.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315904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COME FUNZIONA: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5148689" cy="609310"/>
            <a:chOff x="0" y="0"/>
            <a:chExt cx="9829203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829135" cy="1163182"/>
            </a:xfrm>
            <a:custGeom>
              <a:avLst/>
              <a:gdLst/>
              <a:ahLst/>
              <a:cxnLst/>
              <a:rect l="l" t="t" r="r" b="b"/>
              <a:pathLst>
                <a:path w="9829135" h="1163182">
                  <a:moveTo>
                    <a:pt x="0" y="95158"/>
                  </a:moveTo>
                  <a:cubicBezTo>
                    <a:pt x="0" y="42620"/>
                    <a:pt x="159022" y="0"/>
                    <a:pt x="355044" y="0"/>
                  </a:cubicBezTo>
                  <a:lnTo>
                    <a:pt x="9474091" y="0"/>
                  </a:lnTo>
                  <a:cubicBezTo>
                    <a:pt x="9670249" y="0"/>
                    <a:pt x="9829135" y="42620"/>
                    <a:pt x="9829135" y="95158"/>
                  </a:cubicBezTo>
                  <a:lnTo>
                    <a:pt x="9829135" y="1068025"/>
                  </a:lnTo>
                  <a:cubicBezTo>
                    <a:pt x="9829135" y="1120598"/>
                    <a:pt x="9670114" y="1163182"/>
                    <a:pt x="9474091" y="1163182"/>
                  </a:cubicBezTo>
                  <a:lnTo>
                    <a:pt x="355044" y="1163182"/>
                  </a:lnTo>
                  <a:cubicBezTo>
                    <a:pt x="15888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831557"/>
            <a:ext cx="812016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Un livello di ricompense pensato per valorizzare sia il rendimento personale dell’RIFT Engine sia la performance equilibrata del team.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697876"/>
            <a:ext cx="7224732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Qualificati attraverso il rendimento personale dell’Engine + il rendimento del team più debole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Il team diretto più forte viene escluso dal calcolo del team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Gli utenti accedono solo al pool più alto per cui risultano qualificati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Le ricompense vengono verificate l’1, l’11 e il 21 del mese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Gli utenti qualificati condividono equamente il saldo del proprio pool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95127" y="8243561"/>
            <a:ext cx="451300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COSTRUISCI. QUALIFICATI. RICEVI RICOMPENSE.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STRUTTURA DELLE COMMISSIONI TRASPARENTE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584896"/>
            <a:ext cx="15227353" cy="952853"/>
            <a:chOff x="0" y="0"/>
            <a:chExt cx="20303138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303130" cy="1270475"/>
            </a:xfrm>
            <a:custGeom>
              <a:avLst/>
              <a:gdLst/>
              <a:ahLst/>
              <a:cxnLst/>
              <a:rect l="l" t="t" r="r" b="b"/>
              <a:pathLst>
                <a:path w="20303130" h="1270475">
                  <a:moveTo>
                    <a:pt x="0" y="0"/>
                  </a:moveTo>
                  <a:lnTo>
                    <a:pt x="20303130" y="0"/>
                  </a:lnTo>
                  <a:lnTo>
                    <a:pt x="20303130" y="1270475"/>
                  </a:lnTo>
                  <a:lnTo>
                    <a:pt x="0" y="127047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88" r="35095" b="-13811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20303138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Commissioni chiare. Nessuna complessità nascosta.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COMMISSIONE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IMPORTO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FINALITÀ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Attivazione dell'account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Attivazione una tantum dell'account e accesso al Vault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Commissione Bridge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0,5%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Depositi e prelievi, oltre agli eventuali costi gas della rete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Commissione di trading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0,1%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Esecuzione negli ambienti di trading supportati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546218"/>
            <a:chOff x="0" y="0"/>
            <a:chExt cx="4575569" cy="7282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728294"/>
            </a:xfrm>
            <a:custGeom>
              <a:avLst/>
              <a:gdLst/>
              <a:ahLst/>
              <a:cxnLst/>
              <a:rect l="l" t="t" r="r" b="b"/>
              <a:pathLst>
                <a:path w="4575575" h="728294">
                  <a:moveTo>
                    <a:pt x="0" y="0"/>
                  </a:moveTo>
                  <a:lnTo>
                    <a:pt x="4575575" y="0"/>
                  </a:lnTo>
                  <a:lnTo>
                    <a:pt x="4575575" y="728294"/>
                  </a:lnTo>
                  <a:lnTo>
                    <a:pt x="0" y="7282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9799" b="-45033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7378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Commissione sulle performance dell’Auto Engine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20% del rendimento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Applicata solo al rendimento generato tramite Auto Engine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317618"/>
            <a:chOff x="0" y="0"/>
            <a:chExt cx="4575569" cy="4234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Allocazione ai pool di ricompense X9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9% del rendimento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Allocata tra i nove pool di ricompense X9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IL PRINCIPIO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15415" y="7636969"/>
            <a:ext cx="8274575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You should always know what you're paying for.</a:t>
            </a:r>
          </a:p>
          <a:p>
            <a:pPr algn="l">
              <a:lnSpc>
                <a:spcPts val="1799"/>
              </a:lnSpc>
            </a:pPr>
            <a:endParaRPr lang="en-US" sz="1499" b="1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1799"/>
              </a:lnSpc>
            </a:pPr>
            <a:r>
              <a:rPr lang="en-US" sz="1499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Clear activation. Clear settlement. Clear trading. Clear performance-related fees.</a:t>
            </a:r>
          </a:p>
          <a:p>
            <a:pPr algn="l">
              <a:lnSpc>
                <a:spcPts val="1799"/>
              </a:lnSpc>
            </a:pPr>
            <a:endParaRPr lang="en-US" sz="1499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1799"/>
              </a:lnSpc>
            </a:pPr>
            <a:r>
              <a:rPr lang="en-US" sz="1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Transparent by design.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IL PERCORSO DI CRESCITA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747056"/>
            <a:ext cx="11102945" cy="953062"/>
            <a:chOff x="0" y="0"/>
            <a:chExt cx="14803926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803921" cy="1270753"/>
            </a:xfrm>
            <a:custGeom>
              <a:avLst/>
              <a:gdLst/>
              <a:ahLst/>
              <a:cxnLst/>
              <a:rect l="l" t="t" r="r" b="b"/>
              <a:pathLst>
                <a:path w="14803921" h="1270753">
                  <a:moveTo>
                    <a:pt x="0" y="0"/>
                  </a:moveTo>
                  <a:lnTo>
                    <a:pt x="14803921" y="0"/>
                  </a:lnTo>
                  <a:lnTo>
                    <a:pt x="14803921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r="10985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4803926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IL TUO PERCORSO DI CRESCITA RIFT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INIZIA CON LA DEMO GRATUITA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Apri il tuo account demo RIFT con $10.000 in fondi virtuali.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Fai pratica prima di operare con capitale reale.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RICHIEDI LA TUA LICENZA GRATUITA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59960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Completa le missioni 100X HYPERDRIVE e richiedi la tua licenza gratuita Auto Engine.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Scegli: Micro · Smart · Alpha oppure seleziona tutti e tre i flussi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DEPOSITA IL TUO CAPITALE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562012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Finanzia l’ambiente Engine selezionato.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Partecipa attraverso cicli strutturati di 24 ore e preleva in conformità ai termini applicabili del ciclo e della piattaforma.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472155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CONDIVIDI IL TUO LINK REFERRAL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858717"/>
            <a:ext cx="522007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Invita altre persone utilizzando il tuo link referral univoco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Ottieni ricompense idonee dall’attività della rete.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FAI CRESCERE LA TUA RETE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46396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Costruisci la tua rete. Ottieni entrate dai livelli.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Partecipa al sistema di ricompense X9.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Impara. Partecipa. Cresci.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L'infrastruttura per la nuova generazione della partecipazione ai mercati.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16736" y="2695956"/>
            <a:ext cx="1883664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6736" y="4082225"/>
            <a:ext cx="5238876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Benvenuto nel futuro del trading!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6736" y="5109591"/>
            <a:ext cx="5238876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3776FF"/>
                </a:solidFill>
                <a:latin typeface="Inter Bold"/>
                <a:ea typeface="Inter Bold"/>
                <a:cs typeface="Inter Bold"/>
                <a:sym typeface="Inter Bold"/>
              </a:rPr>
              <a:t>Impara. Fai trading. Cresci.</a:t>
            </a:r>
          </a:p>
        </p:txBody>
      </p:sp>
      <p:sp>
        <p:nvSpPr>
          <p:cNvPr id="6" name="Freeform 6"/>
          <p:cNvSpPr/>
          <p:nvPr/>
        </p:nvSpPr>
        <p:spPr>
          <a:xfrm>
            <a:off x="1304925" y="6448044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91056" y="6652832"/>
            <a:ext cx="1063685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4"/>
              </a:lnSpc>
            </a:pPr>
            <a:r>
              <a:rPr lang="en-US" sz="2195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91056" y="7086981"/>
            <a:ext cx="6534759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L'infrastruttura per la nuova generazione della partecipazione ai mercati.</a:t>
            </a:r>
          </a:p>
        </p:txBody>
      </p:sp>
      <p:sp>
        <p:nvSpPr>
          <p:cNvPr id="9" name="TextBox 9"/>
          <p:cNvSpPr txBox="1"/>
          <p:nvPr/>
        </p:nvSpPr>
        <p:spPr>
          <a:xfrm rot="-466952">
            <a:off x="10406517" y="3986169"/>
            <a:ext cx="5414848" cy="196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99"/>
              </a:lnSpc>
            </a:pPr>
            <a:r>
              <a:rPr lang="en-US" sz="12999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Grazie</a:t>
            </a:r>
          </a:p>
        </p:txBody>
      </p:sp>
      <p:sp>
        <p:nvSpPr>
          <p:cNvPr id="10" name="AutoShape 10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GRAZIE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1681</Words>
  <Application>Microsoft Office PowerPoint</Application>
  <PresentationFormat>Custom</PresentationFormat>
  <Paragraphs>289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Inter</vt:lpstr>
      <vt:lpstr>The Youngest Script</vt:lpstr>
      <vt:lpstr>Calibri</vt:lpstr>
      <vt:lpstr>Inter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RIFT Presentation 1.1</dc:title>
  <cp:lastModifiedBy>ACER NITRO</cp:lastModifiedBy>
  <cp:revision>2</cp:revision>
  <dcterms:created xsi:type="dcterms:W3CDTF">2006-08-16T00:00:00Z</dcterms:created>
  <dcterms:modified xsi:type="dcterms:W3CDTF">2026-09-26T17:10:23Z</dcterms:modified>
  <dc:identifier>DAHVWs7yT_I</dc:identifier>
</cp:coreProperties>
</file>