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Inter Semi-Bold" panose="020B0604020202020204" charset="0"/>
      <p:regular r:id="rId20"/>
    </p:embeddedFont>
    <p:embeddedFont>
      <p:font typeface="Calibri" panose="020F0502020204030204" pitchFamily="34" charset="0"/>
      <p:regular r:id="rId21"/>
      <p:bold r:id="rId22"/>
      <p:italic r:id="rId23"/>
      <p:boldItalic r:id="rId24"/>
    </p:embeddedFont>
    <p:embeddedFont>
      <p:font typeface="The Youngest Script" panose="020B0604020202020204" charset="0"/>
      <p:regular r:id="rId25"/>
    </p:embeddedFont>
    <p:embeddedFont>
      <p:font typeface="Inter Bold" panose="020B0604020202020204" charset="0"/>
      <p:regular r:id="rId26"/>
    </p:embeddedFont>
    <p:embeddedFont>
      <p:font typeface="Inter"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874" y="1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26.09.2026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7.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4.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3.png"/><Relationship Id="rId3" Type="http://schemas.openxmlformats.org/officeDocument/2006/relationships/image" Target="../media/image1.jpeg"/><Relationship Id="rId7" Type="http://schemas.openxmlformats.org/officeDocument/2006/relationships/image" Target="../media/image20.png"/><Relationship Id="rId12"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22.png"/><Relationship Id="rId5" Type="http://schemas.openxmlformats.org/officeDocument/2006/relationships/image" Target="../media/image19.png"/><Relationship Id="rId15" Type="http://schemas.openxmlformats.org/officeDocument/2006/relationships/image" Target="../media/image4.png"/><Relationship Id="rId10" Type="http://schemas.openxmlformats.org/officeDocument/2006/relationships/image" Target="../media/image24.svg"/><Relationship Id="rId4" Type="http://schemas.openxmlformats.org/officeDocument/2006/relationships/image" Target="../media/image2.jpeg"/><Relationship Id="rId9" Type="http://schemas.openxmlformats.org/officeDocument/2006/relationships/image" Target="../media/image21.png"/><Relationship Id="rId14"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05068" y="308854"/>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मार्केट सहभागिता की अगली पीढ़ी का इन्फ्रास्ट्रक्चर</a:t>
              </a:r>
            </a:p>
          </p:txBody>
        </p:sp>
      </p:grpSp>
      <p:grpSp>
        <p:nvGrpSpPr>
          <p:cNvPr id="7" name="Group 7"/>
          <p:cNvGrpSpPr/>
          <p:nvPr/>
        </p:nvGrpSpPr>
        <p:grpSpPr>
          <a:xfrm>
            <a:off x="16911323" y="288265"/>
            <a:ext cx="658882" cy="343167"/>
            <a:chOff x="0" y="0"/>
            <a:chExt cx="878510" cy="457556"/>
          </a:xfrm>
        </p:grpSpPr>
        <p:sp>
          <p:nvSpPr>
            <p:cNvPr id="8" name="Freeform 8"/>
            <p:cNvSpPr/>
            <p:nvPr/>
          </p:nvSpPr>
          <p:spPr>
            <a:xfrm>
              <a:off x="0" y="0"/>
              <a:ext cx="878510" cy="457557"/>
            </a:xfrm>
            <a:custGeom>
              <a:avLst/>
              <a:gdLst/>
              <a:ahLst/>
              <a:cxnLst/>
              <a:rect l="l" t="t" r="r" b="b"/>
              <a:pathLst>
                <a:path w="878510" h="457557">
                  <a:moveTo>
                    <a:pt x="0" y="0"/>
                  </a:moveTo>
                  <a:lnTo>
                    <a:pt x="878510" y="0"/>
                  </a:lnTo>
                  <a:lnTo>
                    <a:pt x="878510" y="457557"/>
                  </a:lnTo>
                  <a:lnTo>
                    <a:pt x="0" y="457557"/>
                  </a:lnTo>
                  <a:close/>
                </a:path>
              </a:pathLst>
            </a:custGeom>
            <a:blipFill>
              <a:blip r:embed="rId4">
                <a:alphaModFix amt="0"/>
              </a:blip>
              <a:stretch>
                <a:fillRect l="-16824" r="-16824"/>
              </a:stretch>
            </a:blipFill>
          </p:spPr>
        </p:sp>
        <p:sp>
          <p:nvSpPr>
            <p:cNvPr id="9" name="TextBox 9"/>
            <p:cNvSpPr txBox="1"/>
            <p:nvPr/>
          </p:nvSpPr>
          <p:spPr>
            <a:xfrm>
              <a:off x="0" y="-9525"/>
              <a:ext cx="878510" cy="467081"/>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01</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294505" y="1982533"/>
            <a:ext cx="128883" cy="5990187"/>
            <a:chOff x="0" y="0"/>
            <a:chExt cx="171844" cy="7986916"/>
          </a:xfrm>
        </p:grpSpPr>
        <p:sp>
          <p:nvSpPr>
            <p:cNvPr id="13" name="Freeform 13"/>
            <p:cNvSpPr/>
            <p:nvPr/>
          </p:nvSpPr>
          <p:spPr>
            <a:xfrm>
              <a:off x="0" y="0"/>
              <a:ext cx="171958" cy="7987030"/>
            </a:xfrm>
            <a:custGeom>
              <a:avLst/>
              <a:gdLst/>
              <a:ahLst/>
              <a:cxnLst/>
              <a:rect l="l" t="t" r="r" b="b"/>
              <a:pathLst>
                <a:path w="171958" h="7987030">
                  <a:moveTo>
                    <a:pt x="0" y="85979"/>
                  </a:moveTo>
                  <a:cubicBezTo>
                    <a:pt x="0" y="38481"/>
                    <a:pt x="38481" y="0"/>
                    <a:pt x="85979" y="0"/>
                  </a:cubicBezTo>
                  <a:cubicBezTo>
                    <a:pt x="133477" y="0"/>
                    <a:pt x="171958" y="38481"/>
                    <a:pt x="171958" y="85979"/>
                  </a:cubicBezTo>
                  <a:lnTo>
                    <a:pt x="171958" y="7901051"/>
                  </a:lnTo>
                  <a:cubicBezTo>
                    <a:pt x="171958" y="7948549"/>
                    <a:pt x="133477" y="7987030"/>
                    <a:pt x="85979" y="7987030"/>
                  </a:cubicBezTo>
                  <a:cubicBezTo>
                    <a:pt x="38481" y="7987030"/>
                    <a:pt x="0" y="7948422"/>
                    <a:pt x="0" y="7901051"/>
                  </a:cubicBezTo>
                  <a:close/>
                </a:path>
              </a:pathLst>
            </a:custGeom>
            <a:solidFill>
              <a:srgbClr val="4383EC"/>
            </a:solidFill>
          </p:spPr>
        </p:sp>
      </p:grpSp>
      <p:grpSp>
        <p:nvGrpSpPr>
          <p:cNvPr id="14" name="Group 14"/>
          <p:cNvGrpSpPr/>
          <p:nvPr/>
        </p:nvGrpSpPr>
        <p:grpSpPr>
          <a:xfrm>
            <a:off x="1763892" y="2598665"/>
            <a:ext cx="7549696" cy="988324"/>
            <a:chOff x="0" y="0"/>
            <a:chExt cx="10066261" cy="1317765"/>
          </a:xfrm>
        </p:grpSpPr>
        <p:sp>
          <p:nvSpPr>
            <p:cNvPr id="15" name="Freeform 15"/>
            <p:cNvSpPr/>
            <p:nvPr/>
          </p:nvSpPr>
          <p:spPr>
            <a:xfrm>
              <a:off x="0" y="0"/>
              <a:ext cx="10066265" cy="1317765"/>
            </a:xfrm>
            <a:custGeom>
              <a:avLst/>
              <a:gdLst/>
              <a:ahLst/>
              <a:cxnLst/>
              <a:rect l="l" t="t" r="r" b="b"/>
              <a:pathLst>
                <a:path w="10066265" h="1317765">
                  <a:moveTo>
                    <a:pt x="0" y="0"/>
                  </a:moveTo>
                  <a:lnTo>
                    <a:pt x="10066265" y="0"/>
                  </a:lnTo>
                  <a:lnTo>
                    <a:pt x="10066265" y="1317765"/>
                  </a:lnTo>
                  <a:lnTo>
                    <a:pt x="0" y="1317765"/>
                  </a:lnTo>
                  <a:close/>
                </a:path>
              </a:pathLst>
            </a:custGeom>
            <a:blipFill>
              <a:blip r:embed="rId4">
                <a:alphaModFix amt="0"/>
              </a:blip>
              <a:stretch>
                <a:fillRect t="-98844" b="-98843"/>
              </a:stretch>
            </a:blipFill>
          </p:spPr>
        </p:sp>
        <p:sp>
          <p:nvSpPr>
            <p:cNvPr id="16" name="TextBox 16"/>
            <p:cNvSpPr txBox="1"/>
            <p:nvPr/>
          </p:nvSpPr>
          <p:spPr>
            <a:xfrm>
              <a:off x="0" y="0"/>
              <a:ext cx="10066261" cy="1317765"/>
            </a:xfrm>
            <a:prstGeom prst="rect">
              <a:avLst/>
            </a:prstGeom>
          </p:spPr>
          <p:txBody>
            <a:bodyPr lIns="0" tIns="0" rIns="0" bIns="0" rtlCol="0" anchor="ctr"/>
            <a:lstStyle/>
            <a:p>
              <a:pPr algn="l">
                <a:lnSpc>
                  <a:spcPts val="7746"/>
                </a:lnSpc>
              </a:pPr>
              <a:r>
                <a:rPr lang="en-US" sz="6455" b="1">
                  <a:solidFill>
                    <a:srgbClr val="FFFFFF"/>
                  </a:solidFill>
                  <a:latin typeface="Inter Bold"/>
                  <a:ea typeface="Inter Bold"/>
                  <a:cs typeface="Inter Bold"/>
                  <a:sym typeface="Inter Bold"/>
                </a:rPr>
                <a:t>RIFT</a:t>
              </a:r>
            </a:p>
          </p:txBody>
        </p:sp>
      </p:grpSp>
      <p:grpSp>
        <p:nvGrpSpPr>
          <p:cNvPr id="17" name="Group 17"/>
          <p:cNvGrpSpPr/>
          <p:nvPr/>
        </p:nvGrpSpPr>
        <p:grpSpPr>
          <a:xfrm>
            <a:off x="1805068" y="4103404"/>
            <a:ext cx="7797371" cy="686336"/>
            <a:chOff x="0" y="0"/>
            <a:chExt cx="10396494" cy="915115"/>
          </a:xfrm>
        </p:grpSpPr>
        <p:sp>
          <p:nvSpPr>
            <p:cNvPr id="18" name="Freeform 18"/>
            <p:cNvSpPr/>
            <p:nvPr/>
          </p:nvSpPr>
          <p:spPr>
            <a:xfrm>
              <a:off x="0" y="0"/>
              <a:ext cx="10396501" cy="915119"/>
            </a:xfrm>
            <a:custGeom>
              <a:avLst/>
              <a:gdLst/>
              <a:ahLst/>
              <a:cxnLst/>
              <a:rect l="l" t="t" r="r" b="b"/>
              <a:pathLst>
                <a:path w="10396501" h="915119">
                  <a:moveTo>
                    <a:pt x="0" y="0"/>
                  </a:moveTo>
                  <a:lnTo>
                    <a:pt x="10396501" y="0"/>
                  </a:lnTo>
                  <a:lnTo>
                    <a:pt x="10396501" y="915119"/>
                  </a:lnTo>
                  <a:lnTo>
                    <a:pt x="0" y="915119"/>
                  </a:lnTo>
                  <a:close/>
                </a:path>
              </a:pathLst>
            </a:custGeom>
            <a:blipFill>
              <a:blip r:embed="rId4">
                <a:alphaModFix amt="0"/>
              </a:blip>
              <a:stretch>
                <a:fillRect t="-168231" r="1416" b="-168230"/>
              </a:stretch>
            </a:blipFill>
          </p:spPr>
        </p:sp>
        <p:sp>
          <p:nvSpPr>
            <p:cNvPr id="19" name="TextBox 19"/>
            <p:cNvSpPr txBox="1"/>
            <p:nvPr/>
          </p:nvSpPr>
          <p:spPr>
            <a:xfrm>
              <a:off x="0" y="-104775"/>
              <a:ext cx="10396494" cy="1019890"/>
            </a:xfrm>
            <a:prstGeom prst="rect">
              <a:avLst/>
            </a:prstGeom>
          </p:spPr>
          <p:txBody>
            <a:bodyPr lIns="0" tIns="0" rIns="0" bIns="0" rtlCol="0" anchor="ctr"/>
            <a:lstStyle/>
            <a:p>
              <a:pPr marL="0" lvl="0" indent="0" algn="l">
                <a:lnSpc>
                  <a:spcPts val="4323"/>
                </a:lnSpc>
                <a:spcBef>
                  <a:spcPct val="0"/>
                </a:spcBef>
              </a:pPr>
              <a:r>
                <a:rPr lang="en-US" sz="2702" b="1" u="none" strike="noStrike">
                  <a:solidFill>
                    <a:srgbClr val="FFFFFF"/>
                  </a:solidFill>
                  <a:latin typeface="Inter Bold"/>
                  <a:ea typeface="Inter Bold"/>
                  <a:cs typeface="Inter Bold"/>
                  <a:sym typeface="Inter Bold"/>
                </a:rPr>
                <a:t>मार्केट सहभागिता की अगली पीढ़ी का इन्फ्रास्ट्रक्चर।</a:t>
              </a:r>
            </a:p>
          </p:txBody>
        </p:sp>
      </p:grpSp>
      <p:grpSp>
        <p:nvGrpSpPr>
          <p:cNvPr id="20" name="Group 20"/>
          <p:cNvGrpSpPr/>
          <p:nvPr/>
        </p:nvGrpSpPr>
        <p:grpSpPr>
          <a:xfrm>
            <a:off x="1805068" y="5230720"/>
            <a:ext cx="7137892" cy="635375"/>
            <a:chOff x="0" y="0"/>
            <a:chExt cx="9517190" cy="847167"/>
          </a:xfrm>
        </p:grpSpPr>
        <p:sp>
          <p:nvSpPr>
            <p:cNvPr id="21" name="Freeform 21"/>
            <p:cNvSpPr/>
            <p:nvPr/>
          </p:nvSpPr>
          <p:spPr>
            <a:xfrm>
              <a:off x="0" y="0"/>
              <a:ext cx="9517195" cy="847172"/>
            </a:xfrm>
            <a:custGeom>
              <a:avLst/>
              <a:gdLst/>
              <a:ahLst/>
              <a:cxnLst/>
              <a:rect l="l" t="t" r="r" b="b"/>
              <a:pathLst>
                <a:path w="9517195" h="847172">
                  <a:moveTo>
                    <a:pt x="0" y="0"/>
                  </a:moveTo>
                  <a:lnTo>
                    <a:pt x="9517195" y="0"/>
                  </a:lnTo>
                  <a:lnTo>
                    <a:pt x="9517195" y="847172"/>
                  </a:lnTo>
                  <a:lnTo>
                    <a:pt x="0" y="847172"/>
                  </a:lnTo>
                  <a:close/>
                </a:path>
              </a:pathLst>
            </a:custGeom>
            <a:blipFill>
              <a:blip r:embed="rId4">
                <a:alphaModFix amt="0"/>
              </a:blip>
              <a:stretch>
                <a:fillRect t="-181089" b="-156703"/>
              </a:stretch>
            </a:blipFill>
          </p:spPr>
        </p:sp>
        <p:sp>
          <p:nvSpPr>
            <p:cNvPr id="22" name="TextBox 22"/>
            <p:cNvSpPr txBox="1"/>
            <p:nvPr/>
          </p:nvSpPr>
          <p:spPr>
            <a:xfrm>
              <a:off x="0" y="0"/>
              <a:ext cx="9517190" cy="847167"/>
            </a:xfrm>
            <a:prstGeom prst="rect">
              <a:avLst/>
            </a:prstGeom>
          </p:spPr>
          <p:txBody>
            <a:bodyPr lIns="0" tIns="0" rIns="0" bIns="0" rtlCol="0" anchor="ctr"/>
            <a:lstStyle/>
            <a:p>
              <a:pPr marL="0" lvl="0" indent="0" algn="l">
                <a:lnSpc>
                  <a:spcPts val="3602"/>
                </a:lnSpc>
                <a:spcBef>
                  <a:spcPct val="0"/>
                </a:spcBef>
              </a:pPr>
              <a:r>
                <a:rPr lang="en-US" sz="3002" b="1" u="none" strike="noStrike">
                  <a:solidFill>
                    <a:srgbClr val="3B82F6"/>
                  </a:solidFill>
                  <a:latin typeface="Inter Bold"/>
                  <a:ea typeface="Inter Bold"/>
                  <a:cs typeface="Inter Bold"/>
                  <a:sym typeface="Inter Bold"/>
                </a:rPr>
                <a:t>ट्रेड करें। सहभागिता करें। विकास करें।</a:t>
              </a:r>
            </a:p>
          </p:txBody>
        </p:sp>
      </p:grpSp>
      <p:grpSp>
        <p:nvGrpSpPr>
          <p:cNvPr id="23" name="Group 23"/>
          <p:cNvGrpSpPr/>
          <p:nvPr/>
        </p:nvGrpSpPr>
        <p:grpSpPr>
          <a:xfrm>
            <a:off x="1805068" y="6149578"/>
            <a:ext cx="7137892" cy="384348"/>
            <a:chOff x="0" y="0"/>
            <a:chExt cx="9517190" cy="512464"/>
          </a:xfrm>
        </p:grpSpPr>
        <p:sp>
          <p:nvSpPr>
            <p:cNvPr id="24" name="Freeform 24"/>
            <p:cNvSpPr/>
            <p:nvPr/>
          </p:nvSpPr>
          <p:spPr>
            <a:xfrm>
              <a:off x="0" y="0"/>
              <a:ext cx="9517195" cy="512458"/>
            </a:xfrm>
            <a:custGeom>
              <a:avLst/>
              <a:gdLst/>
              <a:ahLst/>
              <a:cxnLst/>
              <a:rect l="l" t="t" r="r" b="b"/>
              <a:pathLst>
                <a:path w="9517195" h="512458">
                  <a:moveTo>
                    <a:pt x="0" y="0"/>
                  </a:moveTo>
                  <a:lnTo>
                    <a:pt x="9517195" y="0"/>
                  </a:lnTo>
                  <a:lnTo>
                    <a:pt x="9517195" y="512458"/>
                  </a:lnTo>
                  <a:lnTo>
                    <a:pt x="0" y="512458"/>
                  </a:lnTo>
                  <a:close/>
                </a:path>
              </a:pathLst>
            </a:custGeom>
            <a:blipFill>
              <a:blip r:embed="rId4">
                <a:alphaModFix amt="0"/>
              </a:blip>
              <a:stretch>
                <a:fillRect t="-311867" b="-311870"/>
              </a:stretch>
            </a:blipFill>
          </p:spPr>
        </p:sp>
        <p:sp>
          <p:nvSpPr>
            <p:cNvPr id="25" name="TextBox 25"/>
            <p:cNvSpPr txBox="1"/>
            <p:nvPr/>
          </p:nvSpPr>
          <p:spPr>
            <a:xfrm>
              <a:off x="0" y="0"/>
              <a:ext cx="9517190" cy="512464"/>
            </a:xfrm>
            <a:prstGeom prst="rect">
              <a:avLst/>
            </a:prstGeom>
          </p:spPr>
          <p:txBody>
            <a:bodyPr lIns="0" tIns="0" rIns="0" bIns="0" rtlCol="0" anchor="ctr"/>
            <a:lstStyle/>
            <a:p>
              <a:pPr marL="0" lvl="0" indent="0" algn="l">
                <a:lnSpc>
                  <a:spcPts val="2161"/>
                </a:lnSpc>
                <a:spcBef>
                  <a:spcPct val="0"/>
                </a:spcBef>
              </a:pPr>
              <a:r>
                <a:rPr lang="en-US" sz="1801" u="none" strike="noStrike">
                  <a:solidFill>
                    <a:srgbClr val="D2D2D2"/>
                  </a:solidFill>
                  <a:latin typeface="Inter"/>
                  <a:ea typeface="Inter"/>
                  <a:cs typeface="Inter"/>
                  <a:sym typeface="Inter"/>
                </a:rPr>
                <a:t>सेल्फ-कस्टोडियल · इंटेलिजेंट · ग्लोबल</a:t>
              </a:r>
            </a:p>
          </p:txBody>
        </p:sp>
      </p:grpSp>
      <p:grpSp>
        <p:nvGrpSpPr>
          <p:cNvPr id="26" name="Group 26"/>
          <p:cNvGrpSpPr/>
          <p:nvPr/>
        </p:nvGrpSpPr>
        <p:grpSpPr>
          <a:xfrm>
            <a:off x="1757020" y="6986121"/>
            <a:ext cx="2760593" cy="454504"/>
            <a:chOff x="0" y="0"/>
            <a:chExt cx="3680790" cy="606006"/>
          </a:xfrm>
        </p:grpSpPr>
        <p:sp>
          <p:nvSpPr>
            <p:cNvPr id="27" name="Freeform 27"/>
            <p:cNvSpPr/>
            <p:nvPr/>
          </p:nvSpPr>
          <p:spPr>
            <a:xfrm>
              <a:off x="0" y="0"/>
              <a:ext cx="3680841" cy="606044"/>
            </a:xfrm>
            <a:custGeom>
              <a:avLst/>
              <a:gdLst/>
              <a:ahLst/>
              <a:cxnLst/>
              <a:rect l="l" t="t" r="r" b="b"/>
              <a:pathLst>
                <a:path w="3680841" h="606044">
                  <a:moveTo>
                    <a:pt x="0" y="303022"/>
                  </a:moveTo>
                  <a:cubicBezTo>
                    <a:pt x="0" y="135636"/>
                    <a:pt x="135636" y="0"/>
                    <a:pt x="303022" y="0"/>
                  </a:cubicBezTo>
                  <a:lnTo>
                    <a:pt x="3377819" y="0"/>
                  </a:lnTo>
                  <a:cubicBezTo>
                    <a:pt x="3545205" y="0"/>
                    <a:pt x="3680841" y="135636"/>
                    <a:pt x="3680841" y="303022"/>
                  </a:cubicBezTo>
                  <a:cubicBezTo>
                    <a:pt x="3680841" y="470408"/>
                    <a:pt x="3545205" y="606044"/>
                    <a:pt x="3377819" y="606044"/>
                  </a:cubicBezTo>
                  <a:lnTo>
                    <a:pt x="303022" y="606044"/>
                  </a:lnTo>
                  <a:cubicBezTo>
                    <a:pt x="135636" y="606044"/>
                    <a:pt x="0" y="470408"/>
                    <a:pt x="0" y="303022"/>
                  </a:cubicBezTo>
                  <a:close/>
                </a:path>
              </a:pathLst>
            </a:custGeom>
            <a:solidFill>
              <a:srgbClr val="60A5FA">
                <a:alpha val="3922"/>
              </a:srgbClr>
            </a:solidFill>
            <a:ln w="15252" cap="sq">
              <a:solidFill>
                <a:srgbClr val="3B82F6"/>
              </a:solidFill>
              <a:prstDash val="solid"/>
              <a:miter/>
            </a:ln>
          </p:spPr>
        </p:sp>
      </p:grpSp>
      <p:grpSp>
        <p:nvGrpSpPr>
          <p:cNvPr id="28" name="Group 28"/>
          <p:cNvGrpSpPr/>
          <p:nvPr/>
        </p:nvGrpSpPr>
        <p:grpSpPr>
          <a:xfrm>
            <a:off x="1847002" y="7087278"/>
            <a:ext cx="2580627" cy="252189"/>
            <a:chOff x="0" y="0"/>
            <a:chExt cx="3440836" cy="336252"/>
          </a:xfrm>
        </p:grpSpPr>
        <p:sp>
          <p:nvSpPr>
            <p:cNvPr id="29" name="Freeform 29"/>
            <p:cNvSpPr/>
            <p:nvPr/>
          </p:nvSpPr>
          <p:spPr>
            <a:xfrm>
              <a:off x="0" y="0"/>
              <a:ext cx="3440832" cy="336248"/>
            </a:xfrm>
            <a:custGeom>
              <a:avLst/>
              <a:gdLst/>
              <a:ahLst/>
              <a:cxnLst/>
              <a:rect l="l" t="t" r="r" b="b"/>
              <a:pathLst>
                <a:path w="3440832" h="336248">
                  <a:moveTo>
                    <a:pt x="0" y="0"/>
                  </a:moveTo>
                  <a:lnTo>
                    <a:pt x="3440832" y="0"/>
                  </a:lnTo>
                  <a:lnTo>
                    <a:pt x="3440832" y="336248"/>
                  </a:lnTo>
                  <a:lnTo>
                    <a:pt x="0" y="336248"/>
                  </a:lnTo>
                  <a:close/>
                </a:path>
              </a:pathLst>
            </a:custGeom>
            <a:blipFill>
              <a:blip r:embed="rId4">
                <a:alphaModFix amt="0"/>
              </a:blip>
              <a:stretch>
                <a:fillRect t="-161288" b="-137492"/>
              </a:stretch>
            </a:blipFill>
          </p:spPr>
        </p:sp>
        <p:sp>
          <p:nvSpPr>
            <p:cNvPr id="30" name="TextBox 30"/>
            <p:cNvSpPr txBox="1"/>
            <p:nvPr/>
          </p:nvSpPr>
          <p:spPr>
            <a:xfrm>
              <a:off x="0" y="-9525"/>
              <a:ext cx="3440836" cy="345777"/>
            </a:xfrm>
            <a:prstGeom prst="rect">
              <a:avLst/>
            </a:prstGeom>
          </p:spPr>
          <p:txBody>
            <a:bodyPr lIns="0" tIns="0" rIns="0" bIns="0" rtlCol="0" anchor="ctr"/>
            <a:lstStyle/>
            <a:p>
              <a:pPr marL="0" lvl="0" indent="0" algn="ctr">
                <a:lnSpc>
                  <a:spcPts val="1439"/>
                </a:lnSpc>
                <a:spcBef>
                  <a:spcPct val="0"/>
                </a:spcBef>
              </a:pPr>
              <a:r>
                <a:rPr lang="en-US" sz="1200" u="none" strike="noStrike">
                  <a:solidFill>
                    <a:srgbClr val="FFFFFF"/>
                  </a:solidFill>
                  <a:latin typeface="Inter"/>
                  <a:ea typeface="Inter"/>
                  <a:cs typeface="Inter"/>
                  <a:sym typeface="Inter"/>
                </a:rPr>
                <a:t>Hyperliquid द्वारा संचालित</a:t>
              </a:r>
            </a:p>
          </p:txBody>
        </p:sp>
      </p:grpSp>
      <p:sp>
        <p:nvSpPr>
          <p:cNvPr id="31" name="Freeform 31"/>
          <p:cNvSpPr/>
          <p:nvPr/>
        </p:nvSpPr>
        <p:spPr>
          <a:xfrm>
            <a:off x="11557691" y="2986170"/>
            <a:ext cx="4611893" cy="4314661"/>
          </a:xfrm>
          <a:custGeom>
            <a:avLst/>
            <a:gdLst/>
            <a:ahLst/>
            <a:cxnLst/>
            <a:rect l="l" t="t" r="r" b="b"/>
            <a:pathLst>
              <a:path w="4611893" h="4314661">
                <a:moveTo>
                  <a:pt x="0" y="0"/>
                </a:moveTo>
                <a:lnTo>
                  <a:pt x="4611893" y="0"/>
                </a:lnTo>
                <a:lnTo>
                  <a:pt x="4611893" y="4314660"/>
                </a:lnTo>
                <a:lnTo>
                  <a:pt x="0" y="4314660"/>
                </a:lnTo>
                <a:lnTo>
                  <a:pt x="0" y="0"/>
                </a:lnTo>
                <a:close/>
              </a:path>
            </a:pathLst>
          </a:custGeom>
          <a:blipFill>
            <a:blip r:embed="rId5"/>
            <a:stretch>
              <a:fillRect/>
            </a:stretch>
          </a:blipFill>
        </p:spPr>
      </p:sp>
      <p:sp>
        <p:nvSpPr>
          <p:cNvPr id="32" name="Freeform 32"/>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grpSp>
        <p:nvGrpSpPr>
          <p:cNvPr id="33" name="Group 33"/>
          <p:cNvGrpSpPr/>
          <p:nvPr/>
        </p:nvGrpSpPr>
        <p:grpSpPr>
          <a:xfrm>
            <a:off x="823608" y="9789138"/>
            <a:ext cx="9608706" cy="252189"/>
            <a:chOff x="0" y="0"/>
            <a:chExt cx="12811608" cy="336252"/>
          </a:xfrm>
        </p:grpSpPr>
        <p:sp>
          <p:nvSpPr>
            <p:cNvPr id="34" name="Freeform 3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35" name="TextBox 3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49617" y="273016"/>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RIFT का परिचय</a:t>
              </a:r>
            </a:p>
          </p:txBody>
        </p:sp>
      </p:grpSp>
      <p:grpSp>
        <p:nvGrpSpPr>
          <p:cNvPr id="7" name="Group 7"/>
          <p:cNvGrpSpPr/>
          <p:nvPr/>
        </p:nvGrpSpPr>
        <p:grpSpPr>
          <a:xfrm>
            <a:off x="16911323" y="282541"/>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02</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blipFill>
              <a:blip r:embed="rId5">
                <a:alphaModFix amt="90000"/>
              </a:blip>
              <a:stretch>
                <a:fillRect t="-10612" b="-10612"/>
              </a:stretch>
            </a:blipFill>
            <a:ln w="19065" cap="sq">
              <a:solidFill>
                <a:srgbClr val="1F1F1F">
                  <a:alpha val="89804"/>
                </a:srgbClr>
              </a:solidFill>
              <a:prstDash val="solid"/>
              <a:miter/>
            </a:ln>
          </p:spPr>
        </p:sp>
      </p:grpSp>
      <p:grpSp>
        <p:nvGrpSpPr>
          <p:cNvPr id="12" name="Group 12"/>
          <p:cNvGrpSpPr/>
          <p:nvPr/>
        </p:nvGrpSpPr>
        <p:grpSpPr>
          <a:xfrm>
            <a:off x="1169176" y="2021410"/>
            <a:ext cx="8486638" cy="1867253"/>
            <a:chOff x="0" y="0"/>
            <a:chExt cx="11315518" cy="2489671"/>
          </a:xfrm>
        </p:grpSpPr>
        <p:sp>
          <p:nvSpPr>
            <p:cNvPr id="13" name="Freeform 13"/>
            <p:cNvSpPr/>
            <p:nvPr/>
          </p:nvSpPr>
          <p:spPr>
            <a:xfrm>
              <a:off x="0" y="0"/>
              <a:ext cx="11315514" cy="2489658"/>
            </a:xfrm>
            <a:custGeom>
              <a:avLst/>
              <a:gdLst/>
              <a:ahLst/>
              <a:cxnLst/>
              <a:rect l="l" t="t" r="r" b="b"/>
              <a:pathLst>
                <a:path w="11315514" h="2489658">
                  <a:moveTo>
                    <a:pt x="0" y="0"/>
                  </a:moveTo>
                  <a:lnTo>
                    <a:pt x="11315514" y="0"/>
                  </a:lnTo>
                  <a:lnTo>
                    <a:pt x="11315514" y="2489658"/>
                  </a:lnTo>
                  <a:lnTo>
                    <a:pt x="0" y="2489658"/>
                  </a:lnTo>
                  <a:close/>
                </a:path>
              </a:pathLst>
            </a:custGeom>
            <a:blipFill>
              <a:blip r:embed="rId4">
                <a:alphaModFix amt="0"/>
              </a:blip>
              <a:stretch>
                <a:fillRect t="-67471" r="-1090" b="-11579"/>
              </a:stretch>
            </a:blipFill>
          </p:spPr>
        </p:sp>
        <p:sp>
          <p:nvSpPr>
            <p:cNvPr id="14" name="TextBox 14"/>
            <p:cNvSpPr txBox="1"/>
            <p:nvPr/>
          </p:nvSpPr>
          <p:spPr>
            <a:xfrm>
              <a:off x="0" y="-180975"/>
              <a:ext cx="11315518" cy="2670646"/>
            </a:xfrm>
            <a:prstGeom prst="rect">
              <a:avLst/>
            </a:prstGeom>
          </p:spPr>
          <p:txBody>
            <a:bodyPr lIns="0" tIns="0" rIns="0" bIns="0" rtlCol="0" anchor="ctr"/>
            <a:lstStyle/>
            <a:p>
              <a:pPr marL="0" lvl="0" indent="0" algn="l">
                <a:lnSpc>
                  <a:spcPts val="7200"/>
                </a:lnSpc>
                <a:spcBef>
                  <a:spcPct val="0"/>
                </a:spcBef>
              </a:pPr>
              <a:r>
                <a:rPr lang="en-US" sz="4500" b="1" u="none" strike="noStrike">
                  <a:solidFill>
                    <a:srgbClr val="3B82F6"/>
                  </a:solidFill>
                  <a:latin typeface="Inter Bold"/>
                  <a:ea typeface="Inter Bold"/>
                  <a:cs typeface="Inter Bold"/>
                  <a:sym typeface="Inter Bold"/>
                </a:rPr>
                <a:t>एक इन्फ्रास्ट्रक्चर।</a:t>
              </a:r>
            </a:p>
            <a:p>
              <a:pPr marL="0" lvl="0" indent="0" algn="l">
                <a:lnSpc>
                  <a:spcPts val="7200"/>
                </a:lnSpc>
                <a:spcBef>
                  <a:spcPct val="0"/>
                </a:spcBef>
              </a:pPr>
              <a:r>
                <a:rPr lang="en-US" sz="4500" b="1" u="none" strike="noStrike">
                  <a:solidFill>
                    <a:srgbClr val="FFFFFF"/>
                  </a:solidFill>
                  <a:latin typeface="Inter Bold"/>
                  <a:ea typeface="Inter Bold"/>
                  <a:cs typeface="Inter Bold"/>
                  <a:sym typeface="Inter Bold"/>
                </a:rPr>
                <a:t>सहभागिता के अनेक तरीके।</a:t>
              </a:r>
            </a:p>
          </p:txBody>
        </p:sp>
      </p:grpSp>
      <p:grpSp>
        <p:nvGrpSpPr>
          <p:cNvPr id="15" name="Group 15"/>
          <p:cNvGrpSpPr/>
          <p:nvPr/>
        </p:nvGrpSpPr>
        <p:grpSpPr>
          <a:xfrm>
            <a:off x="1169176" y="6988280"/>
            <a:ext cx="6747890" cy="1108940"/>
            <a:chOff x="0" y="0"/>
            <a:chExt cx="8997186" cy="1478587"/>
          </a:xfrm>
        </p:grpSpPr>
        <p:sp>
          <p:nvSpPr>
            <p:cNvPr id="16" name="Freeform 16"/>
            <p:cNvSpPr/>
            <p:nvPr/>
          </p:nvSpPr>
          <p:spPr>
            <a:xfrm>
              <a:off x="0" y="0"/>
              <a:ext cx="8997187" cy="1478590"/>
            </a:xfrm>
            <a:custGeom>
              <a:avLst/>
              <a:gdLst/>
              <a:ahLst/>
              <a:cxnLst/>
              <a:rect l="l" t="t" r="r" b="b"/>
              <a:pathLst>
                <a:path w="8997187" h="1478590">
                  <a:moveTo>
                    <a:pt x="0" y="0"/>
                  </a:moveTo>
                  <a:lnTo>
                    <a:pt x="8997187" y="0"/>
                  </a:lnTo>
                  <a:lnTo>
                    <a:pt x="8997187" y="1478590"/>
                  </a:lnTo>
                  <a:lnTo>
                    <a:pt x="0" y="1478590"/>
                  </a:lnTo>
                  <a:close/>
                </a:path>
              </a:pathLst>
            </a:custGeom>
            <a:blipFill>
              <a:blip r:embed="rId4">
                <a:alphaModFix amt="0"/>
              </a:blip>
              <a:stretch>
                <a:fillRect t="-128494" r="-26121" b="-70580"/>
              </a:stretch>
            </a:blipFill>
          </p:spPr>
        </p:sp>
        <p:sp>
          <p:nvSpPr>
            <p:cNvPr id="17" name="TextBox 17"/>
            <p:cNvSpPr txBox="1"/>
            <p:nvPr/>
          </p:nvSpPr>
          <p:spPr>
            <a:xfrm>
              <a:off x="0" y="-104775"/>
              <a:ext cx="8997186" cy="1583362"/>
            </a:xfrm>
            <a:prstGeom prst="rect">
              <a:avLst/>
            </a:prstGeom>
          </p:spPr>
          <p:txBody>
            <a:bodyPr lIns="0" tIns="0" rIns="0" bIns="0" rtlCol="0" anchor="ctr"/>
            <a:lstStyle/>
            <a:p>
              <a:pPr marL="0" lvl="0" indent="0" algn="l">
                <a:lnSpc>
                  <a:spcPts val="4323"/>
                </a:lnSpc>
                <a:spcBef>
                  <a:spcPct val="0"/>
                </a:spcBef>
              </a:pPr>
              <a:r>
                <a:rPr lang="en-US" sz="2702" b="1" u="none" strike="noStrike">
                  <a:solidFill>
                    <a:srgbClr val="3B82F6"/>
                  </a:solidFill>
                  <a:latin typeface="Inter Bold"/>
                  <a:ea typeface="Inter Bold"/>
                  <a:cs typeface="Inter Bold"/>
                  <a:sym typeface="Inter Bold"/>
                </a:rPr>
                <a:t>एक प्लेटफ़ॉर्म। </a:t>
              </a:r>
            </a:p>
            <a:p>
              <a:pPr marL="0" lvl="0" indent="0" algn="l">
                <a:lnSpc>
                  <a:spcPts val="4323"/>
                </a:lnSpc>
                <a:spcBef>
                  <a:spcPct val="0"/>
                </a:spcBef>
              </a:pPr>
              <a:r>
                <a:rPr lang="en-US" sz="2702" b="1" u="none" strike="noStrike">
                  <a:solidFill>
                    <a:srgbClr val="FFFFFF"/>
                  </a:solidFill>
                  <a:latin typeface="Inter Bold"/>
                  <a:ea typeface="Inter Bold"/>
                  <a:cs typeface="Inter Bold"/>
                  <a:sym typeface="Inter Bold"/>
                </a:rPr>
                <a:t>सहभागिता के अनेक वातावरण।</a:t>
              </a:r>
            </a:p>
          </p:txBody>
        </p:sp>
      </p:grpSp>
      <p:grpSp>
        <p:nvGrpSpPr>
          <p:cNvPr id="18" name="Group 18"/>
          <p:cNvGrpSpPr/>
          <p:nvPr/>
        </p:nvGrpSpPr>
        <p:grpSpPr>
          <a:xfrm>
            <a:off x="823608" y="9789138"/>
            <a:ext cx="9608706" cy="252189"/>
            <a:chOff x="0" y="0"/>
            <a:chExt cx="12811608" cy="336252"/>
          </a:xfrm>
        </p:grpSpPr>
        <p:sp>
          <p:nvSpPr>
            <p:cNvPr id="19" name="Freeform 19"/>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0" name="TextBox 20"/>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21" name="Freeform 21"/>
          <p:cNvSpPr/>
          <p:nvPr/>
        </p:nvSpPr>
        <p:spPr>
          <a:xfrm>
            <a:off x="531673" y="204100"/>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grpSp>
        <p:nvGrpSpPr>
          <p:cNvPr id="22" name="Group 22"/>
          <p:cNvGrpSpPr/>
          <p:nvPr/>
        </p:nvGrpSpPr>
        <p:grpSpPr>
          <a:xfrm>
            <a:off x="11560387" y="1718393"/>
            <a:ext cx="4611288" cy="6850214"/>
            <a:chOff x="0" y="0"/>
            <a:chExt cx="11720934" cy="17411816"/>
          </a:xfrm>
        </p:grpSpPr>
        <p:sp>
          <p:nvSpPr>
            <p:cNvPr id="23" name="Freeform 23"/>
            <p:cNvSpPr/>
            <p:nvPr/>
          </p:nvSpPr>
          <p:spPr>
            <a:xfrm>
              <a:off x="0" y="0"/>
              <a:ext cx="11720888" cy="17411867"/>
            </a:xfrm>
            <a:custGeom>
              <a:avLst/>
              <a:gdLst/>
              <a:ahLst/>
              <a:cxnLst/>
              <a:rect l="l" t="t" r="r" b="b"/>
              <a:pathLst>
                <a:path w="11720888" h="17411867">
                  <a:moveTo>
                    <a:pt x="837157" y="0"/>
                  </a:moveTo>
                  <a:lnTo>
                    <a:pt x="10883732" y="0"/>
                  </a:lnTo>
                  <a:cubicBezTo>
                    <a:pt x="11346080" y="0"/>
                    <a:pt x="11720888" y="374808"/>
                    <a:pt x="11720888" y="837157"/>
                  </a:cubicBezTo>
                  <a:lnTo>
                    <a:pt x="11720888" y="16574711"/>
                  </a:lnTo>
                  <a:cubicBezTo>
                    <a:pt x="11720888" y="17037059"/>
                    <a:pt x="11346080" y="17411867"/>
                    <a:pt x="10883732" y="17411867"/>
                  </a:cubicBezTo>
                  <a:lnTo>
                    <a:pt x="837157" y="17411867"/>
                  </a:lnTo>
                  <a:cubicBezTo>
                    <a:pt x="615129" y="17411867"/>
                    <a:pt x="402195" y="17323667"/>
                    <a:pt x="245198" y="17166670"/>
                  </a:cubicBezTo>
                  <a:cubicBezTo>
                    <a:pt x="88200" y="17009672"/>
                    <a:pt x="0" y="16796739"/>
                    <a:pt x="0" y="16574711"/>
                  </a:cubicBezTo>
                  <a:lnTo>
                    <a:pt x="0" y="837157"/>
                  </a:lnTo>
                  <a:cubicBezTo>
                    <a:pt x="0" y="374808"/>
                    <a:pt x="374808" y="0"/>
                    <a:pt x="837157" y="0"/>
                  </a:cubicBezTo>
                  <a:close/>
                </a:path>
              </a:pathLst>
            </a:custGeom>
            <a:blipFill>
              <a:blip r:embed="rId7"/>
              <a:stretch>
                <a:fillRect t="-16535" b="-29803"/>
              </a:stretch>
            </a:blipFill>
            <a:ln w="9525" cap="rnd">
              <a:solidFill>
                <a:srgbClr val="2A2C2E"/>
              </a:solidFill>
              <a:prstDash val="solid"/>
              <a:round/>
            </a:ln>
          </p:spPr>
        </p:sp>
      </p:grpSp>
      <p:sp>
        <p:nvSpPr>
          <p:cNvPr id="24" name="TextBox 24"/>
          <p:cNvSpPr txBox="1"/>
          <p:nvPr/>
        </p:nvSpPr>
        <p:spPr>
          <a:xfrm>
            <a:off x="1169176" y="4260138"/>
            <a:ext cx="6482532" cy="1785219"/>
          </a:xfrm>
          <a:prstGeom prst="rect">
            <a:avLst/>
          </a:prstGeom>
        </p:spPr>
        <p:txBody>
          <a:bodyPr lIns="0" tIns="0" rIns="0" bIns="0" rtlCol="0" anchor="t">
            <a:spAutoFit/>
          </a:bodyPr>
          <a:lstStyle/>
          <a:p>
            <a:pPr marL="0" lvl="0" indent="0" algn="l">
              <a:lnSpc>
                <a:spcPts val="2872"/>
              </a:lnSpc>
              <a:spcBef>
                <a:spcPct val="0"/>
              </a:spcBef>
            </a:pPr>
            <a:r>
              <a:rPr lang="en-US" sz="1795" u="none" strike="noStrike">
                <a:solidFill>
                  <a:srgbClr val="D2D2D2"/>
                </a:solidFill>
                <a:latin typeface="Inter"/>
                <a:ea typeface="Inter"/>
                <a:cs typeface="Inter"/>
                <a:sym typeface="Inter"/>
              </a:rPr>
              <a:t>RIFT एकीकृत इन्फ्रास्ट्रक्चर के माध्यम से मार्केट सहभागिता के विभिन्न रूपों को एक साथ लाता है।</a:t>
            </a:r>
          </a:p>
          <a:p>
            <a:pPr marL="0" lvl="0" indent="0" algn="l">
              <a:lnSpc>
                <a:spcPts val="2872"/>
              </a:lnSpc>
              <a:spcBef>
                <a:spcPct val="0"/>
              </a:spcBef>
            </a:pPr>
            <a:endParaRPr lang="en-US" sz="1795" u="none" strike="noStrike">
              <a:solidFill>
                <a:srgbClr val="D2D2D2"/>
              </a:solidFill>
              <a:latin typeface="Inter"/>
              <a:ea typeface="Inter"/>
              <a:cs typeface="Inter"/>
              <a:sym typeface="Inter"/>
            </a:endParaRPr>
          </a:p>
          <a:p>
            <a:pPr marL="0" lvl="0" indent="0" algn="l">
              <a:lnSpc>
                <a:spcPts val="2872"/>
              </a:lnSpc>
              <a:spcBef>
                <a:spcPct val="0"/>
              </a:spcBef>
            </a:pPr>
            <a:r>
              <a:rPr lang="en-US" sz="1795" u="none" strike="noStrike">
                <a:solidFill>
                  <a:srgbClr val="D2D2D2"/>
                </a:solidFill>
                <a:latin typeface="Inter"/>
                <a:ea typeface="Inter"/>
                <a:cs typeface="Inter"/>
                <a:sym typeface="Inter"/>
              </a:rPr>
              <a:t>सीखने और मैनुअल ट्रेडिंग से लेकर ऑटोमेटेड एक्ज़ीक्यूशन, पोर्टफोलियो-आधारित सहभागिता, रिवॉर्ड्स और भविष्य में कैपिटल एक्सेस तक।</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805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हमारे दूरदर्शी CEO से मिलिए</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03</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178824" y="1663073"/>
            <a:ext cx="8853735" cy="952853"/>
            <a:chOff x="0" y="0"/>
            <a:chExt cx="11804980" cy="1270471"/>
          </a:xfrm>
        </p:grpSpPr>
        <p:sp>
          <p:nvSpPr>
            <p:cNvPr id="13" name="Freeform 13"/>
            <p:cNvSpPr/>
            <p:nvPr/>
          </p:nvSpPr>
          <p:spPr>
            <a:xfrm>
              <a:off x="0" y="0"/>
              <a:ext cx="11804983" cy="1270470"/>
            </a:xfrm>
            <a:custGeom>
              <a:avLst/>
              <a:gdLst/>
              <a:ahLst/>
              <a:cxnLst/>
              <a:rect l="l" t="t" r="r" b="b"/>
              <a:pathLst>
                <a:path w="11804983" h="1270470">
                  <a:moveTo>
                    <a:pt x="0" y="0"/>
                  </a:moveTo>
                  <a:lnTo>
                    <a:pt x="11804983" y="0"/>
                  </a:lnTo>
                  <a:lnTo>
                    <a:pt x="11804983" y="1270470"/>
                  </a:lnTo>
                  <a:lnTo>
                    <a:pt x="0" y="1270470"/>
                  </a:lnTo>
                  <a:close/>
                </a:path>
              </a:pathLst>
            </a:custGeom>
            <a:blipFill>
              <a:blip r:embed="rId4">
                <a:alphaModFix amt="0"/>
              </a:blip>
              <a:stretch>
                <a:fillRect t="-141435" b="-120667"/>
              </a:stretch>
            </a:blipFill>
          </p:spPr>
        </p:sp>
        <p:sp>
          <p:nvSpPr>
            <p:cNvPr id="14" name="TextBox 14"/>
            <p:cNvSpPr txBox="1"/>
            <p:nvPr/>
          </p:nvSpPr>
          <p:spPr>
            <a:xfrm>
              <a:off x="0" y="-9525"/>
              <a:ext cx="11804980" cy="1279996"/>
            </a:xfrm>
            <a:prstGeom prst="rect">
              <a:avLst/>
            </a:prstGeom>
          </p:spPr>
          <p:txBody>
            <a:bodyPr lIns="0" tIns="0" rIns="0" bIns="0" rtlCol="0" anchor="ctr"/>
            <a:lstStyle/>
            <a:p>
              <a:pPr algn="l">
                <a:lnSpc>
                  <a:spcPts val="5400"/>
                </a:lnSpc>
              </a:pPr>
              <a:r>
                <a:rPr lang="en-US" sz="4500" b="1">
                  <a:solidFill>
                    <a:srgbClr val="FFFFFF"/>
                  </a:solidFill>
                  <a:latin typeface="Inter Bold"/>
                  <a:ea typeface="Inter Bold"/>
                  <a:cs typeface="Inter Bold"/>
                  <a:sym typeface="Inter Bold"/>
                </a:rPr>
                <a:t>SHAVEZ AHMED SIDDIQUI</a:t>
              </a:r>
            </a:p>
          </p:txBody>
        </p:sp>
      </p:grpSp>
      <p:grpSp>
        <p:nvGrpSpPr>
          <p:cNvPr id="15" name="Group 15"/>
          <p:cNvGrpSpPr/>
          <p:nvPr/>
        </p:nvGrpSpPr>
        <p:grpSpPr>
          <a:xfrm>
            <a:off x="1206532" y="2673077"/>
            <a:ext cx="8510568" cy="423491"/>
            <a:chOff x="0" y="0"/>
            <a:chExt cx="11347425" cy="564654"/>
          </a:xfrm>
        </p:grpSpPr>
        <p:sp>
          <p:nvSpPr>
            <p:cNvPr id="16" name="Freeform 16"/>
            <p:cNvSpPr/>
            <p:nvPr/>
          </p:nvSpPr>
          <p:spPr>
            <a:xfrm>
              <a:off x="0" y="0"/>
              <a:ext cx="11347425" cy="564647"/>
            </a:xfrm>
            <a:custGeom>
              <a:avLst/>
              <a:gdLst/>
              <a:ahLst/>
              <a:cxnLst/>
              <a:rect l="l" t="t" r="r" b="b"/>
              <a:pathLst>
                <a:path w="11347425" h="564647">
                  <a:moveTo>
                    <a:pt x="0" y="0"/>
                  </a:moveTo>
                  <a:lnTo>
                    <a:pt x="11347425" y="0"/>
                  </a:lnTo>
                  <a:lnTo>
                    <a:pt x="11347425" y="564647"/>
                  </a:lnTo>
                  <a:lnTo>
                    <a:pt x="0" y="564647"/>
                  </a:lnTo>
                  <a:close/>
                </a:path>
              </a:pathLst>
            </a:custGeom>
            <a:blipFill>
              <a:blip r:embed="rId4">
                <a:alphaModFix amt="0"/>
              </a:blip>
              <a:stretch>
                <a:fillRect t="-346200" b="-336960"/>
              </a:stretch>
            </a:blipFill>
          </p:spPr>
        </p:sp>
        <p:sp>
          <p:nvSpPr>
            <p:cNvPr id="17" name="TextBox 17"/>
            <p:cNvSpPr txBox="1"/>
            <p:nvPr/>
          </p:nvSpPr>
          <p:spPr>
            <a:xfrm>
              <a:off x="0" y="-9525"/>
              <a:ext cx="11347425" cy="574179"/>
            </a:xfrm>
            <a:prstGeom prst="rect">
              <a:avLst/>
            </a:prstGeom>
          </p:spPr>
          <p:txBody>
            <a:bodyPr lIns="0" tIns="0" rIns="0" bIns="0" rtlCol="0" anchor="ctr"/>
            <a:lstStyle/>
            <a:p>
              <a:pPr marL="0" lvl="0" indent="0" algn="l">
                <a:lnSpc>
                  <a:spcPts val="2400"/>
                </a:lnSpc>
                <a:spcBef>
                  <a:spcPct val="0"/>
                </a:spcBef>
              </a:pPr>
              <a:r>
                <a:rPr lang="en-US" sz="2000" b="1" u="none" strike="noStrike">
                  <a:solidFill>
                    <a:srgbClr val="3B82F6"/>
                  </a:solidFill>
                  <a:latin typeface="Inter Bold"/>
                  <a:ea typeface="Inter Bold"/>
                  <a:cs typeface="Inter Bold"/>
                  <a:sym typeface="Inter Bold"/>
                </a:rPr>
                <a:t>संस्थापक · फिनटेक दूरदर्शी · ब्लॉकचेन इनोवेटर</a:t>
              </a:r>
            </a:p>
          </p:txBody>
        </p:sp>
      </p:grpSp>
      <p:sp>
        <p:nvSpPr>
          <p:cNvPr id="18" name="TextBox 18"/>
          <p:cNvSpPr txBox="1"/>
          <p:nvPr/>
        </p:nvSpPr>
        <p:spPr>
          <a:xfrm>
            <a:off x="1206532" y="3403092"/>
            <a:ext cx="8715966"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RIFT के केंद्र में ऐसे वित्तीय इन्फ्रास्ट्रक्चर का विज़न है जो आधुनिक मार्केट सहभागिता को अधिक सुलभ, संरचित और टेक्नोलॉजी-आधारित बनाता है।</a:t>
            </a:r>
          </a:p>
        </p:txBody>
      </p:sp>
      <p:grpSp>
        <p:nvGrpSpPr>
          <p:cNvPr id="19" name="Group 19"/>
          <p:cNvGrpSpPr/>
          <p:nvPr/>
        </p:nvGrpSpPr>
        <p:grpSpPr>
          <a:xfrm>
            <a:off x="1196750" y="4433783"/>
            <a:ext cx="7637393" cy="1940804"/>
            <a:chOff x="0" y="0"/>
            <a:chExt cx="10183190" cy="2587739"/>
          </a:xfrm>
        </p:grpSpPr>
        <p:sp>
          <p:nvSpPr>
            <p:cNvPr id="20" name="Freeform 20"/>
            <p:cNvSpPr/>
            <p:nvPr/>
          </p:nvSpPr>
          <p:spPr>
            <a:xfrm>
              <a:off x="0" y="0"/>
              <a:ext cx="10183241" cy="2587752"/>
            </a:xfrm>
            <a:custGeom>
              <a:avLst/>
              <a:gdLst/>
              <a:ahLst/>
              <a:cxnLst/>
              <a:rect l="l" t="t" r="r" b="b"/>
              <a:pathLst>
                <a:path w="10183241" h="2587752">
                  <a:moveTo>
                    <a:pt x="0" y="332740"/>
                  </a:moveTo>
                  <a:cubicBezTo>
                    <a:pt x="0" y="148971"/>
                    <a:pt x="148971" y="0"/>
                    <a:pt x="332740" y="0"/>
                  </a:cubicBezTo>
                  <a:lnTo>
                    <a:pt x="9850501" y="0"/>
                  </a:lnTo>
                  <a:cubicBezTo>
                    <a:pt x="10034270" y="0"/>
                    <a:pt x="10183241" y="148971"/>
                    <a:pt x="10183241" y="332740"/>
                  </a:cubicBezTo>
                  <a:lnTo>
                    <a:pt x="10183241" y="2255012"/>
                  </a:lnTo>
                  <a:cubicBezTo>
                    <a:pt x="10183241" y="2438781"/>
                    <a:pt x="10034270" y="2587752"/>
                    <a:pt x="9850501" y="2587752"/>
                  </a:cubicBezTo>
                  <a:lnTo>
                    <a:pt x="332740" y="2587752"/>
                  </a:lnTo>
                  <a:cubicBezTo>
                    <a:pt x="148971" y="2587752"/>
                    <a:pt x="0" y="2438781"/>
                    <a:pt x="0" y="2255012"/>
                  </a:cubicBezTo>
                  <a:close/>
                </a:path>
              </a:pathLst>
            </a:custGeom>
            <a:solidFill>
              <a:srgbClr val="0E0F10"/>
            </a:solidFill>
            <a:ln w="19065" cap="sq">
              <a:solidFill>
                <a:srgbClr val="2A2C2E"/>
              </a:solidFill>
              <a:prstDash val="solid"/>
              <a:miter/>
            </a:ln>
          </p:spPr>
        </p:sp>
      </p:grpSp>
      <p:grpSp>
        <p:nvGrpSpPr>
          <p:cNvPr id="21" name="Group 21"/>
          <p:cNvGrpSpPr/>
          <p:nvPr/>
        </p:nvGrpSpPr>
        <p:grpSpPr>
          <a:xfrm>
            <a:off x="1563176" y="4757328"/>
            <a:ext cx="2059010" cy="274534"/>
            <a:chOff x="0" y="0"/>
            <a:chExt cx="2745346" cy="366046"/>
          </a:xfrm>
        </p:grpSpPr>
        <p:sp>
          <p:nvSpPr>
            <p:cNvPr id="22" name="Freeform 22"/>
            <p:cNvSpPr/>
            <p:nvPr/>
          </p:nvSpPr>
          <p:spPr>
            <a:xfrm>
              <a:off x="0" y="0"/>
              <a:ext cx="2745345" cy="366040"/>
            </a:xfrm>
            <a:custGeom>
              <a:avLst/>
              <a:gdLst/>
              <a:ahLst/>
              <a:cxnLst/>
              <a:rect l="l" t="t" r="r" b="b"/>
              <a:pathLst>
                <a:path w="2745345" h="366040">
                  <a:moveTo>
                    <a:pt x="0" y="0"/>
                  </a:moveTo>
                  <a:lnTo>
                    <a:pt x="2745345" y="0"/>
                  </a:lnTo>
                  <a:lnTo>
                    <a:pt x="2745345" y="366040"/>
                  </a:lnTo>
                  <a:lnTo>
                    <a:pt x="0" y="366040"/>
                  </a:lnTo>
                  <a:close/>
                </a:path>
              </a:pathLst>
            </a:custGeom>
            <a:blipFill>
              <a:blip r:embed="rId4">
                <a:alphaModFix amt="0"/>
              </a:blip>
              <a:stretch>
                <a:fillRect t="-96138" b="-96141"/>
              </a:stretch>
            </a:blipFill>
          </p:spPr>
        </p:sp>
        <p:sp>
          <p:nvSpPr>
            <p:cNvPr id="23" name="TextBox 23"/>
            <p:cNvSpPr txBox="1"/>
            <p:nvPr/>
          </p:nvSpPr>
          <p:spPr>
            <a:xfrm>
              <a:off x="0" y="-9525"/>
              <a:ext cx="274534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विज़न</a:t>
              </a:r>
            </a:p>
          </p:txBody>
        </p:sp>
      </p:grpSp>
      <p:sp>
        <p:nvSpPr>
          <p:cNvPr id="24" name="TextBox 24"/>
          <p:cNvSpPr txBox="1"/>
          <p:nvPr/>
        </p:nvSpPr>
        <p:spPr>
          <a:xfrm>
            <a:off x="1563424" y="5146167"/>
            <a:ext cx="6656956"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एक दीर्घकालिक, स्केलेबल इकोसिस्टम बनाना, जहाँ टेक्नोलॉजी व्यापक सहभागिता को सक्षम बनाए और ऐसा इन्फ्रास्ट्रक्चर तैयार करे जिसके माध्यम से समुदाय साथ-साथ विकास कर सके।</a:t>
            </a:r>
          </a:p>
        </p:txBody>
      </p:sp>
      <p:grpSp>
        <p:nvGrpSpPr>
          <p:cNvPr id="25" name="Group 25"/>
          <p:cNvGrpSpPr/>
          <p:nvPr/>
        </p:nvGrpSpPr>
        <p:grpSpPr>
          <a:xfrm>
            <a:off x="1178824" y="6907987"/>
            <a:ext cx="7637393" cy="1940804"/>
            <a:chOff x="0" y="0"/>
            <a:chExt cx="10183190" cy="2587739"/>
          </a:xfrm>
        </p:grpSpPr>
        <p:sp>
          <p:nvSpPr>
            <p:cNvPr id="26" name="Freeform 26"/>
            <p:cNvSpPr/>
            <p:nvPr/>
          </p:nvSpPr>
          <p:spPr>
            <a:xfrm>
              <a:off x="0" y="0"/>
              <a:ext cx="10183241" cy="2587752"/>
            </a:xfrm>
            <a:custGeom>
              <a:avLst/>
              <a:gdLst/>
              <a:ahLst/>
              <a:cxnLst/>
              <a:rect l="l" t="t" r="r" b="b"/>
              <a:pathLst>
                <a:path w="10183241" h="2587752">
                  <a:moveTo>
                    <a:pt x="0" y="332740"/>
                  </a:moveTo>
                  <a:cubicBezTo>
                    <a:pt x="0" y="148971"/>
                    <a:pt x="148971" y="0"/>
                    <a:pt x="332740" y="0"/>
                  </a:cubicBezTo>
                  <a:lnTo>
                    <a:pt x="9850501" y="0"/>
                  </a:lnTo>
                  <a:cubicBezTo>
                    <a:pt x="10034270" y="0"/>
                    <a:pt x="10183241" y="148971"/>
                    <a:pt x="10183241" y="332740"/>
                  </a:cubicBezTo>
                  <a:lnTo>
                    <a:pt x="10183241" y="2255012"/>
                  </a:lnTo>
                  <a:cubicBezTo>
                    <a:pt x="10183241" y="2438781"/>
                    <a:pt x="10034270" y="2587752"/>
                    <a:pt x="9850501" y="2587752"/>
                  </a:cubicBezTo>
                  <a:lnTo>
                    <a:pt x="332740" y="2587752"/>
                  </a:lnTo>
                  <a:cubicBezTo>
                    <a:pt x="148971" y="2587752"/>
                    <a:pt x="0" y="2438781"/>
                    <a:pt x="0" y="2255012"/>
                  </a:cubicBezTo>
                  <a:close/>
                </a:path>
              </a:pathLst>
            </a:custGeom>
            <a:solidFill>
              <a:srgbClr val="60A5FA">
                <a:alpha val="3922"/>
              </a:srgbClr>
            </a:solidFill>
            <a:ln w="19065" cap="sq">
              <a:solidFill>
                <a:srgbClr val="3B82F6"/>
              </a:solidFill>
              <a:prstDash val="solid"/>
              <a:miter/>
            </a:ln>
          </p:spPr>
        </p:sp>
      </p:grpSp>
      <p:grpSp>
        <p:nvGrpSpPr>
          <p:cNvPr id="27" name="Group 27"/>
          <p:cNvGrpSpPr/>
          <p:nvPr/>
        </p:nvGrpSpPr>
        <p:grpSpPr>
          <a:xfrm>
            <a:off x="1545250" y="7207877"/>
            <a:ext cx="2470814" cy="274534"/>
            <a:chOff x="0" y="0"/>
            <a:chExt cx="3294418" cy="366046"/>
          </a:xfrm>
        </p:grpSpPr>
        <p:sp>
          <p:nvSpPr>
            <p:cNvPr id="28" name="Freeform 28"/>
            <p:cNvSpPr/>
            <p:nvPr/>
          </p:nvSpPr>
          <p:spPr>
            <a:xfrm>
              <a:off x="0" y="0"/>
              <a:ext cx="3294414" cy="366040"/>
            </a:xfrm>
            <a:custGeom>
              <a:avLst/>
              <a:gdLst/>
              <a:ahLst/>
              <a:cxnLst/>
              <a:rect l="l" t="t" r="r" b="b"/>
              <a:pathLst>
                <a:path w="3294414" h="366040">
                  <a:moveTo>
                    <a:pt x="0" y="0"/>
                  </a:moveTo>
                  <a:lnTo>
                    <a:pt x="3294414" y="0"/>
                  </a:lnTo>
                  <a:lnTo>
                    <a:pt x="3294414" y="366040"/>
                  </a:lnTo>
                  <a:lnTo>
                    <a:pt x="0" y="366040"/>
                  </a:lnTo>
                  <a:close/>
                </a:path>
              </a:pathLst>
            </a:custGeom>
            <a:blipFill>
              <a:blip r:embed="rId4">
                <a:alphaModFix amt="0"/>
              </a:blip>
              <a:stretch>
                <a:fillRect t="-125366" b="-125370"/>
              </a:stretch>
            </a:blipFill>
          </p:spPr>
        </p:sp>
        <p:sp>
          <p:nvSpPr>
            <p:cNvPr id="29" name="TextBox 29"/>
            <p:cNvSpPr txBox="1"/>
            <p:nvPr/>
          </p:nvSpPr>
          <p:spPr>
            <a:xfrm>
              <a:off x="0" y="-9525"/>
              <a:ext cx="329441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मिशन</a:t>
              </a:r>
            </a:p>
          </p:txBody>
        </p:sp>
      </p:grpSp>
      <p:sp>
        <p:nvSpPr>
          <p:cNvPr id="30" name="TextBox 30"/>
          <p:cNvSpPr txBox="1"/>
          <p:nvPr/>
        </p:nvSpPr>
        <p:spPr>
          <a:xfrm>
            <a:off x="1545507" y="7644027"/>
            <a:ext cx="6656956" cy="600075"/>
          </a:xfrm>
          <a:prstGeom prst="rect">
            <a:avLst/>
          </a:prstGeom>
        </p:spPr>
        <p:txBody>
          <a:bodyPr lIns="0" tIns="0" rIns="0" bIns="0" rtlCol="0" anchor="t">
            <a:spAutoFit/>
          </a:bodyPr>
          <a:lstStyle/>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मिशन: इन्फ्रास्ट्रक्चर का निर्माण करें। एक्सेस का विस्तार करें। सहभागिता के बेहतर तरीके बनाएँ।</a:t>
            </a:r>
          </a:p>
        </p:txBody>
      </p:sp>
      <p:grpSp>
        <p:nvGrpSpPr>
          <p:cNvPr id="31" name="Group 31"/>
          <p:cNvGrpSpPr/>
          <p:nvPr/>
        </p:nvGrpSpPr>
        <p:grpSpPr>
          <a:xfrm>
            <a:off x="10632338" y="1792138"/>
            <a:ext cx="5968293" cy="7067664"/>
            <a:chOff x="0" y="0"/>
            <a:chExt cx="7694568" cy="9111923"/>
          </a:xfrm>
        </p:grpSpPr>
        <p:sp>
          <p:nvSpPr>
            <p:cNvPr id="32" name="Freeform 32"/>
            <p:cNvSpPr/>
            <p:nvPr/>
          </p:nvSpPr>
          <p:spPr>
            <a:xfrm>
              <a:off x="0" y="0"/>
              <a:ext cx="7694528" cy="9111986"/>
            </a:xfrm>
            <a:custGeom>
              <a:avLst/>
              <a:gdLst/>
              <a:ahLst/>
              <a:cxnLst/>
              <a:rect l="l" t="t" r="r" b="b"/>
              <a:pathLst>
                <a:path w="7694528" h="9111986">
                  <a:moveTo>
                    <a:pt x="0" y="352750"/>
                  </a:moveTo>
                  <a:cubicBezTo>
                    <a:pt x="0" y="157938"/>
                    <a:pt x="115965" y="0"/>
                    <a:pt x="259006" y="0"/>
                  </a:cubicBezTo>
                  <a:lnTo>
                    <a:pt x="7435621" y="0"/>
                  </a:lnTo>
                  <a:cubicBezTo>
                    <a:pt x="7578662" y="0"/>
                    <a:pt x="7694528" y="157938"/>
                    <a:pt x="7694528" y="352750"/>
                  </a:cubicBezTo>
                  <a:lnTo>
                    <a:pt x="7694528" y="8759240"/>
                  </a:lnTo>
                  <a:cubicBezTo>
                    <a:pt x="7694528" y="8954053"/>
                    <a:pt x="7578562" y="9111986"/>
                    <a:pt x="7435522" y="9111986"/>
                  </a:cubicBezTo>
                  <a:lnTo>
                    <a:pt x="259006" y="9111986"/>
                  </a:lnTo>
                  <a:cubicBezTo>
                    <a:pt x="115965" y="9111986"/>
                    <a:pt x="0" y="8954053"/>
                    <a:pt x="0" y="8759240"/>
                  </a:cubicBezTo>
                  <a:close/>
                </a:path>
              </a:pathLst>
            </a:custGeom>
            <a:blipFill>
              <a:blip r:embed="rId5"/>
              <a:stretch>
                <a:fillRect l="-3124" t="-38952" r="-14350" b="-9801"/>
              </a:stretch>
            </a:blipFill>
            <a:ln w="19065" cap="sq">
              <a:solidFill>
                <a:srgbClr val="2A2C2E"/>
              </a:solidFill>
              <a:prstDash val="solid"/>
              <a:miter/>
            </a:ln>
          </p:spPr>
        </p:sp>
      </p:grpSp>
      <p:grpSp>
        <p:nvGrpSpPr>
          <p:cNvPr id="33" name="Group 33"/>
          <p:cNvGrpSpPr/>
          <p:nvPr/>
        </p:nvGrpSpPr>
        <p:grpSpPr>
          <a:xfrm>
            <a:off x="823608" y="9789138"/>
            <a:ext cx="9608706" cy="252189"/>
            <a:chOff x="0" y="0"/>
            <a:chExt cx="12811608" cy="336252"/>
          </a:xfrm>
        </p:grpSpPr>
        <p:sp>
          <p:nvSpPr>
            <p:cNvPr id="34" name="Freeform 3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35" name="TextBox 3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36" name="Freeform 36"/>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792329" y="297930"/>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मुफ़्त डेमो अकाउंट</a:t>
              </a:r>
            </a:p>
          </p:txBody>
        </p:sp>
      </p:grpSp>
      <p:grpSp>
        <p:nvGrpSpPr>
          <p:cNvPr id="7" name="Group 7"/>
          <p:cNvGrpSpPr/>
          <p:nvPr/>
        </p:nvGrpSpPr>
        <p:grpSpPr>
          <a:xfrm>
            <a:off x="16911323" y="277340"/>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04</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978789" y="1595529"/>
            <a:ext cx="7755598" cy="1628470"/>
            <a:chOff x="0" y="0"/>
            <a:chExt cx="10340797" cy="2171293"/>
          </a:xfrm>
        </p:grpSpPr>
        <p:sp>
          <p:nvSpPr>
            <p:cNvPr id="13" name="Freeform 13"/>
            <p:cNvSpPr/>
            <p:nvPr/>
          </p:nvSpPr>
          <p:spPr>
            <a:xfrm>
              <a:off x="0" y="0"/>
              <a:ext cx="10340799" cy="2171291"/>
            </a:xfrm>
            <a:custGeom>
              <a:avLst/>
              <a:gdLst/>
              <a:ahLst/>
              <a:cxnLst/>
              <a:rect l="l" t="t" r="r" b="b"/>
              <a:pathLst>
                <a:path w="10340799" h="2171291">
                  <a:moveTo>
                    <a:pt x="0" y="0"/>
                  </a:moveTo>
                  <a:lnTo>
                    <a:pt x="10340799" y="0"/>
                  </a:lnTo>
                  <a:lnTo>
                    <a:pt x="10340799" y="2171291"/>
                  </a:lnTo>
                  <a:lnTo>
                    <a:pt x="0" y="2171291"/>
                  </a:lnTo>
                  <a:close/>
                </a:path>
              </a:pathLst>
            </a:custGeom>
            <a:blipFill>
              <a:blip r:embed="rId4">
                <a:alphaModFix amt="0"/>
              </a:blip>
              <a:stretch>
                <a:fillRect t="-69617" b="-15978"/>
              </a:stretch>
            </a:blipFill>
          </p:spPr>
        </p:sp>
        <p:sp>
          <p:nvSpPr>
            <p:cNvPr id="14" name="TextBox 14"/>
            <p:cNvSpPr txBox="1"/>
            <p:nvPr/>
          </p:nvSpPr>
          <p:spPr>
            <a:xfrm>
              <a:off x="0" y="-76200"/>
              <a:ext cx="10340797" cy="2247493"/>
            </a:xfrm>
            <a:prstGeom prst="rect">
              <a:avLst/>
            </a:prstGeom>
          </p:spPr>
          <p:txBody>
            <a:bodyPr lIns="0" tIns="0" rIns="0" bIns="0" rtlCol="0" anchor="ctr"/>
            <a:lstStyle/>
            <a:p>
              <a:pPr marL="0" lvl="0" indent="0" algn="l">
                <a:lnSpc>
                  <a:spcPts val="5879"/>
                </a:lnSpc>
                <a:spcBef>
                  <a:spcPct val="0"/>
                </a:spcBef>
              </a:pPr>
              <a:r>
                <a:rPr lang="en-US" sz="4199" b="1" u="none" strike="noStrike">
                  <a:solidFill>
                    <a:srgbClr val="FFFFFF"/>
                  </a:solidFill>
                  <a:latin typeface="Inter Bold"/>
                  <a:ea typeface="Inter Bold"/>
                  <a:cs typeface="Inter Bold"/>
                  <a:sym typeface="Inter Bold"/>
                </a:rPr>
                <a:t>अभ्यास से शुरुआत करें। समझ के साथ ट्रेड करें।</a:t>
              </a:r>
            </a:p>
          </p:txBody>
        </p:sp>
      </p:grpSp>
      <p:sp>
        <p:nvSpPr>
          <p:cNvPr id="15" name="TextBox 15"/>
          <p:cNvSpPr txBox="1"/>
          <p:nvPr/>
        </p:nvSpPr>
        <p:spPr>
          <a:xfrm>
            <a:off x="988324" y="3311105"/>
            <a:ext cx="7617828"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हर नया RIFT यूज़र $10,000 के वर्चुअल डेमो अकाउंट से शुरुआत कर सकता है।</a:t>
            </a:r>
          </a:p>
          <a:p>
            <a:pPr marL="0" lvl="0" indent="0" algn="l">
              <a:lnSpc>
                <a:spcPts val="2400"/>
              </a:lnSpc>
              <a:spcBef>
                <a:spcPct val="0"/>
              </a:spcBef>
            </a:pPr>
            <a:r>
              <a:rPr lang="en-US" sz="1500" u="none" strike="noStrike">
                <a:solidFill>
                  <a:srgbClr val="D2D2D2"/>
                </a:solidFill>
                <a:latin typeface="Inter"/>
                <a:ea typeface="Inter"/>
                <a:cs typeface="Inter"/>
                <a:sym typeface="Inter"/>
              </a:rPr>
              <a:t>वास्तविक कैपिटल की आवश्यकता नहीं है।</a:t>
            </a:r>
          </a:p>
        </p:txBody>
      </p:sp>
      <p:grpSp>
        <p:nvGrpSpPr>
          <p:cNvPr id="16" name="Group 16"/>
          <p:cNvGrpSpPr/>
          <p:nvPr/>
        </p:nvGrpSpPr>
        <p:grpSpPr>
          <a:xfrm>
            <a:off x="988324" y="4176727"/>
            <a:ext cx="5216157" cy="274534"/>
            <a:chOff x="0" y="0"/>
            <a:chExt cx="6954876" cy="366046"/>
          </a:xfrm>
        </p:grpSpPr>
        <p:sp>
          <p:nvSpPr>
            <p:cNvPr id="17" name="Freeform 17"/>
            <p:cNvSpPr/>
            <p:nvPr/>
          </p:nvSpPr>
          <p:spPr>
            <a:xfrm>
              <a:off x="0" y="0"/>
              <a:ext cx="6954873" cy="366040"/>
            </a:xfrm>
            <a:custGeom>
              <a:avLst/>
              <a:gdLst/>
              <a:ahLst/>
              <a:cxnLst/>
              <a:rect l="l" t="t" r="r" b="b"/>
              <a:pathLst>
                <a:path w="6954873" h="366040">
                  <a:moveTo>
                    <a:pt x="0" y="0"/>
                  </a:moveTo>
                  <a:lnTo>
                    <a:pt x="6954873" y="0"/>
                  </a:lnTo>
                  <a:lnTo>
                    <a:pt x="6954873" y="366040"/>
                  </a:lnTo>
                  <a:lnTo>
                    <a:pt x="0" y="366040"/>
                  </a:lnTo>
                  <a:close/>
                </a:path>
              </a:pathLst>
            </a:custGeom>
            <a:blipFill>
              <a:blip r:embed="rId4">
                <a:alphaModFix amt="0"/>
              </a:blip>
              <a:stretch>
                <a:fillRect t="-320220" b="-320223"/>
              </a:stretch>
            </a:blipFill>
          </p:spPr>
        </p:sp>
        <p:sp>
          <p:nvSpPr>
            <p:cNvPr id="18" name="TextBox 18"/>
            <p:cNvSpPr txBox="1"/>
            <p:nvPr/>
          </p:nvSpPr>
          <p:spPr>
            <a:xfrm>
              <a:off x="0" y="-9525"/>
              <a:ext cx="69548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आप क्या कर सकते हैं</a:t>
              </a:r>
            </a:p>
          </p:txBody>
        </p:sp>
      </p:grpSp>
      <p:grpSp>
        <p:nvGrpSpPr>
          <p:cNvPr id="19" name="Group 19"/>
          <p:cNvGrpSpPr/>
          <p:nvPr/>
        </p:nvGrpSpPr>
        <p:grpSpPr>
          <a:xfrm>
            <a:off x="978789" y="4661089"/>
            <a:ext cx="7088324" cy="2733426"/>
            <a:chOff x="0" y="0"/>
            <a:chExt cx="9451099" cy="3644567"/>
          </a:xfrm>
        </p:grpSpPr>
        <p:sp>
          <p:nvSpPr>
            <p:cNvPr id="20" name="Freeform 20"/>
            <p:cNvSpPr/>
            <p:nvPr/>
          </p:nvSpPr>
          <p:spPr>
            <a:xfrm>
              <a:off x="0" y="0"/>
              <a:ext cx="9451086" cy="3644547"/>
            </a:xfrm>
            <a:custGeom>
              <a:avLst/>
              <a:gdLst/>
              <a:ahLst/>
              <a:cxnLst/>
              <a:rect l="l" t="t" r="r" b="b"/>
              <a:pathLst>
                <a:path w="9451086" h="3644547">
                  <a:moveTo>
                    <a:pt x="0" y="273338"/>
                  </a:moveTo>
                  <a:cubicBezTo>
                    <a:pt x="0" y="122368"/>
                    <a:pt x="148336" y="0"/>
                    <a:pt x="331343" y="0"/>
                  </a:cubicBezTo>
                  <a:lnTo>
                    <a:pt x="9119743" y="0"/>
                  </a:lnTo>
                  <a:cubicBezTo>
                    <a:pt x="9302750" y="0"/>
                    <a:pt x="9451086" y="122368"/>
                    <a:pt x="9451086" y="273338"/>
                  </a:cubicBezTo>
                  <a:lnTo>
                    <a:pt x="9451086" y="3371208"/>
                  </a:lnTo>
                  <a:cubicBezTo>
                    <a:pt x="9451086" y="3522178"/>
                    <a:pt x="9302750" y="3644547"/>
                    <a:pt x="9119743" y="3644547"/>
                  </a:cubicBezTo>
                  <a:lnTo>
                    <a:pt x="331343" y="3644547"/>
                  </a:lnTo>
                  <a:cubicBezTo>
                    <a:pt x="148336" y="3644547"/>
                    <a:pt x="0" y="3522178"/>
                    <a:pt x="0" y="3371208"/>
                  </a:cubicBezTo>
                  <a:close/>
                </a:path>
              </a:pathLst>
            </a:custGeom>
            <a:solidFill>
              <a:srgbClr val="0E0F10"/>
            </a:solidFill>
            <a:ln w="19065" cap="sq">
              <a:solidFill>
                <a:srgbClr val="2A2C2E"/>
              </a:solidFill>
              <a:prstDash val="solid"/>
              <a:miter/>
            </a:ln>
          </p:spPr>
        </p:sp>
      </p:grpSp>
      <p:sp>
        <p:nvSpPr>
          <p:cNvPr id="21" name="TextBox 21"/>
          <p:cNvSpPr txBox="1"/>
          <p:nvPr/>
        </p:nvSpPr>
        <p:spPr>
          <a:xfrm>
            <a:off x="1354998" y="4961002"/>
            <a:ext cx="6382417" cy="2038349"/>
          </a:xfrm>
          <a:prstGeom prst="rect">
            <a:avLst/>
          </a:prstGeom>
        </p:spPr>
        <p:txBody>
          <a:bodyPr lIns="0" tIns="0" rIns="0" bIns="0" rtlCol="0" anchor="t">
            <a:spAutoFit/>
          </a:bodyPr>
          <a:lstStyle/>
          <a:p>
            <a:pPr marL="0" lvl="0" indent="0" algn="l">
              <a:lnSpc>
                <a:spcPts val="2700"/>
              </a:lnSpc>
              <a:spcBef>
                <a:spcPct val="0"/>
              </a:spcBef>
            </a:pPr>
            <a:r>
              <a:rPr lang="en-US" sz="1500" u="none" strike="noStrike">
                <a:solidFill>
                  <a:srgbClr val="D2D2D2"/>
                </a:solidFill>
                <a:latin typeface="Inter"/>
                <a:ea typeface="Inter"/>
                <a:cs typeface="Inter"/>
                <a:sym typeface="Inter"/>
              </a:rPr>
              <a:t>• RIFT इंटरफ़ेस का अनुभव लें</a:t>
            </a:r>
          </a:p>
          <a:p>
            <a:pPr marL="0" lvl="0" indent="0" algn="l">
              <a:lnSpc>
                <a:spcPts val="2700"/>
              </a:lnSpc>
              <a:spcBef>
                <a:spcPct val="0"/>
              </a:spcBef>
            </a:pPr>
            <a:r>
              <a:rPr lang="en-US" sz="1500" u="none" strike="noStrike">
                <a:solidFill>
                  <a:srgbClr val="D2D2D2"/>
                </a:solidFill>
                <a:latin typeface="Inter"/>
                <a:ea typeface="Inter"/>
                <a:cs typeface="Inter"/>
                <a:sym typeface="Inter"/>
              </a:rPr>
              <a:t>• मार्केट सहभागिता का अभ्यास करें</a:t>
            </a:r>
          </a:p>
          <a:p>
            <a:pPr marL="0" lvl="0" indent="0" algn="l">
              <a:lnSpc>
                <a:spcPts val="2700"/>
              </a:lnSpc>
              <a:spcBef>
                <a:spcPct val="0"/>
              </a:spcBef>
            </a:pPr>
            <a:r>
              <a:rPr lang="en-US" sz="1500" u="none" strike="noStrike">
                <a:solidFill>
                  <a:srgbClr val="D2D2D2"/>
                </a:solidFill>
                <a:latin typeface="Inter"/>
                <a:ea typeface="Inter"/>
                <a:cs typeface="Inter"/>
                <a:sym typeface="Inter"/>
              </a:rPr>
              <a:t>• ट्रेडिंग आइडियाज़ का परीक्षण करें</a:t>
            </a:r>
          </a:p>
          <a:p>
            <a:pPr marL="0" lvl="0" indent="0" algn="l">
              <a:lnSpc>
                <a:spcPts val="2700"/>
              </a:lnSpc>
              <a:spcBef>
                <a:spcPct val="0"/>
              </a:spcBef>
            </a:pPr>
            <a:r>
              <a:rPr lang="en-US" sz="1500" u="none" strike="noStrike">
                <a:solidFill>
                  <a:srgbClr val="D2D2D2"/>
                </a:solidFill>
                <a:latin typeface="Inter"/>
                <a:ea typeface="Inter"/>
                <a:cs typeface="Inter"/>
                <a:sym typeface="Inter"/>
              </a:rPr>
              <a:t>• एक्ज़ीक्यूशन का अनुभव लें</a:t>
            </a:r>
          </a:p>
          <a:p>
            <a:pPr marL="0" lvl="0" indent="0" algn="l">
              <a:lnSpc>
                <a:spcPts val="2700"/>
              </a:lnSpc>
              <a:spcBef>
                <a:spcPct val="0"/>
              </a:spcBef>
            </a:pPr>
            <a:r>
              <a:rPr lang="en-US" sz="1500" u="none" strike="noStrike">
                <a:solidFill>
                  <a:srgbClr val="D2D2D2"/>
                </a:solidFill>
                <a:latin typeface="Inter"/>
                <a:ea typeface="Inter"/>
                <a:cs typeface="Inter"/>
                <a:sym typeface="Inter"/>
              </a:rPr>
              <a:t>• लाइव होने से पहले सीखें</a:t>
            </a:r>
          </a:p>
          <a:p>
            <a:pPr marL="0" lvl="0" indent="0" algn="l">
              <a:lnSpc>
                <a:spcPts val="2700"/>
              </a:lnSpc>
              <a:spcBef>
                <a:spcPct val="0"/>
              </a:spcBef>
            </a:pPr>
            <a:r>
              <a:rPr lang="en-US" sz="1500" u="none" strike="noStrike">
                <a:solidFill>
                  <a:srgbClr val="D2D2D2"/>
                </a:solidFill>
                <a:latin typeface="Inter"/>
                <a:ea typeface="Inter"/>
                <a:cs typeface="Inter"/>
                <a:sym typeface="Inter"/>
              </a:rPr>
              <a:t>• आवश्यकता पड़ने पर अपना वर्चुअल बैलेंस रीसेट करें</a:t>
            </a:r>
          </a:p>
        </p:txBody>
      </p:sp>
      <p:grpSp>
        <p:nvGrpSpPr>
          <p:cNvPr id="22" name="Group 22"/>
          <p:cNvGrpSpPr/>
          <p:nvPr/>
        </p:nvGrpSpPr>
        <p:grpSpPr>
          <a:xfrm>
            <a:off x="978789" y="7651690"/>
            <a:ext cx="3382108" cy="1323108"/>
            <a:chOff x="0" y="0"/>
            <a:chExt cx="4509478" cy="1764144"/>
          </a:xfrm>
        </p:grpSpPr>
        <p:sp>
          <p:nvSpPr>
            <p:cNvPr id="23" name="Freeform 23"/>
            <p:cNvSpPr/>
            <p:nvPr/>
          </p:nvSpPr>
          <p:spPr>
            <a:xfrm>
              <a:off x="0" y="0"/>
              <a:ext cx="4509516" cy="1764030"/>
            </a:xfrm>
            <a:custGeom>
              <a:avLst/>
              <a:gdLst/>
              <a:ahLst/>
              <a:cxnLst/>
              <a:rect l="l" t="t" r="r" b="b"/>
              <a:pathLst>
                <a:path w="4509516" h="1764030">
                  <a:moveTo>
                    <a:pt x="0" y="278511"/>
                  </a:moveTo>
                  <a:cubicBezTo>
                    <a:pt x="0" y="124714"/>
                    <a:pt x="124714" y="0"/>
                    <a:pt x="278511" y="0"/>
                  </a:cubicBezTo>
                  <a:lnTo>
                    <a:pt x="4231005" y="0"/>
                  </a:lnTo>
                  <a:cubicBezTo>
                    <a:pt x="4384802" y="0"/>
                    <a:pt x="4509516" y="124714"/>
                    <a:pt x="4509516" y="278511"/>
                  </a:cubicBezTo>
                  <a:lnTo>
                    <a:pt x="4509516" y="1485519"/>
                  </a:lnTo>
                  <a:cubicBezTo>
                    <a:pt x="4509516" y="1639316"/>
                    <a:pt x="4384802" y="1764030"/>
                    <a:pt x="4231005" y="1764030"/>
                  </a:cubicBezTo>
                  <a:lnTo>
                    <a:pt x="278511" y="1764030"/>
                  </a:lnTo>
                  <a:cubicBezTo>
                    <a:pt x="124714" y="1764157"/>
                    <a:pt x="0" y="1639443"/>
                    <a:pt x="0" y="1485646"/>
                  </a:cubicBezTo>
                  <a:close/>
                </a:path>
              </a:pathLst>
            </a:custGeom>
            <a:solidFill>
              <a:srgbClr val="0E0F10"/>
            </a:solidFill>
            <a:ln w="19065" cap="sq">
              <a:solidFill>
                <a:srgbClr val="2A2C2E"/>
              </a:solidFill>
              <a:prstDash val="solid"/>
              <a:miter/>
            </a:ln>
          </p:spPr>
        </p:sp>
      </p:grpSp>
      <p:grpSp>
        <p:nvGrpSpPr>
          <p:cNvPr id="24" name="Group 24"/>
          <p:cNvGrpSpPr/>
          <p:nvPr/>
        </p:nvGrpSpPr>
        <p:grpSpPr>
          <a:xfrm>
            <a:off x="1235402" y="7974892"/>
            <a:ext cx="2868882" cy="439255"/>
            <a:chOff x="0" y="0"/>
            <a:chExt cx="3825176" cy="585673"/>
          </a:xfrm>
        </p:grpSpPr>
        <p:sp>
          <p:nvSpPr>
            <p:cNvPr id="25" name="Freeform 25"/>
            <p:cNvSpPr/>
            <p:nvPr/>
          </p:nvSpPr>
          <p:spPr>
            <a:xfrm>
              <a:off x="0" y="0"/>
              <a:ext cx="3825180" cy="585674"/>
            </a:xfrm>
            <a:custGeom>
              <a:avLst/>
              <a:gdLst/>
              <a:ahLst/>
              <a:cxnLst/>
              <a:rect l="l" t="t" r="r" b="b"/>
              <a:pathLst>
                <a:path w="3825180" h="585674">
                  <a:moveTo>
                    <a:pt x="0" y="0"/>
                  </a:moveTo>
                  <a:lnTo>
                    <a:pt x="3825180" y="0"/>
                  </a:lnTo>
                  <a:lnTo>
                    <a:pt x="3825180" y="585674"/>
                  </a:lnTo>
                  <a:lnTo>
                    <a:pt x="0" y="585674"/>
                  </a:lnTo>
                  <a:close/>
                </a:path>
              </a:pathLst>
            </a:custGeom>
            <a:blipFill>
              <a:blip r:embed="rId4">
                <a:alphaModFix amt="0"/>
              </a:blip>
              <a:stretch>
                <a:fillRect t="-77261" b="-77261"/>
              </a:stretch>
            </a:blipFill>
          </p:spPr>
        </p:sp>
        <p:sp>
          <p:nvSpPr>
            <p:cNvPr id="26" name="TextBox 26"/>
            <p:cNvSpPr txBox="1"/>
            <p:nvPr/>
          </p:nvSpPr>
          <p:spPr>
            <a:xfrm>
              <a:off x="0" y="0"/>
              <a:ext cx="3825176" cy="585673"/>
            </a:xfrm>
            <a:prstGeom prst="rect">
              <a:avLst/>
            </a:prstGeom>
          </p:spPr>
          <p:txBody>
            <a:bodyPr lIns="0" tIns="0" rIns="0" bIns="0" rtlCol="0" anchor="ctr"/>
            <a:lstStyle/>
            <a:p>
              <a:pPr algn="l">
                <a:lnSpc>
                  <a:spcPts val="3242"/>
                </a:lnSpc>
              </a:pPr>
              <a:r>
                <a:rPr lang="en-US" sz="2702" b="1">
                  <a:solidFill>
                    <a:srgbClr val="3B82F6"/>
                  </a:solidFill>
                  <a:latin typeface="Inter Bold"/>
                  <a:ea typeface="Inter Bold"/>
                  <a:cs typeface="Inter Bold"/>
                  <a:sym typeface="Inter Bold"/>
                </a:rPr>
                <a:t>$10,000</a:t>
              </a:r>
            </a:p>
          </p:txBody>
        </p:sp>
      </p:grpSp>
      <p:grpSp>
        <p:nvGrpSpPr>
          <p:cNvPr id="27" name="Group 27"/>
          <p:cNvGrpSpPr/>
          <p:nvPr/>
        </p:nvGrpSpPr>
        <p:grpSpPr>
          <a:xfrm>
            <a:off x="1235402" y="8485108"/>
            <a:ext cx="2868882" cy="274534"/>
            <a:chOff x="0" y="0"/>
            <a:chExt cx="3825176" cy="366046"/>
          </a:xfrm>
        </p:grpSpPr>
        <p:sp>
          <p:nvSpPr>
            <p:cNvPr id="28" name="Freeform 28"/>
            <p:cNvSpPr/>
            <p:nvPr/>
          </p:nvSpPr>
          <p:spPr>
            <a:xfrm>
              <a:off x="0" y="0"/>
              <a:ext cx="3825180" cy="366040"/>
            </a:xfrm>
            <a:custGeom>
              <a:avLst/>
              <a:gdLst/>
              <a:ahLst/>
              <a:cxnLst/>
              <a:rect l="l" t="t" r="r" b="b"/>
              <a:pathLst>
                <a:path w="3825180" h="366040">
                  <a:moveTo>
                    <a:pt x="0" y="0"/>
                  </a:moveTo>
                  <a:lnTo>
                    <a:pt x="3825180" y="0"/>
                  </a:lnTo>
                  <a:lnTo>
                    <a:pt x="3825180" y="366040"/>
                  </a:lnTo>
                  <a:lnTo>
                    <a:pt x="0" y="366040"/>
                  </a:lnTo>
                  <a:close/>
                </a:path>
              </a:pathLst>
            </a:custGeom>
            <a:blipFill>
              <a:blip r:embed="rId4">
                <a:alphaModFix amt="0"/>
              </a:blip>
              <a:stretch>
                <a:fillRect t="-153620" b="-153623"/>
              </a:stretch>
            </a:blipFill>
          </p:spPr>
        </p:sp>
        <p:sp>
          <p:nvSpPr>
            <p:cNvPr id="29" name="TextBox 29"/>
            <p:cNvSpPr txBox="1"/>
            <p:nvPr/>
          </p:nvSpPr>
          <p:spPr>
            <a:xfrm>
              <a:off x="0" y="-9525"/>
              <a:ext cx="38251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वर्चुअल ट्रेडिंग कैपिटल</a:t>
              </a:r>
            </a:p>
          </p:txBody>
        </p:sp>
      </p:grpSp>
      <p:grpSp>
        <p:nvGrpSpPr>
          <p:cNvPr id="30" name="Group 30"/>
          <p:cNvGrpSpPr/>
          <p:nvPr/>
        </p:nvGrpSpPr>
        <p:grpSpPr>
          <a:xfrm>
            <a:off x="4726191" y="7651690"/>
            <a:ext cx="3340932" cy="1323108"/>
            <a:chOff x="0" y="0"/>
            <a:chExt cx="4454576" cy="1764144"/>
          </a:xfrm>
        </p:grpSpPr>
        <p:sp>
          <p:nvSpPr>
            <p:cNvPr id="31" name="Freeform 31"/>
            <p:cNvSpPr/>
            <p:nvPr/>
          </p:nvSpPr>
          <p:spPr>
            <a:xfrm>
              <a:off x="0" y="0"/>
              <a:ext cx="4454525" cy="1764030"/>
            </a:xfrm>
            <a:custGeom>
              <a:avLst/>
              <a:gdLst/>
              <a:ahLst/>
              <a:cxnLst/>
              <a:rect l="l" t="t" r="r" b="b"/>
              <a:pathLst>
                <a:path w="4454525" h="1764030">
                  <a:moveTo>
                    <a:pt x="0" y="278511"/>
                  </a:moveTo>
                  <a:cubicBezTo>
                    <a:pt x="0" y="124714"/>
                    <a:pt x="124714" y="0"/>
                    <a:pt x="278511" y="0"/>
                  </a:cubicBezTo>
                  <a:lnTo>
                    <a:pt x="4176014" y="0"/>
                  </a:lnTo>
                  <a:cubicBezTo>
                    <a:pt x="4329811" y="0"/>
                    <a:pt x="4454525" y="124714"/>
                    <a:pt x="4454525" y="278511"/>
                  </a:cubicBezTo>
                  <a:lnTo>
                    <a:pt x="4454525" y="1485519"/>
                  </a:lnTo>
                  <a:cubicBezTo>
                    <a:pt x="4454525" y="1639316"/>
                    <a:pt x="4329811" y="1764030"/>
                    <a:pt x="4176014" y="1764030"/>
                  </a:cubicBezTo>
                  <a:lnTo>
                    <a:pt x="278511" y="1764030"/>
                  </a:lnTo>
                  <a:cubicBezTo>
                    <a:pt x="124714" y="1764157"/>
                    <a:pt x="0" y="1639443"/>
                    <a:pt x="0" y="1485646"/>
                  </a:cubicBezTo>
                  <a:close/>
                </a:path>
              </a:pathLst>
            </a:custGeom>
            <a:solidFill>
              <a:srgbClr val="60A5FA">
                <a:alpha val="3922"/>
              </a:srgbClr>
            </a:solidFill>
            <a:ln w="19065" cap="sq">
              <a:solidFill>
                <a:srgbClr val="3B82F6"/>
              </a:solidFill>
              <a:prstDash val="solid"/>
              <a:miter/>
            </a:ln>
          </p:spPr>
        </p:sp>
      </p:grpSp>
      <p:sp>
        <p:nvSpPr>
          <p:cNvPr id="32" name="TextBox 32"/>
          <p:cNvSpPr txBox="1"/>
          <p:nvPr/>
        </p:nvSpPr>
        <p:spPr>
          <a:xfrm>
            <a:off x="5024237" y="7979869"/>
            <a:ext cx="2744838" cy="600075"/>
          </a:xfrm>
          <a:prstGeom prst="rect">
            <a:avLst/>
          </a:prstGeom>
        </p:spPr>
        <p:txBody>
          <a:bodyPr lIns="0" tIns="0" rIns="0" bIns="0" rtlCol="0" anchor="t">
            <a:spAutoFit/>
          </a:bodyPr>
          <a:lstStyle/>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पहले अभ्यास करें। आत्मविश्वास के साथ सहभागिता करें।</a:t>
            </a:r>
          </a:p>
        </p:txBody>
      </p:sp>
      <p:grpSp>
        <p:nvGrpSpPr>
          <p:cNvPr id="33" name="Group 33"/>
          <p:cNvGrpSpPr/>
          <p:nvPr/>
        </p:nvGrpSpPr>
        <p:grpSpPr>
          <a:xfrm>
            <a:off x="9921940" y="1576479"/>
            <a:ext cx="6854272" cy="7534804"/>
            <a:chOff x="0" y="0"/>
            <a:chExt cx="9139029" cy="10046405"/>
          </a:xfrm>
        </p:grpSpPr>
        <p:sp>
          <p:nvSpPr>
            <p:cNvPr id="34" name="Freeform 34" descr="/mnt/data/3(4).PNG"/>
            <p:cNvSpPr/>
            <p:nvPr/>
          </p:nvSpPr>
          <p:spPr>
            <a:xfrm>
              <a:off x="0" y="0"/>
              <a:ext cx="9138993" cy="10046457"/>
            </a:xfrm>
            <a:custGeom>
              <a:avLst/>
              <a:gdLst/>
              <a:ahLst/>
              <a:cxnLst/>
              <a:rect l="l" t="t" r="r" b="b"/>
              <a:pathLst>
                <a:path w="9138993" h="10046457">
                  <a:moveTo>
                    <a:pt x="563207" y="0"/>
                  </a:moveTo>
                  <a:lnTo>
                    <a:pt x="8575787" y="0"/>
                  </a:lnTo>
                  <a:cubicBezTo>
                    <a:pt x="8725158" y="0"/>
                    <a:pt x="8868412" y="59338"/>
                    <a:pt x="8974034" y="164959"/>
                  </a:cubicBezTo>
                  <a:cubicBezTo>
                    <a:pt x="9079656" y="270581"/>
                    <a:pt x="9138993" y="413835"/>
                    <a:pt x="9138993" y="563207"/>
                  </a:cubicBezTo>
                  <a:lnTo>
                    <a:pt x="9138993" y="9483250"/>
                  </a:lnTo>
                  <a:cubicBezTo>
                    <a:pt x="9138993" y="9794301"/>
                    <a:pt x="8886837" y="10046457"/>
                    <a:pt x="8575787" y="10046457"/>
                  </a:cubicBezTo>
                  <a:lnTo>
                    <a:pt x="563207" y="10046457"/>
                  </a:lnTo>
                  <a:cubicBezTo>
                    <a:pt x="252156" y="10046457"/>
                    <a:pt x="0" y="9794301"/>
                    <a:pt x="0" y="9483250"/>
                  </a:cubicBezTo>
                  <a:lnTo>
                    <a:pt x="0" y="563207"/>
                  </a:lnTo>
                  <a:cubicBezTo>
                    <a:pt x="0" y="252156"/>
                    <a:pt x="252156" y="0"/>
                    <a:pt x="563207" y="0"/>
                  </a:cubicBezTo>
                  <a:close/>
                </a:path>
              </a:pathLst>
            </a:custGeom>
            <a:blipFill>
              <a:blip r:embed="rId5"/>
              <a:stretch>
                <a:fillRect l="-1718" r="-1719"/>
              </a:stretch>
            </a:blipFill>
          </p:spPr>
        </p:sp>
      </p:grpSp>
      <p:sp>
        <p:nvSpPr>
          <p:cNvPr id="35" name="Freeform 35"/>
          <p:cNvSpPr/>
          <p:nvPr/>
        </p:nvSpPr>
        <p:spPr>
          <a:xfrm>
            <a:off x="491297" y="180689"/>
            <a:ext cx="994053" cy="439819"/>
          </a:xfrm>
          <a:custGeom>
            <a:avLst/>
            <a:gdLst/>
            <a:ahLst/>
            <a:cxnLst/>
            <a:rect l="l" t="t" r="r" b="b"/>
            <a:pathLst>
              <a:path w="994053" h="439819">
                <a:moveTo>
                  <a:pt x="0" y="0"/>
                </a:moveTo>
                <a:lnTo>
                  <a:pt x="994053" y="0"/>
                </a:lnTo>
                <a:lnTo>
                  <a:pt x="994053" y="439819"/>
                </a:lnTo>
                <a:lnTo>
                  <a:pt x="0" y="439819"/>
                </a:lnTo>
                <a:lnTo>
                  <a:pt x="0" y="0"/>
                </a:lnTo>
                <a:close/>
              </a:path>
            </a:pathLst>
          </a:custGeom>
          <a:blipFill>
            <a:blip r:embed="rId6"/>
            <a:stretch>
              <a:fillRect t="-63724" b="-62289"/>
            </a:stretch>
          </a:blipFill>
        </p:spPr>
      </p:sp>
      <p:grpSp>
        <p:nvGrpSpPr>
          <p:cNvPr id="36" name="Group 36"/>
          <p:cNvGrpSpPr/>
          <p:nvPr/>
        </p:nvGrpSpPr>
        <p:grpSpPr>
          <a:xfrm>
            <a:off x="823608" y="9789138"/>
            <a:ext cx="9608706" cy="252189"/>
            <a:chOff x="0" y="0"/>
            <a:chExt cx="12811608" cy="336252"/>
          </a:xfrm>
        </p:grpSpPr>
        <p:sp>
          <p:nvSpPr>
            <p:cNvPr id="37" name="Freeform 37"/>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38" name="TextBox 38"/>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30429" y="278880"/>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SWIPE</a:t>
              </a:r>
            </a:p>
          </p:txBody>
        </p:sp>
      </p:grpSp>
      <p:grpSp>
        <p:nvGrpSpPr>
          <p:cNvPr id="7" name="Group 7"/>
          <p:cNvGrpSpPr/>
          <p:nvPr/>
        </p:nvGrpSpPr>
        <p:grpSpPr>
          <a:xfrm>
            <a:off x="16911323" y="258290"/>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05</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978789" y="1924074"/>
            <a:ext cx="7771719" cy="1525795"/>
            <a:chOff x="0" y="0"/>
            <a:chExt cx="10362292" cy="2034393"/>
          </a:xfrm>
        </p:grpSpPr>
        <p:sp>
          <p:nvSpPr>
            <p:cNvPr id="13" name="Freeform 13"/>
            <p:cNvSpPr/>
            <p:nvPr/>
          </p:nvSpPr>
          <p:spPr>
            <a:xfrm>
              <a:off x="0" y="0"/>
              <a:ext cx="10362295" cy="2034391"/>
            </a:xfrm>
            <a:custGeom>
              <a:avLst/>
              <a:gdLst/>
              <a:ahLst/>
              <a:cxnLst/>
              <a:rect l="l" t="t" r="r" b="b"/>
              <a:pathLst>
                <a:path w="10362295" h="2034391">
                  <a:moveTo>
                    <a:pt x="0" y="0"/>
                  </a:moveTo>
                  <a:lnTo>
                    <a:pt x="10362295" y="0"/>
                  </a:lnTo>
                  <a:lnTo>
                    <a:pt x="10362295" y="2034391"/>
                  </a:lnTo>
                  <a:lnTo>
                    <a:pt x="0" y="2034391"/>
                  </a:lnTo>
                  <a:close/>
                </a:path>
              </a:pathLst>
            </a:custGeom>
            <a:blipFill>
              <a:blip r:embed="rId4">
                <a:alphaModFix amt="0"/>
              </a:blip>
              <a:stretch>
                <a:fillRect t="-69043" r="5506" b="-18523"/>
              </a:stretch>
            </a:blipFill>
          </p:spPr>
        </p:sp>
        <p:sp>
          <p:nvSpPr>
            <p:cNvPr id="14" name="TextBox 14"/>
            <p:cNvSpPr txBox="1"/>
            <p:nvPr/>
          </p:nvSpPr>
          <p:spPr>
            <a:xfrm>
              <a:off x="0" y="-85725"/>
              <a:ext cx="10362292" cy="2120118"/>
            </a:xfrm>
            <a:prstGeom prst="rect">
              <a:avLst/>
            </a:prstGeom>
          </p:spPr>
          <p:txBody>
            <a:bodyPr lIns="0" tIns="0" rIns="0" bIns="0" rtlCol="0" anchor="ctr"/>
            <a:lstStyle/>
            <a:p>
              <a:pPr marL="0" lvl="0" indent="0" algn="l">
                <a:lnSpc>
                  <a:spcPts val="6299"/>
                </a:lnSpc>
                <a:spcBef>
                  <a:spcPct val="0"/>
                </a:spcBef>
              </a:pPr>
              <a:r>
                <a:rPr lang="en-US" sz="4500" b="1" u="none" strike="noStrike">
                  <a:solidFill>
                    <a:srgbClr val="FFFFFF"/>
                  </a:solidFill>
                  <a:latin typeface="Inter Bold"/>
                  <a:ea typeface="Inter Bold"/>
                  <a:cs typeface="Inter Bold"/>
                  <a:sym typeface="Inter Bold"/>
                </a:rPr>
                <a:t>आसान निर्णय। तेज़ एक्ज़ीक्यूशन।</a:t>
              </a:r>
            </a:p>
          </p:txBody>
        </p:sp>
      </p:grpSp>
      <p:grpSp>
        <p:nvGrpSpPr>
          <p:cNvPr id="15" name="Group 15"/>
          <p:cNvGrpSpPr/>
          <p:nvPr/>
        </p:nvGrpSpPr>
        <p:grpSpPr>
          <a:xfrm>
            <a:off x="988324" y="4793163"/>
            <a:ext cx="5216157" cy="274534"/>
            <a:chOff x="0" y="0"/>
            <a:chExt cx="6954876" cy="366046"/>
          </a:xfrm>
        </p:grpSpPr>
        <p:sp>
          <p:nvSpPr>
            <p:cNvPr id="16" name="Freeform 16"/>
            <p:cNvSpPr/>
            <p:nvPr/>
          </p:nvSpPr>
          <p:spPr>
            <a:xfrm>
              <a:off x="0" y="0"/>
              <a:ext cx="6954873" cy="366040"/>
            </a:xfrm>
            <a:custGeom>
              <a:avLst/>
              <a:gdLst/>
              <a:ahLst/>
              <a:cxnLst/>
              <a:rect l="l" t="t" r="r" b="b"/>
              <a:pathLst>
                <a:path w="6954873" h="366040">
                  <a:moveTo>
                    <a:pt x="0" y="0"/>
                  </a:moveTo>
                  <a:lnTo>
                    <a:pt x="6954873" y="0"/>
                  </a:lnTo>
                  <a:lnTo>
                    <a:pt x="6954873" y="366040"/>
                  </a:lnTo>
                  <a:lnTo>
                    <a:pt x="0" y="366040"/>
                  </a:lnTo>
                  <a:close/>
                </a:path>
              </a:pathLst>
            </a:custGeom>
            <a:blipFill>
              <a:blip r:embed="rId4">
                <a:alphaModFix amt="0"/>
              </a:blip>
              <a:stretch>
                <a:fillRect t="-320220" b="-320223"/>
              </a:stretch>
            </a:blipFill>
          </p:spPr>
        </p:sp>
        <p:sp>
          <p:nvSpPr>
            <p:cNvPr id="17" name="TextBox 17"/>
            <p:cNvSpPr txBox="1"/>
            <p:nvPr/>
          </p:nvSpPr>
          <p:spPr>
            <a:xfrm>
              <a:off x="0" y="-9525"/>
              <a:ext cx="69548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यह कैसे काम करता है</a:t>
              </a:r>
            </a:p>
          </p:txBody>
        </p:sp>
      </p:grpSp>
      <p:grpSp>
        <p:nvGrpSpPr>
          <p:cNvPr id="18" name="Group 18"/>
          <p:cNvGrpSpPr/>
          <p:nvPr/>
        </p:nvGrpSpPr>
        <p:grpSpPr>
          <a:xfrm>
            <a:off x="4239816" y="5324873"/>
            <a:ext cx="3011491" cy="1416400"/>
            <a:chOff x="0" y="0"/>
            <a:chExt cx="4015321" cy="1888534"/>
          </a:xfrm>
        </p:grpSpPr>
        <p:sp>
          <p:nvSpPr>
            <p:cNvPr id="19" name="Freeform 19"/>
            <p:cNvSpPr/>
            <p:nvPr/>
          </p:nvSpPr>
          <p:spPr>
            <a:xfrm>
              <a:off x="0" y="0"/>
              <a:ext cx="4015232" cy="1888522"/>
            </a:xfrm>
            <a:custGeom>
              <a:avLst/>
              <a:gdLst/>
              <a:ahLst/>
              <a:cxnLst/>
              <a:rect l="l" t="t" r="r" b="b"/>
              <a:pathLst>
                <a:path w="4015232" h="1888522">
                  <a:moveTo>
                    <a:pt x="0" y="295557"/>
                  </a:moveTo>
                  <a:cubicBezTo>
                    <a:pt x="0" y="132297"/>
                    <a:pt x="149225" y="0"/>
                    <a:pt x="333375" y="0"/>
                  </a:cubicBezTo>
                  <a:lnTo>
                    <a:pt x="3681857" y="0"/>
                  </a:lnTo>
                  <a:cubicBezTo>
                    <a:pt x="3866007" y="0"/>
                    <a:pt x="4015232" y="132297"/>
                    <a:pt x="4015232" y="295557"/>
                  </a:cubicBezTo>
                  <a:lnTo>
                    <a:pt x="4015232" y="1592966"/>
                  </a:lnTo>
                  <a:cubicBezTo>
                    <a:pt x="4015232" y="1756226"/>
                    <a:pt x="3866007" y="1888522"/>
                    <a:pt x="3681857" y="1888522"/>
                  </a:cubicBezTo>
                  <a:lnTo>
                    <a:pt x="333375" y="1888522"/>
                  </a:lnTo>
                  <a:cubicBezTo>
                    <a:pt x="149225" y="1888522"/>
                    <a:pt x="0" y="1756226"/>
                    <a:pt x="0" y="1592966"/>
                  </a:cubicBezTo>
                  <a:close/>
                </a:path>
              </a:pathLst>
            </a:custGeom>
            <a:solidFill>
              <a:srgbClr val="60A5FA">
                <a:alpha val="3922"/>
              </a:srgbClr>
            </a:solidFill>
            <a:ln w="19065" cap="sq">
              <a:solidFill>
                <a:srgbClr val="3B82F6"/>
              </a:solidFill>
              <a:prstDash val="solid"/>
              <a:miter/>
            </a:ln>
          </p:spPr>
        </p:sp>
      </p:grpSp>
      <p:grpSp>
        <p:nvGrpSpPr>
          <p:cNvPr id="20" name="Group 20"/>
          <p:cNvGrpSpPr/>
          <p:nvPr/>
        </p:nvGrpSpPr>
        <p:grpSpPr>
          <a:xfrm>
            <a:off x="4613106" y="5689906"/>
            <a:ext cx="2264912" cy="504490"/>
            <a:chOff x="0" y="0"/>
            <a:chExt cx="3019882" cy="672653"/>
          </a:xfrm>
        </p:grpSpPr>
        <p:sp>
          <p:nvSpPr>
            <p:cNvPr id="21" name="Freeform 21"/>
            <p:cNvSpPr/>
            <p:nvPr/>
          </p:nvSpPr>
          <p:spPr>
            <a:xfrm>
              <a:off x="0" y="0"/>
              <a:ext cx="3019879" cy="672655"/>
            </a:xfrm>
            <a:custGeom>
              <a:avLst/>
              <a:gdLst/>
              <a:ahLst/>
              <a:cxnLst/>
              <a:rect l="l" t="t" r="r" b="b"/>
              <a:pathLst>
                <a:path w="3019879" h="672655">
                  <a:moveTo>
                    <a:pt x="0" y="0"/>
                  </a:moveTo>
                  <a:lnTo>
                    <a:pt x="3019879" y="0"/>
                  </a:lnTo>
                  <a:lnTo>
                    <a:pt x="3019879" y="672655"/>
                  </a:lnTo>
                  <a:lnTo>
                    <a:pt x="0" y="672655"/>
                  </a:lnTo>
                  <a:close/>
                </a:path>
              </a:pathLst>
            </a:custGeom>
            <a:blipFill>
              <a:blip r:embed="rId4">
                <a:alphaModFix amt="0"/>
              </a:blip>
              <a:stretch>
                <a:fillRect t="-53466" b="-21489"/>
              </a:stretch>
            </a:blipFill>
          </p:spPr>
        </p:sp>
        <p:sp>
          <p:nvSpPr>
            <p:cNvPr id="22" name="TextBox 22"/>
            <p:cNvSpPr txBox="1"/>
            <p:nvPr/>
          </p:nvSpPr>
          <p:spPr>
            <a:xfrm>
              <a:off x="0" y="0"/>
              <a:ext cx="3019882" cy="672653"/>
            </a:xfrm>
            <a:prstGeom prst="rect">
              <a:avLst/>
            </a:prstGeom>
          </p:spPr>
          <p:txBody>
            <a:bodyPr lIns="0" tIns="0" rIns="0" bIns="0" rtlCol="0" anchor="ctr"/>
            <a:lstStyle/>
            <a:p>
              <a:pPr marL="0" lvl="0" indent="0" algn="ctr">
                <a:lnSpc>
                  <a:spcPts val="2882"/>
                </a:lnSpc>
                <a:spcBef>
                  <a:spcPct val="0"/>
                </a:spcBef>
              </a:pPr>
              <a:r>
                <a:rPr lang="en-US" sz="2401" b="1" u="none" strike="noStrike">
                  <a:solidFill>
                    <a:srgbClr val="FFFFFF"/>
                  </a:solidFill>
                  <a:latin typeface="Inter Bold"/>
                  <a:ea typeface="Inter Bold"/>
                  <a:cs typeface="Inter Bold"/>
                  <a:sym typeface="Inter Bold"/>
                </a:rPr>
                <a:t>दायाँ</a:t>
              </a:r>
            </a:p>
          </p:txBody>
        </p:sp>
      </p:grpSp>
      <p:grpSp>
        <p:nvGrpSpPr>
          <p:cNvPr id="23" name="Group 23"/>
          <p:cNvGrpSpPr/>
          <p:nvPr/>
        </p:nvGrpSpPr>
        <p:grpSpPr>
          <a:xfrm>
            <a:off x="4613106" y="6246264"/>
            <a:ext cx="2264912" cy="254027"/>
            <a:chOff x="0" y="0"/>
            <a:chExt cx="3019882" cy="338702"/>
          </a:xfrm>
        </p:grpSpPr>
        <p:sp>
          <p:nvSpPr>
            <p:cNvPr id="24" name="Freeform 24"/>
            <p:cNvSpPr/>
            <p:nvPr/>
          </p:nvSpPr>
          <p:spPr>
            <a:xfrm>
              <a:off x="0" y="0"/>
              <a:ext cx="3019879" cy="338705"/>
            </a:xfrm>
            <a:custGeom>
              <a:avLst/>
              <a:gdLst/>
              <a:ahLst/>
              <a:cxnLst/>
              <a:rect l="l" t="t" r="r" b="b"/>
              <a:pathLst>
                <a:path w="3019879" h="338705">
                  <a:moveTo>
                    <a:pt x="0" y="0"/>
                  </a:moveTo>
                  <a:lnTo>
                    <a:pt x="3019879" y="0"/>
                  </a:lnTo>
                  <a:lnTo>
                    <a:pt x="3019879" y="338705"/>
                  </a:lnTo>
                  <a:lnTo>
                    <a:pt x="0" y="338705"/>
                  </a:lnTo>
                  <a:close/>
                </a:path>
              </a:pathLst>
            </a:custGeom>
            <a:blipFill>
              <a:blip r:embed="rId4">
                <a:alphaModFix amt="0"/>
              </a:blip>
              <a:stretch>
                <a:fillRect t="-125095" b="-122359"/>
              </a:stretch>
            </a:blipFill>
          </p:spPr>
        </p:sp>
        <p:sp>
          <p:nvSpPr>
            <p:cNvPr id="25" name="TextBox 25"/>
            <p:cNvSpPr txBox="1"/>
            <p:nvPr/>
          </p:nvSpPr>
          <p:spPr>
            <a:xfrm>
              <a:off x="0" y="-9525"/>
              <a:ext cx="3019882" cy="348227"/>
            </a:xfrm>
            <a:prstGeom prst="rect">
              <a:avLst/>
            </a:prstGeom>
          </p:spPr>
          <p:txBody>
            <a:bodyPr lIns="0" tIns="0" rIns="0" bIns="0" rtlCol="0" anchor="ctr"/>
            <a:lstStyle/>
            <a:p>
              <a:pPr marL="0" lvl="0" indent="0" algn="ctr">
                <a:lnSpc>
                  <a:spcPts val="1477"/>
                </a:lnSpc>
                <a:spcBef>
                  <a:spcPct val="0"/>
                </a:spcBef>
              </a:pPr>
              <a:r>
                <a:rPr lang="en-US" sz="1230" b="1" u="none" strike="noStrike">
                  <a:solidFill>
                    <a:srgbClr val="3B82F6"/>
                  </a:solidFill>
                  <a:latin typeface="Inter Bold"/>
                  <a:ea typeface="Inter Bold"/>
                  <a:cs typeface="Inter Bold"/>
                  <a:sym typeface="Inter Bold"/>
                </a:rPr>
                <a:t>एक्ज़ीक्यूट करें</a:t>
              </a:r>
            </a:p>
          </p:txBody>
        </p:sp>
      </p:grpSp>
      <p:grpSp>
        <p:nvGrpSpPr>
          <p:cNvPr id="26" name="Group 26"/>
          <p:cNvGrpSpPr/>
          <p:nvPr/>
        </p:nvGrpSpPr>
        <p:grpSpPr>
          <a:xfrm>
            <a:off x="988324" y="5324873"/>
            <a:ext cx="3011491" cy="1416400"/>
            <a:chOff x="0" y="0"/>
            <a:chExt cx="4015321" cy="1888534"/>
          </a:xfrm>
        </p:grpSpPr>
        <p:sp>
          <p:nvSpPr>
            <p:cNvPr id="27" name="Freeform 27"/>
            <p:cNvSpPr/>
            <p:nvPr/>
          </p:nvSpPr>
          <p:spPr>
            <a:xfrm>
              <a:off x="0" y="0"/>
              <a:ext cx="4015232" cy="1888522"/>
            </a:xfrm>
            <a:custGeom>
              <a:avLst/>
              <a:gdLst/>
              <a:ahLst/>
              <a:cxnLst/>
              <a:rect l="l" t="t" r="r" b="b"/>
              <a:pathLst>
                <a:path w="4015232" h="1888522">
                  <a:moveTo>
                    <a:pt x="0" y="295557"/>
                  </a:moveTo>
                  <a:cubicBezTo>
                    <a:pt x="0" y="132297"/>
                    <a:pt x="149225" y="0"/>
                    <a:pt x="333375" y="0"/>
                  </a:cubicBezTo>
                  <a:lnTo>
                    <a:pt x="3681857" y="0"/>
                  </a:lnTo>
                  <a:cubicBezTo>
                    <a:pt x="3866007" y="0"/>
                    <a:pt x="4015232" y="132297"/>
                    <a:pt x="4015232" y="295557"/>
                  </a:cubicBezTo>
                  <a:lnTo>
                    <a:pt x="4015232" y="1592966"/>
                  </a:lnTo>
                  <a:cubicBezTo>
                    <a:pt x="4015232" y="1756226"/>
                    <a:pt x="3866007" y="1888522"/>
                    <a:pt x="3681857" y="1888522"/>
                  </a:cubicBezTo>
                  <a:lnTo>
                    <a:pt x="333375" y="1888522"/>
                  </a:lnTo>
                  <a:cubicBezTo>
                    <a:pt x="149225" y="1888522"/>
                    <a:pt x="0" y="1756226"/>
                    <a:pt x="0" y="1592966"/>
                  </a:cubicBezTo>
                  <a:close/>
                </a:path>
              </a:pathLst>
            </a:custGeom>
            <a:solidFill>
              <a:srgbClr val="0E0F10"/>
            </a:solidFill>
            <a:ln w="19065" cap="sq">
              <a:solidFill>
                <a:srgbClr val="2A2C2E"/>
              </a:solidFill>
              <a:prstDash val="solid"/>
              <a:miter/>
            </a:ln>
          </p:spPr>
        </p:sp>
      </p:grpSp>
      <p:grpSp>
        <p:nvGrpSpPr>
          <p:cNvPr id="28" name="Group 28"/>
          <p:cNvGrpSpPr/>
          <p:nvPr/>
        </p:nvGrpSpPr>
        <p:grpSpPr>
          <a:xfrm>
            <a:off x="1354760" y="5689906"/>
            <a:ext cx="2264912" cy="504490"/>
            <a:chOff x="0" y="0"/>
            <a:chExt cx="3019882" cy="672653"/>
          </a:xfrm>
        </p:grpSpPr>
        <p:sp>
          <p:nvSpPr>
            <p:cNvPr id="29" name="Freeform 29"/>
            <p:cNvSpPr/>
            <p:nvPr/>
          </p:nvSpPr>
          <p:spPr>
            <a:xfrm>
              <a:off x="0" y="0"/>
              <a:ext cx="3019879" cy="672655"/>
            </a:xfrm>
            <a:custGeom>
              <a:avLst/>
              <a:gdLst/>
              <a:ahLst/>
              <a:cxnLst/>
              <a:rect l="l" t="t" r="r" b="b"/>
              <a:pathLst>
                <a:path w="3019879" h="672655">
                  <a:moveTo>
                    <a:pt x="0" y="0"/>
                  </a:moveTo>
                  <a:lnTo>
                    <a:pt x="3019879" y="0"/>
                  </a:lnTo>
                  <a:lnTo>
                    <a:pt x="3019879" y="672655"/>
                  </a:lnTo>
                  <a:lnTo>
                    <a:pt x="0" y="672655"/>
                  </a:lnTo>
                  <a:close/>
                </a:path>
              </a:pathLst>
            </a:custGeom>
            <a:blipFill>
              <a:blip r:embed="rId4">
                <a:alphaModFix amt="0"/>
              </a:blip>
              <a:stretch>
                <a:fillRect t="-53466" b="-21489"/>
              </a:stretch>
            </a:blipFill>
          </p:spPr>
        </p:sp>
        <p:sp>
          <p:nvSpPr>
            <p:cNvPr id="30" name="TextBox 30"/>
            <p:cNvSpPr txBox="1"/>
            <p:nvPr/>
          </p:nvSpPr>
          <p:spPr>
            <a:xfrm>
              <a:off x="0" y="0"/>
              <a:ext cx="3019882" cy="672653"/>
            </a:xfrm>
            <a:prstGeom prst="rect">
              <a:avLst/>
            </a:prstGeom>
          </p:spPr>
          <p:txBody>
            <a:bodyPr lIns="0" tIns="0" rIns="0" bIns="0" rtlCol="0" anchor="ctr"/>
            <a:lstStyle/>
            <a:p>
              <a:pPr marL="0" lvl="0" indent="0" algn="ctr">
                <a:lnSpc>
                  <a:spcPts val="2882"/>
                </a:lnSpc>
                <a:spcBef>
                  <a:spcPct val="0"/>
                </a:spcBef>
              </a:pPr>
              <a:r>
                <a:rPr lang="en-US" sz="2401" b="1" u="none" strike="noStrike">
                  <a:solidFill>
                    <a:srgbClr val="FFFFFF"/>
                  </a:solidFill>
                  <a:latin typeface="Inter Bold"/>
                  <a:ea typeface="Inter Bold"/>
                  <a:cs typeface="Inter Bold"/>
                  <a:sym typeface="Inter Bold"/>
                </a:rPr>
                <a:t>बायाँ</a:t>
              </a:r>
            </a:p>
          </p:txBody>
        </p:sp>
      </p:grpSp>
      <p:grpSp>
        <p:nvGrpSpPr>
          <p:cNvPr id="31" name="Group 31"/>
          <p:cNvGrpSpPr/>
          <p:nvPr/>
        </p:nvGrpSpPr>
        <p:grpSpPr>
          <a:xfrm>
            <a:off x="1354760" y="6246264"/>
            <a:ext cx="2264912" cy="254027"/>
            <a:chOff x="0" y="0"/>
            <a:chExt cx="3019882" cy="338702"/>
          </a:xfrm>
        </p:grpSpPr>
        <p:sp>
          <p:nvSpPr>
            <p:cNvPr id="32" name="Freeform 32"/>
            <p:cNvSpPr/>
            <p:nvPr/>
          </p:nvSpPr>
          <p:spPr>
            <a:xfrm>
              <a:off x="0" y="0"/>
              <a:ext cx="3019879" cy="338705"/>
            </a:xfrm>
            <a:custGeom>
              <a:avLst/>
              <a:gdLst/>
              <a:ahLst/>
              <a:cxnLst/>
              <a:rect l="l" t="t" r="r" b="b"/>
              <a:pathLst>
                <a:path w="3019879" h="338705">
                  <a:moveTo>
                    <a:pt x="0" y="0"/>
                  </a:moveTo>
                  <a:lnTo>
                    <a:pt x="3019879" y="0"/>
                  </a:lnTo>
                  <a:lnTo>
                    <a:pt x="3019879" y="338705"/>
                  </a:lnTo>
                  <a:lnTo>
                    <a:pt x="0" y="338705"/>
                  </a:lnTo>
                  <a:close/>
                </a:path>
              </a:pathLst>
            </a:custGeom>
            <a:blipFill>
              <a:blip r:embed="rId4">
                <a:alphaModFix amt="0"/>
              </a:blip>
              <a:stretch>
                <a:fillRect t="-125095" b="-122359"/>
              </a:stretch>
            </a:blipFill>
          </p:spPr>
        </p:sp>
        <p:sp>
          <p:nvSpPr>
            <p:cNvPr id="33" name="TextBox 33"/>
            <p:cNvSpPr txBox="1"/>
            <p:nvPr/>
          </p:nvSpPr>
          <p:spPr>
            <a:xfrm>
              <a:off x="0" y="-9525"/>
              <a:ext cx="3019882" cy="348227"/>
            </a:xfrm>
            <a:prstGeom prst="rect">
              <a:avLst/>
            </a:prstGeom>
          </p:spPr>
          <p:txBody>
            <a:bodyPr lIns="0" tIns="0" rIns="0" bIns="0" rtlCol="0" anchor="ctr"/>
            <a:lstStyle/>
            <a:p>
              <a:pPr marL="0" lvl="0" indent="0" algn="ctr">
                <a:lnSpc>
                  <a:spcPts val="1477"/>
                </a:lnSpc>
                <a:spcBef>
                  <a:spcPct val="0"/>
                </a:spcBef>
              </a:pPr>
              <a:r>
                <a:rPr lang="en-US" sz="1230" b="1" u="none" strike="noStrike">
                  <a:solidFill>
                    <a:srgbClr val="A9A9A9"/>
                  </a:solidFill>
                  <a:latin typeface="Inter Bold"/>
                  <a:ea typeface="Inter Bold"/>
                  <a:cs typeface="Inter Bold"/>
                  <a:sym typeface="Inter Bold"/>
                </a:rPr>
                <a:t>स्किप करें</a:t>
              </a:r>
            </a:p>
          </p:txBody>
        </p:sp>
      </p:grpSp>
      <p:sp>
        <p:nvSpPr>
          <p:cNvPr id="34" name="Freeform 34"/>
          <p:cNvSpPr/>
          <p:nvPr/>
        </p:nvSpPr>
        <p:spPr>
          <a:xfrm>
            <a:off x="10076602" y="2298453"/>
            <a:ext cx="6146262" cy="5690094"/>
          </a:xfrm>
          <a:custGeom>
            <a:avLst/>
            <a:gdLst/>
            <a:ahLst/>
            <a:cxnLst/>
            <a:rect l="l" t="t" r="r" b="b"/>
            <a:pathLst>
              <a:path w="6146262" h="5690094">
                <a:moveTo>
                  <a:pt x="0" y="0"/>
                </a:moveTo>
                <a:lnTo>
                  <a:pt x="6146263" y="0"/>
                </a:lnTo>
                <a:lnTo>
                  <a:pt x="6146263" y="5690094"/>
                </a:lnTo>
                <a:lnTo>
                  <a:pt x="0" y="5690094"/>
                </a:lnTo>
                <a:lnTo>
                  <a:pt x="0" y="0"/>
                </a:lnTo>
                <a:close/>
              </a:path>
            </a:pathLst>
          </a:custGeom>
          <a:blipFill>
            <a:blip r:embed="rId5"/>
            <a:stretch>
              <a:fillRect/>
            </a:stretch>
          </a:blipFill>
        </p:spPr>
      </p:sp>
      <p:sp>
        <p:nvSpPr>
          <p:cNvPr id="35" name="TextBox 35"/>
          <p:cNvSpPr txBox="1"/>
          <p:nvPr/>
        </p:nvSpPr>
        <p:spPr>
          <a:xfrm>
            <a:off x="978789" y="4105653"/>
            <a:ext cx="7771719" cy="266700"/>
          </a:xfrm>
          <a:prstGeom prst="rect">
            <a:avLst/>
          </a:prstGeom>
        </p:spPr>
        <p:txBody>
          <a:bodyPr lIns="0" tIns="0" rIns="0" bIns="0" rtlCol="0" anchor="t">
            <a:spAutoFit/>
          </a:bodyPr>
          <a:lstStyle/>
          <a:p>
            <a:pPr marL="0" lvl="0" indent="0" algn="l">
              <a:lnSpc>
                <a:spcPts val="2160"/>
              </a:lnSpc>
              <a:spcBef>
                <a:spcPct val="0"/>
              </a:spcBef>
            </a:pPr>
            <a:r>
              <a:rPr lang="en-US" sz="1800" u="none" strike="noStrike">
                <a:solidFill>
                  <a:srgbClr val="D2D2D2"/>
                </a:solidFill>
                <a:latin typeface="Inter"/>
                <a:ea typeface="Inter"/>
                <a:cs typeface="Inter"/>
                <a:sym typeface="Inter"/>
              </a:rPr>
              <a:t>RIFT Swipe ट्रेड चयन को एक सरल और सहज इंटरैक्शन में बदल देता है।</a:t>
            </a:r>
          </a:p>
        </p:txBody>
      </p:sp>
      <p:sp>
        <p:nvSpPr>
          <p:cNvPr id="36" name="TextBox 36"/>
          <p:cNvSpPr txBox="1"/>
          <p:nvPr/>
        </p:nvSpPr>
        <p:spPr>
          <a:xfrm>
            <a:off x="988324" y="7274673"/>
            <a:ext cx="8002429" cy="1162131"/>
          </a:xfrm>
          <a:prstGeom prst="rect">
            <a:avLst/>
          </a:prstGeom>
        </p:spPr>
        <p:txBody>
          <a:bodyPr lIns="0" tIns="0" rIns="0" bIns="0" rtlCol="0" anchor="t">
            <a:spAutoFit/>
          </a:bodyPr>
          <a:lstStyle/>
          <a:p>
            <a:pPr marL="0" lvl="0" indent="0" algn="l">
              <a:lnSpc>
                <a:spcPts val="2397"/>
              </a:lnSpc>
              <a:spcBef>
                <a:spcPct val="0"/>
              </a:spcBef>
            </a:pPr>
            <a:r>
              <a:rPr lang="en-US" sz="1498" u="none" strike="noStrike">
                <a:solidFill>
                  <a:srgbClr val="D2D2D2"/>
                </a:solidFill>
                <a:latin typeface="Inter"/>
                <a:ea typeface="Inter"/>
                <a:cs typeface="Inter"/>
                <a:sym typeface="Inter"/>
              </a:rPr>
              <a:t>एक समय में एक अवसर।</a:t>
            </a:r>
          </a:p>
          <a:p>
            <a:pPr marL="0" lvl="0" indent="0" algn="l">
              <a:lnSpc>
                <a:spcPts val="2397"/>
              </a:lnSpc>
              <a:spcBef>
                <a:spcPct val="0"/>
              </a:spcBef>
            </a:pPr>
            <a:endParaRPr lang="en-US" sz="1498" u="none" strike="noStrike">
              <a:solidFill>
                <a:srgbClr val="D2D2D2"/>
              </a:solidFill>
              <a:latin typeface="Inter"/>
              <a:ea typeface="Inter"/>
              <a:cs typeface="Inter"/>
              <a:sym typeface="Inter"/>
            </a:endParaRPr>
          </a:p>
          <a:p>
            <a:pPr marL="0" lvl="0" indent="0" algn="l">
              <a:lnSpc>
                <a:spcPts val="2397"/>
              </a:lnSpc>
              <a:spcBef>
                <a:spcPct val="0"/>
              </a:spcBef>
            </a:pPr>
            <a:r>
              <a:rPr lang="en-US" sz="1498" u="none" strike="noStrike">
                <a:solidFill>
                  <a:srgbClr val="D2D2D2"/>
                </a:solidFill>
                <a:latin typeface="Inter"/>
                <a:ea typeface="Inter"/>
                <a:cs typeface="Inter"/>
                <a:sym typeface="Inter"/>
              </a:rPr>
              <a:t>हर निर्णय के लिए जटिल ट्रेडिंग टर्मिनल में जाने के बजाय, Swipe तेज़ मार्केट इंटरैक्शन पर आधारित एक केंद्रित वातावरण बनाता है।</a:t>
            </a:r>
          </a:p>
        </p:txBody>
      </p:sp>
      <p:sp>
        <p:nvSpPr>
          <p:cNvPr id="37" name="Freeform 37"/>
          <p:cNvSpPr/>
          <p:nvPr/>
        </p:nvSpPr>
        <p:spPr>
          <a:xfrm>
            <a:off x="491297" y="180689"/>
            <a:ext cx="994053" cy="439819"/>
          </a:xfrm>
          <a:custGeom>
            <a:avLst/>
            <a:gdLst/>
            <a:ahLst/>
            <a:cxnLst/>
            <a:rect l="l" t="t" r="r" b="b"/>
            <a:pathLst>
              <a:path w="994053" h="439819">
                <a:moveTo>
                  <a:pt x="0" y="0"/>
                </a:moveTo>
                <a:lnTo>
                  <a:pt x="994053" y="0"/>
                </a:lnTo>
                <a:lnTo>
                  <a:pt x="994053" y="439819"/>
                </a:lnTo>
                <a:lnTo>
                  <a:pt x="0" y="439819"/>
                </a:lnTo>
                <a:lnTo>
                  <a:pt x="0" y="0"/>
                </a:lnTo>
                <a:close/>
              </a:path>
            </a:pathLst>
          </a:custGeom>
          <a:blipFill>
            <a:blip r:embed="rId6"/>
            <a:stretch>
              <a:fillRect t="-63724" b="-62289"/>
            </a:stretch>
          </a:blipFill>
        </p:spPr>
      </p:sp>
      <p:grpSp>
        <p:nvGrpSpPr>
          <p:cNvPr id="38" name="Group 38"/>
          <p:cNvGrpSpPr/>
          <p:nvPr/>
        </p:nvGrpSpPr>
        <p:grpSpPr>
          <a:xfrm>
            <a:off x="823608" y="9789138"/>
            <a:ext cx="9608706" cy="252189"/>
            <a:chOff x="0" y="0"/>
            <a:chExt cx="12811608" cy="336252"/>
          </a:xfrm>
        </p:grpSpPr>
        <p:sp>
          <p:nvSpPr>
            <p:cNvPr id="39" name="Freeform 39"/>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0" name="TextBox 40"/>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916154" y="281115"/>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SPOT/FUTURES</a:t>
              </a:r>
            </a:p>
          </p:txBody>
        </p:sp>
      </p:grpSp>
      <p:grpSp>
        <p:nvGrpSpPr>
          <p:cNvPr id="7" name="Group 7"/>
          <p:cNvGrpSpPr/>
          <p:nvPr/>
        </p:nvGrpSpPr>
        <p:grpSpPr>
          <a:xfrm>
            <a:off x="16911323" y="260525"/>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06</a:t>
              </a:r>
            </a:p>
          </p:txBody>
        </p:sp>
      </p:grpSp>
      <p:grpSp>
        <p:nvGrpSpPr>
          <p:cNvPr id="10" name="Group 10"/>
          <p:cNvGrpSpPr/>
          <p:nvPr/>
        </p:nvGrpSpPr>
        <p:grpSpPr>
          <a:xfrm>
            <a:off x="405788" y="1253194"/>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2127164"/>
            <a:ext cx="7596980" cy="2487739"/>
            <a:chOff x="0" y="0"/>
            <a:chExt cx="10129307" cy="3316986"/>
          </a:xfrm>
        </p:grpSpPr>
        <p:sp>
          <p:nvSpPr>
            <p:cNvPr id="13" name="Freeform 13"/>
            <p:cNvSpPr/>
            <p:nvPr/>
          </p:nvSpPr>
          <p:spPr>
            <a:xfrm>
              <a:off x="0" y="0"/>
              <a:ext cx="10129307" cy="3316979"/>
            </a:xfrm>
            <a:custGeom>
              <a:avLst/>
              <a:gdLst/>
              <a:ahLst/>
              <a:cxnLst/>
              <a:rect l="l" t="t" r="r" b="b"/>
              <a:pathLst>
                <a:path w="10129307" h="3316979">
                  <a:moveTo>
                    <a:pt x="0" y="0"/>
                  </a:moveTo>
                  <a:lnTo>
                    <a:pt x="10129307" y="0"/>
                  </a:lnTo>
                  <a:lnTo>
                    <a:pt x="10129307" y="3316979"/>
                  </a:lnTo>
                  <a:lnTo>
                    <a:pt x="0" y="3316979"/>
                  </a:lnTo>
                  <a:close/>
                </a:path>
              </a:pathLst>
            </a:custGeom>
            <a:blipFill>
              <a:blip r:embed="rId4">
                <a:alphaModFix amt="0"/>
              </a:blip>
              <a:stretch>
                <a:fillRect t="-40952" r="2429" b="24837"/>
              </a:stretch>
            </a:blipFill>
          </p:spPr>
        </p:sp>
        <p:sp>
          <p:nvSpPr>
            <p:cNvPr id="14" name="TextBox 14"/>
            <p:cNvSpPr txBox="1"/>
            <p:nvPr/>
          </p:nvSpPr>
          <p:spPr>
            <a:xfrm>
              <a:off x="0" y="-180975"/>
              <a:ext cx="10129307" cy="3497961"/>
            </a:xfrm>
            <a:prstGeom prst="rect">
              <a:avLst/>
            </a:prstGeom>
          </p:spPr>
          <p:txBody>
            <a:bodyPr lIns="0" tIns="0" rIns="0" bIns="0" rtlCol="0" anchor="ctr"/>
            <a:lstStyle/>
            <a:p>
              <a:pPr marL="0" lvl="0" indent="0" algn="l">
                <a:lnSpc>
                  <a:spcPts val="7680"/>
                </a:lnSpc>
              </a:pPr>
              <a:r>
                <a:rPr lang="en-US" sz="4800" b="1" u="none" strike="noStrike">
                  <a:solidFill>
                    <a:srgbClr val="FFFFFF"/>
                  </a:solidFill>
                  <a:latin typeface="Inter Bold"/>
                  <a:ea typeface="Inter Bold"/>
                  <a:cs typeface="Inter Bold"/>
                  <a:sym typeface="Inter Bold"/>
                </a:rPr>
                <a:t>मैनुअल ट्रेडिंग टर्मिनल के माध्यम से सटीकता के साथ ट्रेड करें।</a:t>
              </a:r>
            </a:p>
          </p:txBody>
        </p:sp>
      </p:grpSp>
      <p:grpSp>
        <p:nvGrpSpPr>
          <p:cNvPr id="15" name="Group 15"/>
          <p:cNvGrpSpPr/>
          <p:nvPr/>
        </p:nvGrpSpPr>
        <p:grpSpPr>
          <a:xfrm>
            <a:off x="1028700" y="7118963"/>
            <a:ext cx="3798490" cy="810377"/>
            <a:chOff x="0" y="0"/>
            <a:chExt cx="5452350" cy="1163215"/>
          </a:xfrm>
        </p:grpSpPr>
        <p:sp>
          <p:nvSpPr>
            <p:cNvPr id="16" name="Freeform 16"/>
            <p:cNvSpPr/>
            <p:nvPr/>
          </p:nvSpPr>
          <p:spPr>
            <a:xfrm>
              <a:off x="0" y="0"/>
              <a:ext cx="5452312" cy="1163182"/>
            </a:xfrm>
            <a:custGeom>
              <a:avLst/>
              <a:gdLst/>
              <a:ahLst/>
              <a:cxnLst/>
              <a:rect l="l" t="t" r="r" b="b"/>
              <a:pathLst>
                <a:path w="5452312" h="1163182">
                  <a:moveTo>
                    <a:pt x="0" y="95158"/>
                  </a:moveTo>
                  <a:cubicBezTo>
                    <a:pt x="0" y="42620"/>
                    <a:pt x="88211" y="0"/>
                    <a:pt x="196946" y="0"/>
                  </a:cubicBezTo>
                  <a:lnTo>
                    <a:pt x="5255366" y="0"/>
                  </a:lnTo>
                  <a:cubicBezTo>
                    <a:pt x="5364177" y="0"/>
                    <a:pt x="5452312" y="42620"/>
                    <a:pt x="5452312" y="95158"/>
                  </a:cubicBezTo>
                  <a:lnTo>
                    <a:pt x="5452312" y="1068025"/>
                  </a:lnTo>
                  <a:cubicBezTo>
                    <a:pt x="5452312" y="1120598"/>
                    <a:pt x="5364102" y="1163182"/>
                    <a:pt x="5255366" y="1163182"/>
                  </a:cubicBezTo>
                  <a:lnTo>
                    <a:pt x="196946" y="1163182"/>
                  </a:lnTo>
                  <a:cubicBezTo>
                    <a:pt x="88135" y="1163182"/>
                    <a:pt x="0" y="1120562"/>
                    <a:pt x="0" y="1068025"/>
                  </a:cubicBezTo>
                  <a:close/>
                </a:path>
              </a:pathLst>
            </a:custGeom>
            <a:solidFill>
              <a:srgbClr val="0E0F10"/>
            </a:solidFill>
            <a:ln w="19065" cap="sq">
              <a:solidFill>
                <a:srgbClr val="2A2C2E"/>
              </a:solidFill>
              <a:prstDash val="solid"/>
              <a:miter/>
            </a:ln>
          </p:spPr>
        </p:sp>
      </p:grpSp>
      <p:sp>
        <p:nvSpPr>
          <p:cNvPr id="17" name="TextBox 17"/>
          <p:cNvSpPr txBox="1"/>
          <p:nvPr/>
        </p:nvSpPr>
        <p:spPr>
          <a:xfrm>
            <a:off x="1028700" y="5285831"/>
            <a:ext cx="7274652" cy="69913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Spot या Perps चुनें, Market और Limit ऑर्डर्स के बीच स्विच करें, और एक ही इंटरफ़ेस से leverage, slippage, Take Profit और Stop Loss प्रबंधित करें।</a:t>
            </a:r>
          </a:p>
        </p:txBody>
      </p:sp>
      <p:sp>
        <p:nvSpPr>
          <p:cNvPr id="18" name="TextBox 18"/>
          <p:cNvSpPr txBox="1"/>
          <p:nvPr/>
        </p:nvSpPr>
        <p:spPr>
          <a:xfrm>
            <a:off x="1422216" y="7247926"/>
            <a:ext cx="3691527" cy="428625"/>
          </a:xfrm>
          <a:prstGeom prst="rect">
            <a:avLst/>
          </a:prstGeom>
        </p:spPr>
        <p:txBody>
          <a:bodyPr lIns="0" tIns="0" rIns="0" bIns="0" rtlCol="0" anchor="t">
            <a:spAutoFit/>
          </a:bodyPr>
          <a:lstStyle/>
          <a:p>
            <a:pPr marL="0" lvl="0" indent="0" algn="l">
              <a:lnSpc>
                <a:spcPts val="3600"/>
              </a:lnSpc>
              <a:spcBef>
                <a:spcPct val="0"/>
              </a:spcBef>
            </a:pPr>
            <a:r>
              <a:rPr lang="en-US" sz="2000" u="none" strike="noStrike">
                <a:solidFill>
                  <a:srgbClr val="3B82F6"/>
                </a:solidFill>
                <a:latin typeface="Inter"/>
                <a:ea typeface="Inter"/>
                <a:cs typeface="Inter"/>
                <a:sym typeface="Inter"/>
              </a:rPr>
              <a:t>सटीक। लचीला। एक्ज़ीक्यूट करें।</a:t>
            </a:r>
          </a:p>
        </p:txBody>
      </p:sp>
      <p:grpSp>
        <p:nvGrpSpPr>
          <p:cNvPr id="19" name="Group 19"/>
          <p:cNvGrpSpPr/>
          <p:nvPr/>
        </p:nvGrpSpPr>
        <p:grpSpPr>
          <a:xfrm>
            <a:off x="823608" y="9789138"/>
            <a:ext cx="9608706" cy="252189"/>
            <a:chOff x="0" y="0"/>
            <a:chExt cx="12811608" cy="336252"/>
          </a:xfrm>
        </p:grpSpPr>
        <p:sp>
          <p:nvSpPr>
            <p:cNvPr id="20" name="Freeform 20"/>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1" name="TextBox 21"/>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22" name="Freeform 22"/>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sp>
        <p:nvSpPr>
          <p:cNvPr id="23" name="Freeform 23"/>
          <p:cNvSpPr/>
          <p:nvPr/>
        </p:nvSpPr>
        <p:spPr>
          <a:xfrm>
            <a:off x="8921669" y="2286494"/>
            <a:ext cx="8337631" cy="6253223"/>
          </a:xfrm>
          <a:custGeom>
            <a:avLst/>
            <a:gdLst/>
            <a:ahLst/>
            <a:cxnLst/>
            <a:rect l="l" t="t" r="r" b="b"/>
            <a:pathLst>
              <a:path w="8337631" h="6253223">
                <a:moveTo>
                  <a:pt x="0" y="0"/>
                </a:moveTo>
                <a:lnTo>
                  <a:pt x="8337631" y="0"/>
                </a:lnTo>
                <a:lnTo>
                  <a:pt x="8337631" y="6253223"/>
                </a:lnTo>
                <a:lnTo>
                  <a:pt x="0" y="6253223"/>
                </a:lnTo>
                <a:lnTo>
                  <a:pt x="0" y="0"/>
                </a:lnTo>
                <a:close/>
              </a:path>
            </a:pathLst>
          </a:custGeom>
          <a:blipFill>
            <a:blip r:embed="rId6"/>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44716" y="270051"/>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SMART MONEY</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07</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875539"/>
            <a:ext cx="7618333" cy="1752953"/>
            <a:chOff x="0" y="0"/>
            <a:chExt cx="10157778" cy="2337271"/>
          </a:xfrm>
        </p:grpSpPr>
        <p:sp>
          <p:nvSpPr>
            <p:cNvPr id="13" name="Freeform 13"/>
            <p:cNvSpPr/>
            <p:nvPr/>
          </p:nvSpPr>
          <p:spPr>
            <a:xfrm>
              <a:off x="0" y="0"/>
              <a:ext cx="10157776" cy="2337269"/>
            </a:xfrm>
            <a:custGeom>
              <a:avLst/>
              <a:gdLst/>
              <a:ahLst/>
              <a:cxnLst/>
              <a:rect l="l" t="t" r="r" b="b"/>
              <a:pathLst>
                <a:path w="10157776" h="2337269">
                  <a:moveTo>
                    <a:pt x="0" y="0"/>
                  </a:moveTo>
                  <a:lnTo>
                    <a:pt x="10157776" y="0"/>
                  </a:lnTo>
                  <a:lnTo>
                    <a:pt x="10157776" y="2337269"/>
                  </a:lnTo>
                  <a:lnTo>
                    <a:pt x="0" y="2337269"/>
                  </a:lnTo>
                  <a:close/>
                </a:path>
              </a:pathLst>
            </a:custGeom>
            <a:blipFill>
              <a:blip r:embed="rId4">
                <a:alphaModFix amt="0"/>
              </a:blip>
              <a:stretch>
                <a:fillRect t="-63147" b="-6216"/>
              </a:stretch>
            </a:blipFill>
          </p:spPr>
        </p:sp>
        <p:sp>
          <p:nvSpPr>
            <p:cNvPr id="14" name="TextBox 14"/>
            <p:cNvSpPr txBox="1"/>
            <p:nvPr/>
          </p:nvSpPr>
          <p:spPr>
            <a:xfrm>
              <a:off x="0" y="-85725"/>
              <a:ext cx="10157778" cy="2422996"/>
            </a:xfrm>
            <a:prstGeom prst="rect">
              <a:avLst/>
            </a:prstGeom>
          </p:spPr>
          <p:txBody>
            <a:bodyPr lIns="0" tIns="0" rIns="0" bIns="0" rtlCol="0" anchor="ctr"/>
            <a:lstStyle/>
            <a:p>
              <a:pPr marL="0" lvl="0" indent="0" algn="l">
                <a:lnSpc>
                  <a:spcPts val="6299"/>
                </a:lnSpc>
                <a:spcBef>
                  <a:spcPct val="0"/>
                </a:spcBef>
              </a:pPr>
              <a:r>
                <a:rPr lang="en-US" sz="4500" b="1" u="none" strike="noStrike">
                  <a:solidFill>
                    <a:srgbClr val="FFFFFF"/>
                  </a:solidFill>
                  <a:latin typeface="Inter Bold"/>
                  <a:ea typeface="Inter Bold"/>
                  <a:cs typeface="Inter Bold"/>
                  <a:sym typeface="Inter Bold"/>
                </a:rPr>
                <a:t>केवल ट्रेड्स नहीं, पोर्टफोलियो के बारे में सोचें।</a:t>
              </a:r>
            </a:p>
          </p:txBody>
        </p:sp>
      </p:grpSp>
      <p:grpSp>
        <p:nvGrpSpPr>
          <p:cNvPr id="15" name="Group 15"/>
          <p:cNvGrpSpPr/>
          <p:nvPr/>
        </p:nvGrpSpPr>
        <p:grpSpPr>
          <a:xfrm>
            <a:off x="1019975" y="6240370"/>
            <a:ext cx="3519383" cy="2283971"/>
            <a:chOff x="0" y="0"/>
            <a:chExt cx="4692510" cy="3045295"/>
          </a:xfrm>
        </p:grpSpPr>
        <p:sp>
          <p:nvSpPr>
            <p:cNvPr id="16" name="Freeform 16"/>
            <p:cNvSpPr/>
            <p:nvPr/>
          </p:nvSpPr>
          <p:spPr>
            <a:xfrm>
              <a:off x="0" y="0"/>
              <a:ext cx="4692523" cy="3045333"/>
            </a:xfrm>
            <a:custGeom>
              <a:avLst/>
              <a:gdLst/>
              <a:ahLst/>
              <a:cxnLst/>
              <a:rect l="l" t="t" r="r" b="b"/>
              <a:pathLst>
                <a:path w="4692523" h="3045333">
                  <a:moveTo>
                    <a:pt x="0" y="332232"/>
                  </a:moveTo>
                  <a:cubicBezTo>
                    <a:pt x="0" y="148717"/>
                    <a:pt x="148717" y="0"/>
                    <a:pt x="332232" y="0"/>
                  </a:cubicBezTo>
                  <a:lnTo>
                    <a:pt x="4360291" y="0"/>
                  </a:lnTo>
                  <a:cubicBezTo>
                    <a:pt x="4543806" y="0"/>
                    <a:pt x="4692523" y="148717"/>
                    <a:pt x="4692523" y="332232"/>
                  </a:cubicBezTo>
                  <a:lnTo>
                    <a:pt x="4692523" y="2713101"/>
                  </a:lnTo>
                  <a:cubicBezTo>
                    <a:pt x="4692523" y="2896616"/>
                    <a:pt x="4543806" y="3045333"/>
                    <a:pt x="4360291" y="3045333"/>
                  </a:cubicBezTo>
                  <a:lnTo>
                    <a:pt x="332232" y="3045333"/>
                  </a:lnTo>
                  <a:cubicBezTo>
                    <a:pt x="148717" y="3045333"/>
                    <a:pt x="0" y="2896616"/>
                    <a:pt x="0" y="2713101"/>
                  </a:cubicBezTo>
                  <a:close/>
                </a:path>
              </a:pathLst>
            </a:custGeom>
            <a:solidFill>
              <a:srgbClr val="60A5FA">
                <a:alpha val="3922"/>
              </a:srgbClr>
            </a:solidFill>
            <a:ln w="19065" cap="sq">
              <a:solidFill>
                <a:srgbClr val="3B82F6"/>
              </a:solidFill>
              <a:prstDash val="solid"/>
              <a:miter/>
            </a:ln>
          </p:spPr>
        </p:sp>
      </p:grpSp>
      <p:grpSp>
        <p:nvGrpSpPr>
          <p:cNvPr id="17" name="Group 17"/>
          <p:cNvGrpSpPr/>
          <p:nvPr/>
        </p:nvGrpSpPr>
        <p:grpSpPr>
          <a:xfrm>
            <a:off x="1287499" y="6600349"/>
            <a:ext cx="2745343" cy="274534"/>
            <a:chOff x="0" y="0"/>
            <a:chExt cx="3660458" cy="366046"/>
          </a:xfrm>
        </p:grpSpPr>
        <p:sp>
          <p:nvSpPr>
            <p:cNvPr id="18" name="Freeform 18"/>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19" name="TextBox 19"/>
            <p:cNvSpPr txBox="1"/>
            <p:nvPr/>
          </p:nvSpPr>
          <p:spPr>
            <a:xfrm>
              <a:off x="0" y="-9525"/>
              <a:ext cx="3660458" cy="375571"/>
            </a:xfrm>
            <a:prstGeom prst="rect">
              <a:avLst/>
            </a:prstGeom>
          </p:spPr>
          <p:txBody>
            <a:bodyPr lIns="0" tIns="0" rIns="0" bIns="0" rtlCol="0" anchor="ctr"/>
            <a:lstStyle/>
            <a:p>
              <a:pPr algn="l">
                <a:lnSpc>
                  <a:spcPts val="1439"/>
                </a:lnSpc>
              </a:pPr>
              <a:r>
                <a:rPr lang="en-US" sz="1200" b="1">
                  <a:solidFill>
                    <a:srgbClr val="3B82F6"/>
                  </a:solidFill>
                  <a:latin typeface="Inter Bold"/>
                  <a:ea typeface="Inter Bold"/>
                  <a:cs typeface="Inter Bold"/>
                  <a:sym typeface="Inter Bold"/>
                </a:rPr>
                <a:t>TRADING BOOKS</a:t>
              </a:r>
            </a:p>
          </p:txBody>
        </p:sp>
      </p:grpSp>
      <p:grpSp>
        <p:nvGrpSpPr>
          <p:cNvPr id="20" name="Group 20"/>
          <p:cNvGrpSpPr/>
          <p:nvPr/>
        </p:nvGrpSpPr>
        <p:grpSpPr>
          <a:xfrm>
            <a:off x="4904632" y="6240370"/>
            <a:ext cx="3519383" cy="2283971"/>
            <a:chOff x="0" y="0"/>
            <a:chExt cx="4692510" cy="3045295"/>
          </a:xfrm>
        </p:grpSpPr>
        <p:sp>
          <p:nvSpPr>
            <p:cNvPr id="21" name="Freeform 21"/>
            <p:cNvSpPr/>
            <p:nvPr/>
          </p:nvSpPr>
          <p:spPr>
            <a:xfrm>
              <a:off x="0" y="0"/>
              <a:ext cx="4692523" cy="3045333"/>
            </a:xfrm>
            <a:custGeom>
              <a:avLst/>
              <a:gdLst/>
              <a:ahLst/>
              <a:cxnLst/>
              <a:rect l="l" t="t" r="r" b="b"/>
              <a:pathLst>
                <a:path w="4692523" h="3045333">
                  <a:moveTo>
                    <a:pt x="0" y="332232"/>
                  </a:moveTo>
                  <a:cubicBezTo>
                    <a:pt x="0" y="148717"/>
                    <a:pt x="148717" y="0"/>
                    <a:pt x="332232" y="0"/>
                  </a:cubicBezTo>
                  <a:lnTo>
                    <a:pt x="4360291" y="0"/>
                  </a:lnTo>
                  <a:cubicBezTo>
                    <a:pt x="4543806" y="0"/>
                    <a:pt x="4692523" y="148717"/>
                    <a:pt x="4692523" y="332232"/>
                  </a:cubicBezTo>
                  <a:lnTo>
                    <a:pt x="4692523" y="2713101"/>
                  </a:lnTo>
                  <a:cubicBezTo>
                    <a:pt x="4692523" y="2896616"/>
                    <a:pt x="4543806" y="3045333"/>
                    <a:pt x="4360291" y="3045333"/>
                  </a:cubicBezTo>
                  <a:lnTo>
                    <a:pt x="332232" y="3045333"/>
                  </a:lnTo>
                  <a:cubicBezTo>
                    <a:pt x="148717" y="3045333"/>
                    <a:pt x="0" y="2896616"/>
                    <a:pt x="0" y="2713101"/>
                  </a:cubicBezTo>
                  <a:close/>
                </a:path>
              </a:pathLst>
            </a:custGeom>
            <a:solidFill>
              <a:srgbClr val="0E0F10"/>
            </a:solidFill>
            <a:ln w="19065" cap="sq">
              <a:solidFill>
                <a:srgbClr val="2A2C2E"/>
              </a:solidFill>
              <a:prstDash val="solid"/>
              <a:miter/>
            </a:ln>
          </p:spPr>
        </p:sp>
      </p:grpSp>
      <p:grpSp>
        <p:nvGrpSpPr>
          <p:cNvPr id="22" name="Group 22"/>
          <p:cNvGrpSpPr/>
          <p:nvPr/>
        </p:nvGrpSpPr>
        <p:grpSpPr>
          <a:xfrm>
            <a:off x="5190373" y="6600349"/>
            <a:ext cx="2745343" cy="274534"/>
            <a:chOff x="0" y="0"/>
            <a:chExt cx="3660458" cy="366046"/>
          </a:xfrm>
        </p:grpSpPr>
        <p:sp>
          <p:nvSpPr>
            <p:cNvPr id="23" name="Freeform 23"/>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24" name="TextBox 24"/>
            <p:cNvSpPr txBox="1"/>
            <p:nvPr/>
          </p:nvSpPr>
          <p:spPr>
            <a:xfrm>
              <a:off x="0" y="-9525"/>
              <a:ext cx="3660458" cy="375571"/>
            </a:xfrm>
            <a:prstGeom prst="rect">
              <a:avLst/>
            </a:prstGeom>
          </p:spPr>
          <p:txBody>
            <a:bodyPr lIns="0" tIns="0" rIns="0" bIns="0" rtlCol="0" anchor="ctr"/>
            <a:lstStyle/>
            <a:p>
              <a:pPr algn="l">
                <a:lnSpc>
                  <a:spcPts val="1439"/>
                </a:lnSpc>
              </a:pPr>
              <a:r>
                <a:rPr lang="en-US" sz="1200" b="1">
                  <a:solidFill>
                    <a:srgbClr val="3B82F6"/>
                  </a:solidFill>
                  <a:latin typeface="Inter Bold"/>
                  <a:ea typeface="Inter Bold"/>
                  <a:cs typeface="Inter Bold"/>
                  <a:sym typeface="Inter Bold"/>
                </a:rPr>
                <a:t>MIRROR WALLETS</a:t>
              </a:r>
            </a:p>
          </p:txBody>
        </p:sp>
      </p:grpSp>
      <p:grpSp>
        <p:nvGrpSpPr>
          <p:cNvPr id="25" name="Group 25"/>
          <p:cNvGrpSpPr/>
          <p:nvPr/>
        </p:nvGrpSpPr>
        <p:grpSpPr>
          <a:xfrm>
            <a:off x="823608" y="9789138"/>
            <a:ext cx="9608706" cy="252189"/>
            <a:chOff x="0" y="0"/>
            <a:chExt cx="12811608" cy="336252"/>
          </a:xfrm>
        </p:grpSpPr>
        <p:sp>
          <p:nvSpPr>
            <p:cNvPr id="26" name="Freeform 26"/>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7" name="TextBox 27"/>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28" name="Freeform 28"/>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sp>
        <p:nvSpPr>
          <p:cNvPr id="29" name="Freeform 29"/>
          <p:cNvSpPr/>
          <p:nvPr/>
        </p:nvSpPr>
        <p:spPr>
          <a:xfrm>
            <a:off x="10462199" y="2754664"/>
            <a:ext cx="6084994" cy="4777671"/>
          </a:xfrm>
          <a:custGeom>
            <a:avLst/>
            <a:gdLst/>
            <a:ahLst/>
            <a:cxnLst/>
            <a:rect l="l" t="t" r="r" b="b"/>
            <a:pathLst>
              <a:path w="6084994" h="4777671">
                <a:moveTo>
                  <a:pt x="0" y="0"/>
                </a:moveTo>
                <a:lnTo>
                  <a:pt x="6084994" y="0"/>
                </a:lnTo>
                <a:lnTo>
                  <a:pt x="6084994" y="4777672"/>
                </a:lnTo>
                <a:lnTo>
                  <a:pt x="0" y="4777672"/>
                </a:lnTo>
                <a:lnTo>
                  <a:pt x="0" y="0"/>
                </a:lnTo>
                <a:close/>
              </a:path>
            </a:pathLst>
          </a:custGeom>
          <a:blipFill>
            <a:blip r:embed="rId6"/>
            <a:stretch>
              <a:fillRect/>
            </a:stretch>
          </a:blipFill>
        </p:spPr>
      </p:sp>
      <p:sp>
        <p:nvSpPr>
          <p:cNvPr id="30" name="TextBox 30"/>
          <p:cNvSpPr txBox="1"/>
          <p:nvPr/>
        </p:nvSpPr>
        <p:spPr>
          <a:xfrm>
            <a:off x="1019975" y="3961868"/>
            <a:ext cx="7413308" cy="178498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RIFT Smart Money मार्केट सहभागिता के लिए एक व्यापक दृष्टिकोण प्रस्तुत करता है।</a:t>
            </a:r>
          </a:p>
          <a:p>
            <a:pPr marL="0" lvl="0" indent="0" algn="l">
              <a:lnSpc>
                <a:spcPts val="2880"/>
              </a:lnSpc>
              <a:spcBef>
                <a:spcPct val="0"/>
              </a:spcBef>
            </a:pPr>
            <a:endParaRPr lang="en-US" sz="1800" u="none" strike="noStrike">
              <a:solidFill>
                <a:srgbClr val="D2D2D2"/>
              </a:solidFill>
              <a:latin typeface="Inter"/>
              <a:ea typeface="Inter"/>
              <a:cs typeface="Inter"/>
              <a:sym typeface="Inter"/>
            </a:endParaRPr>
          </a:p>
          <a:p>
            <a:pPr marL="0" lvl="0" indent="0" algn="l">
              <a:lnSpc>
                <a:spcPts val="2880"/>
              </a:lnSpc>
              <a:spcBef>
                <a:spcPct val="0"/>
              </a:spcBef>
            </a:pPr>
            <a:r>
              <a:rPr lang="en-US" sz="1800" u="none" strike="noStrike">
                <a:solidFill>
                  <a:srgbClr val="D2D2D2"/>
                </a:solidFill>
                <a:latin typeface="Inter"/>
                <a:ea typeface="Inter"/>
                <a:cs typeface="Inter"/>
                <a:sym typeface="Inter"/>
              </a:rPr>
              <a:t>केवल व्यक्तिगत एंट्री और एग्ज़िट पर ध्यान देने के बजाय, Smart Money Trading Books के आधार पर बनाया गया है।</a:t>
            </a:r>
          </a:p>
        </p:txBody>
      </p:sp>
      <p:sp>
        <p:nvSpPr>
          <p:cNvPr id="31" name="TextBox 31"/>
          <p:cNvSpPr txBox="1"/>
          <p:nvPr/>
        </p:nvSpPr>
        <p:spPr>
          <a:xfrm>
            <a:off x="1287499" y="7001475"/>
            <a:ext cx="2944683"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FFFFFF"/>
                </a:solidFill>
                <a:latin typeface="Inter"/>
                <a:ea typeface="Inter"/>
                <a:cs typeface="Inter"/>
                <a:sym typeface="Inter"/>
              </a:rPr>
              <a:t>एक संरचित वातावरण, जहाँ कैपिटल सहभागिता को पोर्टफोलियो स्तर पर देखा जा सकता है।</a:t>
            </a:r>
          </a:p>
        </p:txBody>
      </p:sp>
      <p:sp>
        <p:nvSpPr>
          <p:cNvPr id="32" name="TextBox 32"/>
          <p:cNvSpPr txBox="1"/>
          <p:nvPr/>
        </p:nvSpPr>
        <p:spPr>
          <a:xfrm>
            <a:off x="5190373" y="7001475"/>
            <a:ext cx="3082006" cy="12096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alpha val="64706"/>
                  </a:srgbClr>
                </a:solidFill>
                <a:latin typeface="Inter"/>
                <a:ea typeface="Inter"/>
                <a:cs typeface="Inter"/>
                <a:sym typeface="Inter"/>
              </a:rPr>
              <a:t>प्रत्येक Trading Book को सपोर्ट करने वाला समर्पित इन्फ्रास्ट्रक्चर, जो सहभागिता के वातावरणों के बीच अलगाव बनाए रखता 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9978"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AUTOMATED TRADING ENGINE</a:t>
              </a:r>
            </a:p>
          </p:txBody>
        </p:sp>
      </p:grpSp>
      <p:grpSp>
        <p:nvGrpSpPr>
          <p:cNvPr id="7" name="Group 7"/>
          <p:cNvGrpSpPr/>
          <p:nvPr/>
        </p:nvGrpSpPr>
        <p:grpSpPr>
          <a:xfrm>
            <a:off x="16911323" y="249463"/>
            <a:ext cx="658882" cy="343167"/>
            <a:chOff x="0" y="0"/>
            <a:chExt cx="878510" cy="457556"/>
          </a:xfrm>
        </p:grpSpPr>
        <p:sp>
          <p:nvSpPr>
            <p:cNvPr id="8" name="Freeform 8"/>
            <p:cNvSpPr/>
            <p:nvPr/>
          </p:nvSpPr>
          <p:spPr>
            <a:xfrm>
              <a:off x="0" y="0"/>
              <a:ext cx="878510" cy="457557"/>
            </a:xfrm>
            <a:custGeom>
              <a:avLst/>
              <a:gdLst/>
              <a:ahLst/>
              <a:cxnLst/>
              <a:rect l="l" t="t" r="r" b="b"/>
              <a:pathLst>
                <a:path w="878510" h="457557">
                  <a:moveTo>
                    <a:pt x="0" y="0"/>
                  </a:moveTo>
                  <a:lnTo>
                    <a:pt x="878510" y="0"/>
                  </a:lnTo>
                  <a:lnTo>
                    <a:pt x="878510" y="457557"/>
                  </a:lnTo>
                  <a:lnTo>
                    <a:pt x="0" y="457557"/>
                  </a:lnTo>
                  <a:close/>
                </a:path>
              </a:pathLst>
            </a:custGeom>
            <a:blipFill>
              <a:blip r:embed="rId4">
                <a:alphaModFix amt="0"/>
              </a:blip>
              <a:stretch>
                <a:fillRect l="-16824" r="-16824"/>
              </a:stretch>
            </a:blipFill>
          </p:spPr>
        </p:sp>
        <p:sp>
          <p:nvSpPr>
            <p:cNvPr id="9" name="TextBox 9"/>
            <p:cNvSpPr txBox="1"/>
            <p:nvPr/>
          </p:nvSpPr>
          <p:spPr>
            <a:xfrm>
              <a:off x="0" y="-9525"/>
              <a:ext cx="878510" cy="467081"/>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08</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9500" y="1593644"/>
            <a:ext cx="8098765" cy="1810103"/>
            <a:chOff x="0" y="0"/>
            <a:chExt cx="10798353" cy="2413471"/>
          </a:xfrm>
        </p:grpSpPr>
        <p:sp>
          <p:nvSpPr>
            <p:cNvPr id="13" name="Freeform 13"/>
            <p:cNvSpPr/>
            <p:nvPr/>
          </p:nvSpPr>
          <p:spPr>
            <a:xfrm>
              <a:off x="0" y="0"/>
              <a:ext cx="10798356" cy="2413457"/>
            </a:xfrm>
            <a:custGeom>
              <a:avLst/>
              <a:gdLst/>
              <a:ahLst/>
              <a:cxnLst/>
              <a:rect l="l" t="t" r="r" b="b"/>
              <a:pathLst>
                <a:path w="10798356" h="2413457">
                  <a:moveTo>
                    <a:pt x="0" y="0"/>
                  </a:moveTo>
                  <a:lnTo>
                    <a:pt x="10798356" y="0"/>
                  </a:lnTo>
                  <a:lnTo>
                    <a:pt x="10798356" y="2413457"/>
                  </a:lnTo>
                  <a:lnTo>
                    <a:pt x="0" y="2413457"/>
                  </a:lnTo>
                  <a:close/>
                </a:path>
              </a:pathLst>
            </a:custGeom>
            <a:blipFill>
              <a:blip r:embed="rId4">
                <a:alphaModFix amt="0"/>
              </a:blip>
              <a:stretch>
                <a:fillRect t="-67463" b="-6897"/>
              </a:stretch>
            </a:blipFill>
          </p:spPr>
        </p:sp>
        <p:sp>
          <p:nvSpPr>
            <p:cNvPr id="14" name="TextBox 14"/>
            <p:cNvSpPr txBox="1"/>
            <p:nvPr/>
          </p:nvSpPr>
          <p:spPr>
            <a:xfrm>
              <a:off x="0" y="-133350"/>
              <a:ext cx="10798353" cy="2546821"/>
            </a:xfrm>
            <a:prstGeom prst="rect">
              <a:avLst/>
            </a:prstGeom>
          </p:spPr>
          <p:txBody>
            <a:bodyPr lIns="0" tIns="0" rIns="0" bIns="0" rtlCol="0" anchor="ctr"/>
            <a:lstStyle/>
            <a:p>
              <a:pPr marL="0" lvl="0" indent="0" algn="l">
                <a:lnSpc>
                  <a:spcPts val="6750"/>
                </a:lnSpc>
                <a:spcBef>
                  <a:spcPct val="0"/>
                </a:spcBef>
              </a:pPr>
              <a:r>
                <a:rPr lang="en-US" sz="4500" b="1" u="none" strike="noStrike">
                  <a:solidFill>
                    <a:srgbClr val="FFFFFF"/>
                  </a:solidFill>
                  <a:latin typeface="Inter Bold"/>
                  <a:ea typeface="Inter Bold"/>
                  <a:cs typeface="Inter Bold"/>
                  <a:sym typeface="Inter Bold"/>
                </a:rPr>
                <a:t>संरचित सहभागिता। </a:t>
              </a:r>
            </a:p>
            <a:p>
              <a:pPr marL="0" lvl="0" indent="0" algn="l">
                <a:lnSpc>
                  <a:spcPts val="6750"/>
                </a:lnSpc>
                <a:spcBef>
                  <a:spcPct val="0"/>
                </a:spcBef>
              </a:pPr>
              <a:r>
                <a:rPr lang="en-US" sz="4500" b="1" u="none" strike="noStrike">
                  <a:solidFill>
                    <a:srgbClr val="FFFFFF"/>
                  </a:solidFill>
                  <a:latin typeface="Inter Bold"/>
                  <a:ea typeface="Inter Bold"/>
                  <a:cs typeface="Inter Bold"/>
                  <a:sym typeface="Inter Bold"/>
                </a:rPr>
                <a:t>ऑटोमेटेड एक्ज़ीक्यूशन।</a:t>
              </a:r>
            </a:p>
          </p:txBody>
        </p:sp>
      </p:grpSp>
      <p:grpSp>
        <p:nvGrpSpPr>
          <p:cNvPr id="15" name="Group 15"/>
          <p:cNvGrpSpPr/>
          <p:nvPr/>
        </p:nvGrpSpPr>
        <p:grpSpPr>
          <a:xfrm>
            <a:off x="1029500" y="5325970"/>
            <a:ext cx="5216157" cy="274534"/>
            <a:chOff x="0" y="0"/>
            <a:chExt cx="6954876" cy="366046"/>
          </a:xfrm>
        </p:grpSpPr>
        <p:sp>
          <p:nvSpPr>
            <p:cNvPr id="16" name="Freeform 16"/>
            <p:cNvSpPr/>
            <p:nvPr/>
          </p:nvSpPr>
          <p:spPr>
            <a:xfrm>
              <a:off x="0" y="0"/>
              <a:ext cx="6954873" cy="366040"/>
            </a:xfrm>
            <a:custGeom>
              <a:avLst/>
              <a:gdLst/>
              <a:ahLst/>
              <a:cxnLst/>
              <a:rect l="l" t="t" r="r" b="b"/>
              <a:pathLst>
                <a:path w="6954873" h="366040">
                  <a:moveTo>
                    <a:pt x="0" y="0"/>
                  </a:moveTo>
                  <a:lnTo>
                    <a:pt x="6954873" y="0"/>
                  </a:lnTo>
                  <a:lnTo>
                    <a:pt x="6954873" y="366040"/>
                  </a:lnTo>
                  <a:lnTo>
                    <a:pt x="0" y="366040"/>
                  </a:lnTo>
                  <a:close/>
                </a:path>
              </a:pathLst>
            </a:custGeom>
            <a:blipFill>
              <a:blip r:embed="rId4">
                <a:alphaModFix amt="0"/>
              </a:blip>
              <a:stretch>
                <a:fillRect t="-320220" b="-320223"/>
              </a:stretch>
            </a:blipFill>
          </p:spPr>
        </p:sp>
        <p:sp>
          <p:nvSpPr>
            <p:cNvPr id="17" name="TextBox 17"/>
            <p:cNvSpPr txBox="1"/>
            <p:nvPr/>
          </p:nvSpPr>
          <p:spPr>
            <a:xfrm>
              <a:off x="0" y="-9525"/>
              <a:ext cx="69548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मुख्य आधार</a:t>
              </a:r>
            </a:p>
          </p:txBody>
        </p:sp>
      </p:grpSp>
      <p:grpSp>
        <p:nvGrpSpPr>
          <p:cNvPr id="18" name="Group 18"/>
          <p:cNvGrpSpPr/>
          <p:nvPr/>
        </p:nvGrpSpPr>
        <p:grpSpPr>
          <a:xfrm>
            <a:off x="1019975" y="5810055"/>
            <a:ext cx="3313481" cy="774030"/>
            <a:chOff x="0" y="0"/>
            <a:chExt cx="4417974" cy="1032040"/>
          </a:xfrm>
        </p:grpSpPr>
        <p:sp>
          <p:nvSpPr>
            <p:cNvPr id="19" name="Freeform 19"/>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20" name="Group 20"/>
          <p:cNvGrpSpPr/>
          <p:nvPr/>
        </p:nvGrpSpPr>
        <p:grpSpPr>
          <a:xfrm>
            <a:off x="1276588" y="6038261"/>
            <a:ext cx="2745343" cy="317618"/>
            <a:chOff x="0" y="0"/>
            <a:chExt cx="3660458" cy="423490"/>
          </a:xfrm>
        </p:grpSpPr>
        <p:sp>
          <p:nvSpPr>
            <p:cNvPr id="21" name="Freeform 21"/>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22" name="TextBox 22"/>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ऑटोमेटेड एक्ज़ीक्यूशन</a:t>
              </a:r>
            </a:p>
          </p:txBody>
        </p:sp>
      </p:grpSp>
      <p:grpSp>
        <p:nvGrpSpPr>
          <p:cNvPr id="23" name="Group 23"/>
          <p:cNvGrpSpPr/>
          <p:nvPr/>
        </p:nvGrpSpPr>
        <p:grpSpPr>
          <a:xfrm>
            <a:off x="4657554" y="5810055"/>
            <a:ext cx="3313481" cy="774030"/>
            <a:chOff x="0" y="0"/>
            <a:chExt cx="4417974" cy="1032040"/>
          </a:xfrm>
        </p:grpSpPr>
        <p:sp>
          <p:nvSpPr>
            <p:cNvPr id="24" name="Freeform 24"/>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25" name="Group 25"/>
          <p:cNvGrpSpPr/>
          <p:nvPr/>
        </p:nvGrpSpPr>
        <p:grpSpPr>
          <a:xfrm>
            <a:off x="4914167" y="6038261"/>
            <a:ext cx="2745343" cy="317618"/>
            <a:chOff x="0" y="0"/>
            <a:chExt cx="3660458" cy="423490"/>
          </a:xfrm>
        </p:grpSpPr>
        <p:sp>
          <p:nvSpPr>
            <p:cNvPr id="26" name="Freeform 26"/>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27" name="TextBox 27"/>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संरचित साइकल्स</a:t>
              </a:r>
            </a:p>
          </p:txBody>
        </p:sp>
      </p:grpSp>
      <p:grpSp>
        <p:nvGrpSpPr>
          <p:cNvPr id="28" name="Group 28"/>
          <p:cNvGrpSpPr/>
          <p:nvPr/>
        </p:nvGrpSpPr>
        <p:grpSpPr>
          <a:xfrm>
            <a:off x="1019975" y="6935643"/>
            <a:ext cx="3313481" cy="774030"/>
            <a:chOff x="0" y="0"/>
            <a:chExt cx="4417974" cy="1032040"/>
          </a:xfrm>
        </p:grpSpPr>
        <p:sp>
          <p:nvSpPr>
            <p:cNvPr id="29" name="Freeform 29"/>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30" name="Group 30"/>
          <p:cNvGrpSpPr/>
          <p:nvPr/>
        </p:nvGrpSpPr>
        <p:grpSpPr>
          <a:xfrm>
            <a:off x="1276588" y="7163849"/>
            <a:ext cx="2745343" cy="317618"/>
            <a:chOff x="0" y="0"/>
            <a:chExt cx="3660458" cy="423490"/>
          </a:xfrm>
        </p:grpSpPr>
        <p:sp>
          <p:nvSpPr>
            <p:cNvPr id="31" name="Freeform 31"/>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32" name="TextBox 32"/>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निरंतर सहभागिता</a:t>
              </a:r>
            </a:p>
          </p:txBody>
        </p:sp>
      </p:grpSp>
      <p:grpSp>
        <p:nvGrpSpPr>
          <p:cNvPr id="33" name="Group 33"/>
          <p:cNvGrpSpPr/>
          <p:nvPr/>
        </p:nvGrpSpPr>
        <p:grpSpPr>
          <a:xfrm>
            <a:off x="4657554" y="6935643"/>
            <a:ext cx="3313481" cy="774030"/>
            <a:chOff x="0" y="0"/>
            <a:chExt cx="4417974" cy="1032040"/>
          </a:xfrm>
        </p:grpSpPr>
        <p:sp>
          <p:nvSpPr>
            <p:cNvPr id="34" name="Freeform 34"/>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35" name="Group 35"/>
          <p:cNvGrpSpPr/>
          <p:nvPr/>
        </p:nvGrpSpPr>
        <p:grpSpPr>
          <a:xfrm>
            <a:off x="4914167" y="7163849"/>
            <a:ext cx="2745343" cy="317618"/>
            <a:chOff x="0" y="0"/>
            <a:chExt cx="3660458" cy="423490"/>
          </a:xfrm>
        </p:grpSpPr>
        <p:sp>
          <p:nvSpPr>
            <p:cNvPr id="36" name="Freeform 36"/>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37" name="TextBox 37"/>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कैपिटल दक्षता</a:t>
              </a:r>
            </a:p>
          </p:txBody>
        </p:sp>
      </p:grpSp>
      <p:grpSp>
        <p:nvGrpSpPr>
          <p:cNvPr id="38" name="Group 38"/>
          <p:cNvGrpSpPr/>
          <p:nvPr/>
        </p:nvGrpSpPr>
        <p:grpSpPr>
          <a:xfrm>
            <a:off x="1029500" y="8033523"/>
            <a:ext cx="7275166" cy="842935"/>
            <a:chOff x="0" y="0"/>
            <a:chExt cx="9700222" cy="1123914"/>
          </a:xfrm>
        </p:grpSpPr>
        <p:sp>
          <p:nvSpPr>
            <p:cNvPr id="39" name="Freeform 39"/>
            <p:cNvSpPr/>
            <p:nvPr/>
          </p:nvSpPr>
          <p:spPr>
            <a:xfrm>
              <a:off x="0" y="0"/>
              <a:ext cx="9700218" cy="1123914"/>
            </a:xfrm>
            <a:custGeom>
              <a:avLst/>
              <a:gdLst/>
              <a:ahLst/>
              <a:cxnLst/>
              <a:rect l="l" t="t" r="r" b="b"/>
              <a:pathLst>
                <a:path w="9700218" h="1123914">
                  <a:moveTo>
                    <a:pt x="0" y="0"/>
                  </a:moveTo>
                  <a:lnTo>
                    <a:pt x="9700218" y="0"/>
                  </a:lnTo>
                  <a:lnTo>
                    <a:pt x="9700218" y="1123914"/>
                  </a:lnTo>
                  <a:lnTo>
                    <a:pt x="0" y="1123914"/>
                  </a:lnTo>
                  <a:close/>
                </a:path>
              </a:pathLst>
            </a:custGeom>
            <a:blipFill>
              <a:blip r:embed="rId4">
                <a:alphaModFix amt="0"/>
              </a:blip>
              <a:stretch>
                <a:fillRect t="-142115" b="-94225"/>
              </a:stretch>
            </a:blipFill>
          </p:spPr>
        </p:sp>
        <p:sp>
          <p:nvSpPr>
            <p:cNvPr id="40" name="TextBox 40"/>
            <p:cNvSpPr txBox="1"/>
            <p:nvPr/>
          </p:nvSpPr>
          <p:spPr>
            <a:xfrm>
              <a:off x="0" y="-85725"/>
              <a:ext cx="9700222" cy="1209639"/>
            </a:xfrm>
            <a:prstGeom prst="rect">
              <a:avLst/>
            </a:prstGeom>
          </p:spPr>
          <p:txBody>
            <a:bodyPr lIns="0" tIns="0" rIns="0" bIns="0" rtlCol="0" anchor="ctr"/>
            <a:lstStyle/>
            <a:p>
              <a:pPr marL="0" lvl="0" indent="0" algn="l">
                <a:lnSpc>
                  <a:spcPts val="3200"/>
                </a:lnSpc>
                <a:spcBef>
                  <a:spcPct val="0"/>
                </a:spcBef>
              </a:pPr>
              <a:r>
                <a:rPr lang="en-US" sz="2000" b="1" u="none" strike="noStrike">
                  <a:solidFill>
                    <a:srgbClr val="3B82F6"/>
                  </a:solidFill>
                  <a:latin typeface="Inter Bold"/>
                  <a:ea typeface="Inter Bold"/>
                  <a:cs typeface="Inter Bold"/>
                  <a:sym typeface="Inter Bold"/>
                </a:rPr>
                <a:t>कम मैनुअल हस्तक्षेप। </a:t>
              </a:r>
            </a:p>
            <a:p>
              <a:pPr marL="0" lvl="0" indent="0" algn="l">
                <a:lnSpc>
                  <a:spcPts val="3200"/>
                </a:lnSpc>
                <a:spcBef>
                  <a:spcPct val="0"/>
                </a:spcBef>
              </a:pPr>
              <a:r>
                <a:rPr lang="en-US" sz="2000" b="1" u="none" strike="noStrike">
                  <a:solidFill>
                    <a:srgbClr val="FFFFFF"/>
                  </a:solidFill>
                  <a:latin typeface="Inter Bold"/>
                  <a:ea typeface="Inter Bold"/>
                  <a:cs typeface="Inter Bold"/>
                  <a:sym typeface="Inter Bold"/>
                </a:rPr>
                <a:t>अधिक संरचित सहभागिता।</a:t>
              </a:r>
            </a:p>
          </p:txBody>
        </p:sp>
      </p:grpSp>
      <p:sp>
        <p:nvSpPr>
          <p:cNvPr id="41" name="Freeform 41"/>
          <p:cNvSpPr/>
          <p:nvPr/>
        </p:nvSpPr>
        <p:spPr>
          <a:xfrm>
            <a:off x="8628517" y="2152429"/>
            <a:ext cx="9072673" cy="6804504"/>
          </a:xfrm>
          <a:custGeom>
            <a:avLst/>
            <a:gdLst/>
            <a:ahLst/>
            <a:cxnLst/>
            <a:rect l="l" t="t" r="r" b="b"/>
            <a:pathLst>
              <a:path w="9072673" h="6804504">
                <a:moveTo>
                  <a:pt x="0" y="0"/>
                </a:moveTo>
                <a:lnTo>
                  <a:pt x="9072672" y="0"/>
                </a:lnTo>
                <a:lnTo>
                  <a:pt x="9072672" y="6804504"/>
                </a:lnTo>
                <a:lnTo>
                  <a:pt x="0" y="6804504"/>
                </a:lnTo>
                <a:lnTo>
                  <a:pt x="0" y="0"/>
                </a:lnTo>
                <a:close/>
              </a:path>
            </a:pathLst>
          </a:custGeom>
          <a:blipFill>
            <a:blip r:embed="rId5"/>
            <a:stretch>
              <a:fillRect/>
            </a:stretch>
          </a:blipFill>
        </p:spPr>
      </p:sp>
      <p:sp>
        <p:nvSpPr>
          <p:cNvPr id="42" name="TextBox 42"/>
          <p:cNvSpPr txBox="1"/>
          <p:nvPr/>
        </p:nvSpPr>
        <p:spPr>
          <a:xfrm>
            <a:off x="1029500" y="3621724"/>
            <a:ext cx="7439044" cy="1209675"/>
          </a:xfrm>
          <a:prstGeom prst="rect">
            <a:avLst/>
          </a:prstGeom>
        </p:spPr>
        <p:txBody>
          <a:bodyPr lIns="0" tIns="0" rIns="0" bIns="0" rtlCol="0" anchor="t">
            <a:spAutoFit/>
          </a:bodyPr>
          <a:lstStyle/>
          <a:p>
            <a:pPr marL="0" lvl="0" indent="0" algn="l">
              <a:lnSpc>
                <a:spcPts val="2400"/>
              </a:lnSpc>
            </a:pPr>
            <a:r>
              <a:rPr lang="en-US" sz="1500" u="none" strike="noStrike">
                <a:solidFill>
                  <a:srgbClr val="D2D2D2"/>
                </a:solidFill>
                <a:latin typeface="Inter"/>
                <a:ea typeface="Inter"/>
                <a:cs typeface="Inter"/>
                <a:sym typeface="Inter"/>
              </a:rPr>
              <a:t>RIFT Auto Engine उन प्रतिभागियों के लिए बनाया गया है जो लगातार मैनुअल एक्ज़ीक्यूशन के बजाय पहले से निर्धारित ऑटोमेटेड साइकल्स के माध्यम से मार्केट सहभागिता चाहते हैं।</a:t>
            </a:r>
          </a:p>
          <a:p>
            <a:pPr marL="0" lvl="0" indent="0" algn="l">
              <a:lnSpc>
                <a:spcPts val="2400"/>
              </a:lnSpc>
            </a:pPr>
            <a:endParaRPr lang="en-US" sz="1500" u="none" strike="noStrike">
              <a:solidFill>
                <a:srgbClr val="D2D2D2"/>
              </a:solidFill>
              <a:latin typeface="Inter"/>
              <a:ea typeface="Inter"/>
              <a:cs typeface="Inter"/>
              <a:sym typeface="Inter"/>
            </a:endParaRPr>
          </a:p>
          <a:p>
            <a:pPr marL="0" lvl="0" indent="0" algn="l">
              <a:lnSpc>
                <a:spcPts val="2400"/>
              </a:lnSpc>
            </a:pPr>
            <a:r>
              <a:rPr lang="en-US" sz="1500" u="none" strike="noStrike">
                <a:solidFill>
                  <a:srgbClr val="D2D2D2"/>
                </a:solidFill>
                <a:latin typeface="Inter"/>
                <a:ea typeface="Inter"/>
                <a:cs typeface="Inter"/>
                <a:sym typeface="Inter"/>
              </a:rPr>
              <a:t>यह Engine संरचित एक्ज़ीक्यूशन वातावरणों को ऑटोमेटेड सहभागिता इन्फ्रास्ट्रक्चर के साथ जोड़ता है।</a:t>
            </a:r>
          </a:p>
        </p:txBody>
      </p:sp>
      <p:grpSp>
        <p:nvGrpSpPr>
          <p:cNvPr id="43" name="Group 43"/>
          <p:cNvGrpSpPr/>
          <p:nvPr/>
        </p:nvGrpSpPr>
        <p:grpSpPr>
          <a:xfrm>
            <a:off x="823608" y="9789138"/>
            <a:ext cx="9608706" cy="252189"/>
            <a:chOff x="0" y="0"/>
            <a:chExt cx="12811608" cy="336252"/>
          </a:xfrm>
        </p:grpSpPr>
        <p:sp>
          <p:nvSpPr>
            <p:cNvPr id="44" name="Freeform 4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5" name="TextBox 4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46" name="Freeform 46"/>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906629"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AUTO ENGINE FLOWS</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09</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19975" y="1532923"/>
            <a:ext cx="12428773" cy="1572803"/>
            <a:chOff x="0" y="0"/>
            <a:chExt cx="16571697" cy="2097071"/>
          </a:xfrm>
        </p:grpSpPr>
        <p:sp>
          <p:nvSpPr>
            <p:cNvPr id="13" name="Freeform 13"/>
            <p:cNvSpPr/>
            <p:nvPr/>
          </p:nvSpPr>
          <p:spPr>
            <a:xfrm>
              <a:off x="0" y="0"/>
              <a:ext cx="16571694" cy="2097069"/>
            </a:xfrm>
            <a:custGeom>
              <a:avLst/>
              <a:gdLst/>
              <a:ahLst/>
              <a:cxnLst/>
              <a:rect l="l" t="t" r="r" b="b"/>
              <a:pathLst>
                <a:path w="16571694" h="2097069">
                  <a:moveTo>
                    <a:pt x="0" y="0"/>
                  </a:moveTo>
                  <a:lnTo>
                    <a:pt x="16571694" y="0"/>
                  </a:lnTo>
                  <a:lnTo>
                    <a:pt x="16571694" y="2097069"/>
                  </a:lnTo>
                  <a:lnTo>
                    <a:pt x="0" y="2097069"/>
                  </a:lnTo>
                  <a:close/>
                </a:path>
              </a:pathLst>
            </a:custGeom>
            <a:blipFill>
              <a:blip r:embed="rId4">
                <a:alphaModFix amt="0"/>
              </a:blip>
              <a:stretch>
                <a:fillRect t="-112044" r="11645" b="-60046"/>
              </a:stretch>
            </a:blipFill>
          </p:spPr>
        </p:sp>
        <p:sp>
          <p:nvSpPr>
            <p:cNvPr id="14" name="TextBox 14"/>
            <p:cNvSpPr txBox="1"/>
            <p:nvPr/>
          </p:nvSpPr>
          <p:spPr>
            <a:xfrm>
              <a:off x="0" y="-9525"/>
              <a:ext cx="16571697" cy="2106596"/>
            </a:xfrm>
            <a:prstGeom prst="rect">
              <a:avLst/>
            </a:prstGeom>
          </p:spPr>
          <p:txBody>
            <a:bodyPr lIns="0" tIns="0" rIns="0" bIns="0" rtlCol="0" anchor="ctr"/>
            <a:lstStyle/>
            <a:p>
              <a:pPr marL="0" lvl="0" indent="0" algn="l">
                <a:lnSpc>
                  <a:spcPts val="5400"/>
                </a:lnSpc>
                <a:spcBef>
                  <a:spcPct val="0"/>
                </a:spcBef>
              </a:pPr>
              <a:r>
                <a:rPr lang="en-US" sz="4500" b="1" u="none" strike="noStrike">
                  <a:solidFill>
                    <a:srgbClr val="FFFFFF"/>
                  </a:solidFill>
                  <a:latin typeface="Inter Bold"/>
                  <a:ea typeface="Inter Bold"/>
                  <a:cs typeface="Inter Bold"/>
                  <a:sym typeface="Inter Bold"/>
                </a:rPr>
                <a:t>तीन FLOWS। एक ऑटोमेटेड ENGINE।</a:t>
              </a:r>
            </a:p>
          </p:txBody>
        </p:sp>
      </p:grpSp>
      <p:grpSp>
        <p:nvGrpSpPr>
          <p:cNvPr id="15" name="Group 15"/>
          <p:cNvGrpSpPr/>
          <p:nvPr/>
        </p:nvGrpSpPr>
        <p:grpSpPr>
          <a:xfrm>
            <a:off x="1019975" y="3691926"/>
            <a:ext cx="4892050" cy="2833040"/>
            <a:chOff x="0" y="0"/>
            <a:chExt cx="6522733" cy="3777386"/>
          </a:xfrm>
        </p:grpSpPr>
        <p:sp>
          <p:nvSpPr>
            <p:cNvPr id="16" name="Freeform 16"/>
            <p:cNvSpPr/>
            <p:nvPr/>
          </p:nvSpPr>
          <p:spPr>
            <a:xfrm>
              <a:off x="0" y="0"/>
              <a:ext cx="6522720" cy="3777234"/>
            </a:xfrm>
            <a:custGeom>
              <a:avLst/>
              <a:gdLst/>
              <a:ahLst/>
              <a:cxnLst/>
              <a:rect l="l" t="t" r="r" b="b"/>
              <a:pathLst>
                <a:path w="6522720" h="3777234">
                  <a:moveTo>
                    <a:pt x="0" y="331597"/>
                  </a:moveTo>
                  <a:cubicBezTo>
                    <a:pt x="0" y="148463"/>
                    <a:pt x="148463" y="0"/>
                    <a:pt x="331597" y="0"/>
                  </a:cubicBezTo>
                  <a:lnTo>
                    <a:pt x="6191123" y="0"/>
                  </a:lnTo>
                  <a:cubicBezTo>
                    <a:pt x="6374257" y="0"/>
                    <a:pt x="6522720" y="148463"/>
                    <a:pt x="6522720" y="331597"/>
                  </a:cubicBezTo>
                  <a:lnTo>
                    <a:pt x="6522720" y="3445637"/>
                  </a:lnTo>
                  <a:cubicBezTo>
                    <a:pt x="6522720" y="3628771"/>
                    <a:pt x="6374257" y="3777234"/>
                    <a:pt x="6191123" y="3777234"/>
                  </a:cubicBezTo>
                  <a:lnTo>
                    <a:pt x="331597" y="3777234"/>
                  </a:lnTo>
                  <a:cubicBezTo>
                    <a:pt x="148463" y="3777361"/>
                    <a:pt x="0" y="3628898"/>
                    <a:pt x="0" y="3445764"/>
                  </a:cubicBezTo>
                  <a:close/>
                </a:path>
              </a:pathLst>
            </a:custGeom>
            <a:solidFill>
              <a:srgbClr val="0E0F10"/>
            </a:solidFill>
            <a:ln w="19065" cap="sq">
              <a:solidFill>
                <a:srgbClr val="3B82F6"/>
              </a:solidFill>
              <a:prstDash val="solid"/>
              <a:miter/>
            </a:ln>
          </p:spPr>
        </p:sp>
      </p:grpSp>
      <p:grpSp>
        <p:nvGrpSpPr>
          <p:cNvPr id="17" name="Group 17"/>
          <p:cNvGrpSpPr/>
          <p:nvPr/>
        </p:nvGrpSpPr>
        <p:grpSpPr>
          <a:xfrm>
            <a:off x="1372676" y="4168166"/>
            <a:ext cx="3843480" cy="274534"/>
            <a:chOff x="0" y="0"/>
            <a:chExt cx="5124640" cy="366046"/>
          </a:xfrm>
        </p:grpSpPr>
        <p:sp>
          <p:nvSpPr>
            <p:cNvPr id="18" name="Freeform 18"/>
            <p:cNvSpPr/>
            <p:nvPr/>
          </p:nvSpPr>
          <p:spPr>
            <a:xfrm>
              <a:off x="0" y="0"/>
              <a:ext cx="5124644" cy="366040"/>
            </a:xfrm>
            <a:custGeom>
              <a:avLst/>
              <a:gdLst/>
              <a:ahLst/>
              <a:cxnLst/>
              <a:rect l="l" t="t" r="r" b="b"/>
              <a:pathLst>
                <a:path w="5124644" h="366040">
                  <a:moveTo>
                    <a:pt x="0" y="0"/>
                  </a:moveTo>
                  <a:lnTo>
                    <a:pt x="5124644" y="0"/>
                  </a:lnTo>
                  <a:lnTo>
                    <a:pt x="5124644" y="366040"/>
                  </a:lnTo>
                  <a:lnTo>
                    <a:pt x="0" y="366040"/>
                  </a:lnTo>
                  <a:close/>
                </a:path>
              </a:pathLst>
            </a:custGeom>
            <a:blipFill>
              <a:blip r:embed="rId4">
                <a:alphaModFix amt="0"/>
              </a:blip>
              <a:stretch>
                <a:fillRect t="-222793" b="-222796"/>
              </a:stretch>
            </a:blipFill>
          </p:spPr>
        </p:sp>
        <p:sp>
          <p:nvSpPr>
            <p:cNvPr id="19" name="TextBox 19"/>
            <p:cNvSpPr txBox="1"/>
            <p:nvPr/>
          </p:nvSpPr>
          <p:spPr>
            <a:xfrm>
              <a:off x="0" y="-9525"/>
              <a:ext cx="5124640" cy="375571"/>
            </a:xfrm>
            <a:prstGeom prst="rect">
              <a:avLst/>
            </a:prstGeom>
          </p:spPr>
          <p:txBody>
            <a:bodyPr lIns="0" tIns="0" rIns="0" bIns="0" rtlCol="0" anchor="ctr"/>
            <a:lstStyle/>
            <a:p>
              <a:pPr algn="l">
                <a:lnSpc>
                  <a:spcPts val="1439"/>
                </a:lnSpc>
              </a:pPr>
              <a:r>
                <a:rPr lang="en-US" sz="1200" b="1">
                  <a:solidFill>
                    <a:srgbClr val="3B82F6"/>
                  </a:solidFill>
                  <a:latin typeface="Inter Bold"/>
                  <a:ea typeface="Inter Bold"/>
                  <a:cs typeface="Inter Bold"/>
                  <a:sym typeface="Inter Bold"/>
                </a:rPr>
                <a:t>01 — MICRO FLOW</a:t>
              </a:r>
            </a:p>
          </p:txBody>
        </p:sp>
      </p:grpSp>
      <p:grpSp>
        <p:nvGrpSpPr>
          <p:cNvPr id="20" name="Group 20"/>
          <p:cNvGrpSpPr/>
          <p:nvPr/>
        </p:nvGrpSpPr>
        <p:grpSpPr>
          <a:xfrm>
            <a:off x="1372676" y="4799598"/>
            <a:ext cx="3980755" cy="504490"/>
            <a:chOff x="0" y="0"/>
            <a:chExt cx="5307673" cy="672653"/>
          </a:xfrm>
        </p:grpSpPr>
        <p:sp>
          <p:nvSpPr>
            <p:cNvPr id="21" name="Freeform 21"/>
            <p:cNvSpPr/>
            <p:nvPr/>
          </p:nvSpPr>
          <p:spPr>
            <a:xfrm>
              <a:off x="0" y="0"/>
              <a:ext cx="5307667" cy="672655"/>
            </a:xfrm>
            <a:custGeom>
              <a:avLst/>
              <a:gdLst/>
              <a:ahLst/>
              <a:cxnLst/>
              <a:rect l="l" t="t" r="r" b="b"/>
              <a:pathLst>
                <a:path w="5307667" h="672655">
                  <a:moveTo>
                    <a:pt x="0" y="0"/>
                  </a:moveTo>
                  <a:lnTo>
                    <a:pt x="5307667" y="0"/>
                  </a:lnTo>
                  <a:lnTo>
                    <a:pt x="5307667" y="672655"/>
                  </a:lnTo>
                  <a:lnTo>
                    <a:pt x="0" y="672655"/>
                  </a:lnTo>
                  <a:close/>
                </a:path>
              </a:pathLst>
            </a:custGeom>
            <a:blipFill>
              <a:blip r:embed="rId4">
                <a:alphaModFix amt="0"/>
              </a:blip>
              <a:stretch>
                <a:fillRect t="-119738" b="-87760"/>
              </a:stretch>
            </a:blipFill>
          </p:spPr>
        </p:sp>
        <p:sp>
          <p:nvSpPr>
            <p:cNvPr id="22" name="TextBox 22"/>
            <p:cNvSpPr txBox="1"/>
            <p:nvPr/>
          </p:nvSpPr>
          <p:spPr>
            <a:xfrm>
              <a:off x="0" y="0"/>
              <a:ext cx="5307673" cy="672653"/>
            </a:xfrm>
            <a:prstGeom prst="rect">
              <a:avLst/>
            </a:prstGeom>
          </p:spPr>
          <p:txBody>
            <a:bodyPr lIns="0" tIns="0" rIns="0" bIns="0" rtlCol="0" anchor="ctr"/>
            <a:lstStyle/>
            <a:p>
              <a:pPr marL="0" lvl="0" indent="0" algn="l">
                <a:lnSpc>
                  <a:spcPts val="2882"/>
                </a:lnSpc>
                <a:spcBef>
                  <a:spcPct val="0"/>
                </a:spcBef>
              </a:pPr>
              <a:r>
                <a:rPr lang="en-US" sz="2401" b="1" u="none" strike="noStrike">
                  <a:solidFill>
                    <a:srgbClr val="FFFFFF"/>
                  </a:solidFill>
                  <a:latin typeface="Inter Bold"/>
                  <a:ea typeface="Inter Bold"/>
                  <a:cs typeface="Inter Bold"/>
                  <a:sym typeface="Inter Bold"/>
                </a:rPr>
                <a:t>एंट्री: $100</a:t>
              </a:r>
            </a:p>
          </p:txBody>
        </p:sp>
      </p:grpSp>
      <p:grpSp>
        <p:nvGrpSpPr>
          <p:cNvPr id="23" name="Group 23"/>
          <p:cNvGrpSpPr/>
          <p:nvPr/>
        </p:nvGrpSpPr>
        <p:grpSpPr>
          <a:xfrm>
            <a:off x="6579299" y="3691926"/>
            <a:ext cx="4892050" cy="2833040"/>
            <a:chOff x="0" y="0"/>
            <a:chExt cx="6522733" cy="3777386"/>
          </a:xfrm>
        </p:grpSpPr>
        <p:sp>
          <p:nvSpPr>
            <p:cNvPr id="24" name="Freeform 24"/>
            <p:cNvSpPr/>
            <p:nvPr/>
          </p:nvSpPr>
          <p:spPr>
            <a:xfrm>
              <a:off x="0" y="0"/>
              <a:ext cx="6522720" cy="3777234"/>
            </a:xfrm>
            <a:custGeom>
              <a:avLst/>
              <a:gdLst/>
              <a:ahLst/>
              <a:cxnLst/>
              <a:rect l="l" t="t" r="r" b="b"/>
              <a:pathLst>
                <a:path w="6522720" h="3777234">
                  <a:moveTo>
                    <a:pt x="0" y="331597"/>
                  </a:moveTo>
                  <a:cubicBezTo>
                    <a:pt x="0" y="148463"/>
                    <a:pt x="148463" y="0"/>
                    <a:pt x="331597" y="0"/>
                  </a:cubicBezTo>
                  <a:lnTo>
                    <a:pt x="6191123" y="0"/>
                  </a:lnTo>
                  <a:cubicBezTo>
                    <a:pt x="6374257" y="0"/>
                    <a:pt x="6522720" y="148463"/>
                    <a:pt x="6522720" y="331597"/>
                  </a:cubicBezTo>
                  <a:lnTo>
                    <a:pt x="6522720" y="3445637"/>
                  </a:lnTo>
                  <a:cubicBezTo>
                    <a:pt x="6522720" y="3628771"/>
                    <a:pt x="6374257" y="3777234"/>
                    <a:pt x="6191123" y="3777234"/>
                  </a:cubicBezTo>
                  <a:lnTo>
                    <a:pt x="331597" y="3777234"/>
                  </a:lnTo>
                  <a:cubicBezTo>
                    <a:pt x="148463" y="3777361"/>
                    <a:pt x="0" y="3628898"/>
                    <a:pt x="0" y="3445764"/>
                  </a:cubicBezTo>
                  <a:close/>
                </a:path>
              </a:pathLst>
            </a:custGeom>
            <a:solidFill>
              <a:srgbClr val="0E0F10"/>
            </a:solidFill>
            <a:ln w="19065" cap="sq">
              <a:solidFill>
                <a:srgbClr val="BE53FF"/>
              </a:solidFill>
              <a:prstDash val="solid"/>
              <a:miter/>
            </a:ln>
          </p:spPr>
        </p:sp>
      </p:grpSp>
      <p:grpSp>
        <p:nvGrpSpPr>
          <p:cNvPr id="25" name="Group 25"/>
          <p:cNvGrpSpPr/>
          <p:nvPr/>
        </p:nvGrpSpPr>
        <p:grpSpPr>
          <a:xfrm>
            <a:off x="6932000" y="4168166"/>
            <a:ext cx="3843480" cy="274534"/>
            <a:chOff x="0" y="0"/>
            <a:chExt cx="5124640" cy="366046"/>
          </a:xfrm>
        </p:grpSpPr>
        <p:sp>
          <p:nvSpPr>
            <p:cNvPr id="26" name="Freeform 26"/>
            <p:cNvSpPr/>
            <p:nvPr/>
          </p:nvSpPr>
          <p:spPr>
            <a:xfrm>
              <a:off x="0" y="0"/>
              <a:ext cx="5124644" cy="366040"/>
            </a:xfrm>
            <a:custGeom>
              <a:avLst/>
              <a:gdLst/>
              <a:ahLst/>
              <a:cxnLst/>
              <a:rect l="l" t="t" r="r" b="b"/>
              <a:pathLst>
                <a:path w="5124644" h="366040">
                  <a:moveTo>
                    <a:pt x="0" y="0"/>
                  </a:moveTo>
                  <a:lnTo>
                    <a:pt x="5124644" y="0"/>
                  </a:lnTo>
                  <a:lnTo>
                    <a:pt x="5124644" y="366040"/>
                  </a:lnTo>
                  <a:lnTo>
                    <a:pt x="0" y="366040"/>
                  </a:lnTo>
                  <a:close/>
                </a:path>
              </a:pathLst>
            </a:custGeom>
            <a:blipFill>
              <a:blip r:embed="rId4">
                <a:alphaModFix amt="0"/>
              </a:blip>
              <a:stretch>
                <a:fillRect t="-222793" b="-222796"/>
              </a:stretch>
            </a:blipFill>
          </p:spPr>
        </p:sp>
        <p:sp>
          <p:nvSpPr>
            <p:cNvPr id="27" name="TextBox 27"/>
            <p:cNvSpPr txBox="1"/>
            <p:nvPr/>
          </p:nvSpPr>
          <p:spPr>
            <a:xfrm>
              <a:off x="0" y="-9525"/>
              <a:ext cx="5124640" cy="375571"/>
            </a:xfrm>
            <a:prstGeom prst="rect">
              <a:avLst/>
            </a:prstGeom>
          </p:spPr>
          <p:txBody>
            <a:bodyPr lIns="0" tIns="0" rIns="0" bIns="0" rtlCol="0" anchor="ctr"/>
            <a:lstStyle/>
            <a:p>
              <a:pPr algn="l">
                <a:lnSpc>
                  <a:spcPts val="1439"/>
                </a:lnSpc>
              </a:pPr>
              <a:r>
                <a:rPr lang="en-US" sz="1200" b="1">
                  <a:solidFill>
                    <a:srgbClr val="BE53FF"/>
                  </a:solidFill>
                  <a:latin typeface="Inter Bold"/>
                  <a:ea typeface="Inter Bold"/>
                  <a:cs typeface="Inter Bold"/>
                  <a:sym typeface="Inter Bold"/>
                </a:rPr>
                <a:t>02 — SMART FLOW</a:t>
              </a:r>
            </a:p>
          </p:txBody>
        </p:sp>
      </p:grpSp>
      <p:grpSp>
        <p:nvGrpSpPr>
          <p:cNvPr id="28" name="Group 28"/>
          <p:cNvGrpSpPr/>
          <p:nvPr/>
        </p:nvGrpSpPr>
        <p:grpSpPr>
          <a:xfrm>
            <a:off x="6932000" y="4799598"/>
            <a:ext cx="3980755" cy="504490"/>
            <a:chOff x="0" y="0"/>
            <a:chExt cx="5307673" cy="672653"/>
          </a:xfrm>
        </p:grpSpPr>
        <p:sp>
          <p:nvSpPr>
            <p:cNvPr id="29" name="Freeform 29"/>
            <p:cNvSpPr/>
            <p:nvPr/>
          </p:nvSpPr>
          <p:spPr>
            <a:xfrm>
              <a:off x="0" y="0"/>
              <a:ext cx="5307667" cy="672655"/>
            </a:xfrm>
            <a:custGeom>
              <a:avLst/>
              <a:gdLst/>
              <a:ahLst/>
              <a:cxnLst/>
              <a:rect l="l" t="t" r="r" b="b"/>
              <a:pathLst>
                <a:path w="5307667" h="672655">
                  <a:moveTo>
                    <a:pt x="0" y="0"/>
                  </a:moveTo>
                  <a:lnTo>
                    <a:pt x="5307667" y="0"/>
                  </a:lnTo>
                  <a:lnTo>
                    <a:pt x="5307667" y="672655"/>
                  </a:lnTo>
                  <a:lnTo>
                    <a:pt x="0" y="672655"/>
                  </a:lnTo>
                  <a:close/>
                </a:path>
              </a:pathLst>
            </a:custGeom>
            <a:blipFill>
              <a:blip r:embed="rId4">
                <a:alphaModFix amt="0"/>
              </a:blip>
              <a:stretch>
                <a:fillRect t="-119738" b="-87760"/>
              </a:stretch>
            </a:blipFill>
          </p:spPr>
        </p:sp>
        <p:sp>
          <p:nvSpPr>
            <p:cNvPr id="30" name="TextBox 30"/>
            <p:cNvSpPr txBox="1"/>
            <p:nvPr/>
          </p:nvSpPr>
          <p:spPr>
            <a:xfrm>
              <a:off x="0" y="0"/>
              <a:ext cx="5307673" cy="672653"/>
            </a:xfrm>
            <a:prstGeom prst="rect">
              <a:avLst/>
            </a:prstGeom>
          </p:spPr>
          <p:txBody>
            <a:bodyPr lIns="0" tIns="0" rIns="0" bIns="0" rtlCol="0" anchor="ctr"/>
            <a:lstStyle/>
            <a:p>
              <a:pPr marL="0" lvl="0" indent="0" algn="l">
                <a:lnSpc>
                  <a:spcPts val="2882"/>
                </a:lnSpc>
                <a:spcBef>
                  <a:spcPct val="0"/>
                </a:spcBef>
              </a:pPr>
              <a:r>
                <a:rPr lang="en-US" sz="2401" b="1" u="none" strike="noStrike">
                  <a:solidFill>
                    <a:srgbClr val="FFFFFF"/>
                  </a:solidFill>
                  <a:latin typeface="Inter Bold"/>
                  <a:ea typeface="Inter Bold"/>
                  <a:cs typeface="Inter Bold"/>
                  <a:sym typeface="Inter Bold"/>
                </a:rPr>
                <a:t>एंट्री: $500</a:t>
              </a:r>
            </a:p>
          </p:txBody>
        </p:sp>
      </p:grpSp>
      <p:grpSp>
        <p:nvGrpSpPr>
          <p:cNvPr id="31" name="Group 31"/>
          <p:cNvGrpSpPr/>
          <p:nvPr/>
        </p:nvGrpSpPr>
        <p:grpSpPr>
          <a:xfrm>
            <a:off x="12138622" y="3691926"/>
            <a:ext cx="4892050" cy="2833040"/>
            <a:chOff x="0" y="0"/>
            <a:chExt cx="6522733" cy="3777386"/>
          </a:xfrm>
        </p:grpSpPr>
        <p:sp>
          <p:nvSpPr>
            <p:cNvPr id="32" name="Freeform 32"/>
            <p:cNvSpPr/>
            <p:nvPr/>
          </p:nvSpPr>
          <p:spPr>
            <a:xfrm>
              <a:off x="0" y="0"/>
              <a:ext cx="6522720" cy="3777234"/>
            </a:xfrm>
            <a:custGeom>
              <a:avLst/>
              <a:gdLst/>
              <a:ahLst/>
              <a:cxnLst/>
              <a:rect l="l" t="t" r="r" b="b"/>
              <a:pathLst>
                <a:path w="6522720" h="3777234">
                  <a:moveTo>
                    <a:pt x="0" y="331597"/>
                  </a:moveTo>
                  <a:cubicBezTo>
                    <a:pt x="0" y="148463"/>
                    <a:pt x="148463" y="0"/>
                    <a:pt x="331597" y="0"/>
                  </a:cubicBezTo>
                  <a:lnTo>
                    <a:pt x="6191123" y="0"/>
                  </a:lnTo>
                  <a:cubicBezTo>
                    <a:pt x="6374257" y="0"/>
                    <a:pt x="6522720" y="148463"/>
                    <a:pt x="6522720" y="331597"/>
                  </a:cubicBezTo>
                  <a:lnTo>
                    <a:pt x="6522720" y="3445637"/>
                  </a:lnTo>
                  <a:cubicBezTo>
                    <a:pt x="6522720" y="3628771"/>
                    <a:pt x="6374257" y="3777234"/>
                    <a:pt x="6191123" y="3777234"/>
                  </a:cubicBezTo>
                  <a:lnTo>
                    <a:pt x="331597" y="3777234"/>
                  </a:lnTo>
                  <a:cubicBezTo>
                    <a:pt x="148463" y="3777361"/>
                    <a:pt x="0" y="3628898"/>
                    <a:pt x="0" y="3445764"/>
                  </a:cubicBezTo>
                  <a:close/>
                </a:path>
              </a:pathLst>
            </a:custGeom>
            <a:solidFill>
              <a:srgbClr val="0E0F10"/>
            </a:solidFill>
            <a:ln w="19065" cap="sq">
              <a:solidFill>
                <a:srgbClr val="FF9A3D"/>
              </a:solidFill>
              <a:prstDash val="solid"/>
              <a:miter/>
            </a:ln>
          </p:spPr>
        </p:sp>
      </p:grpSp>
      <p:grpSp>
        <p:nvGrpSpPr>
          <p:cNvPr id="33" name="Group 33"/>
          <p:cNvGrpSpPr/>
          <p:nvPr/>
        </p:nvGrpSpPr>
        <p:grpSpPr>
          <a:xfrm>
            <a:off x="12491323" y="4168166"/>
            <a:ext cx="3843480" cy="274534"/>
            <a:chOff x="0" y="0"/>
            <a:chExt cx="5124640" cy="366046"/>
          </a:xfrm>
        </p:grpSpPr>
        <p:sp>
          <p:nvSpPr>
            <p:cNvPr id="34" name="Freeform 34"/>
            <p:cNvSpPr/>
            <p:nvPr/>
          </p:nvSpPr>
          <p:spPr>
            <a:xfrm>
              <a:off x="0" y="0"/>
              <a:ext cx="5124644" cy="366040"/>
            </a:xfrm>
            <a:custGeom>
              <a:avLst/>
              <a:gdLst/>
              <a:ahLst/>
              <a:cxnLst/>
              <a:rect l="l" t="t" r="r" b="b"/>
              <a:pathLst>
                <a:path w="5124644" h="366040">
                  <a:moveTo>
                    <a:pt x="0" y="0"/>
                  </a:moveTo>
                  <a:lnTo>
                    <a:pt x="5124644" y="0"/>
                  </a:lnTo>
                  <a:lnTo>
                    <a:pt x="5124644" y="366040"/>
                  </a:lnTo>
                  <a:lnTo>
                    <a:pt x="0" y="366040"/>
                  </a:lnTo>
                  <a:close/>
                </a:path>
              </a:pathLst>
            </a:custGeom>
            <a:blipFill>
              <a:blip r:embed="rId4">
                <a:alphaModFix amt="0"/>
              </a:blip>
              <a:stretch>
                <a:fillRect t="-222793" b="-222796"/>
              </a:stretch>
            </a:blipFill>
          </p:spPr>
        </p:sp>
        <p:sp>
          <p:nvSpPr>
            <p:cNvPr id="35" name="TextBox 35"/>
            <p:cNvSpPr txBox="1"/>
            <p:nvPr/>
          </p:nvSpPr>
          <p:spPr>
            <a:xfrm>
              <a:off x="0" y="-9525"/>
              <a:ext cx="5124640" cy="375571"/>
            </a:xfrm>
            <a:prstGeom prst="rect">
              <a:avLst/>
            </a:prstGeom>
          </p:spPr>
          <p:txBody>
            <a:bodyPr lIns="0" tIns="0" rIns="0" bIns="0" rtlCol="0" anchor="ctr"/>
            <a:lstStyle/>
            <a:p>
              <a:pPr algn="l">
                <a:lnSpc>
                  <a:spcPts val="1439"/>
                </a:lnSpc>
              </a:pPr>
              <a:r>
                <a:rPr lang="en-US" sz="1200" b="1">
                  <a:solidFill>
                    <a:srgbClr val="FF9A3D"/>
                  </a:solidFill>
                  <a:latin typeface="Inter Bold"/>
                  <a:ea typeface="Inter Bold"/>
                  <a:cs typeface="Inter Bold"/>
                  <a:sym typeface="Inter Bold"/>
                </a:rPr>
                <a:t>03 — ALPHA FLOW</a:t>
              </a:r>
            </a:p>
          </p:txBody>
        </p:sp>
      </p:grpSp>
      <p:grpSp>
        <p:nvGrpSpPr>
          <p:cNvPr id="36" name="Group 36"/>
          <p:cNvGrpSpPr/>
          <p:nvPr/>
        </p:nvGrpSpPr>
        <p:grpSpPr>
          <a:xfrm>
            <a:off x="12491323" y="4799598"/>
            <a:ext cx="3980755" cy="504490"/>
            <a:chOff x="0" y="0"/>
            <a:chExt cx="5307673" cy="672653"/>
          </a:xfrm>
        </p:grpSpPr>
        <p:sp>
          <p:nvSpPr>
            <p:cNvPr id="37" name="Freeform 37"/>
            <p:cNvSpPr/>
            <p:nvPr/>
          </p:nvSpPr>
          <p:spPr>
            <a:xfrm>
              <a:off x="0" y="0"/>
              <a:ext cx="5307667" cy="672655"/>
            </a:xfrm>
            <a:custGeom>
              <a:avLst/>
              <a:gdLst/>
              <a:ahLst/>
              <a:cxnLst/>
              <a:rect l="l" t="t" r="r" b="b"/>
              <a:pathLst>
                <a:path w="5307667" h="672655">
                  <a:moveTo>
                    <a:pt x="0" y="0"/>
                  </a:moveTo>
                  <a:lnTo>
                    <a:pt x="5307667" y="0"/>
                  </a:lnTo>
                  <a:lnTo>
                    <a:pt x="5307667" y="672655"/>
                  </a:lnTo>
                  <a:lnTo>
                    <a:pt x="0" y="672655"/>
                  </a:lnTo>
                  <a:close/>
                </a:path>
              </a:pathLst>
            </a:custGeom>
            <a:blipFill>
              <a:blip r:embed="rId4">
                <a:alphaModFix amt="0"/>
              </a:blip>
              <a:stretch>
                <a:fillRect t="-119738" b="-87760"/>
              </a:stretch>
            </a:blipFill>
          </p:spPr>
        </p:sp>
        <p:sp>
          <p:nvSpPr>
            <p:cNvPr id="38" name="TextBox 38"/>
            <p:cNvSpPr txBox="1"/>
            <p:nvPr/>
          </p:nvSpPr>
          <p:spPr>
            <a:xfrm>
              <a:off x="0" y="0"/>
              <a:ext cx="5307673" cy="672653"/>
            </a:xfrm>
            <a:prstGeom prst="rect">
              <a:avLst/>
            </a:prstGeom>
          </p:spPr>
          <p:txBody>
            <a:bodyPr lIns="0" tIns="0" rIns="0" bIns="0" rtlCol="0" anchor="ctr"/>
            <a:lstStyle/>
            <a:p>
              <a:pPr marL="0" lvl="0" indent="0" algn="l">
                <a:lnSpc>
                  <a:spcPts val="2882"/>
                </a:lnSpc>
                <a:spcBef>
                  <a:spcPct val="0"/>
                </a:spcBef>
              </a:pPr>
              <a:r>
                <a:rPr lang="en-US" sz="2401" b="1" u="none" strike="noStrike">
                  <a:solidFill>
                    <a:srgbClr val="FFFFFF"/>
                  </a:solidFill>
                  <a:latin typeface="Inter Bold"/>
                  <a:ea typeface="Inter Bold"/>
                  <a:cs typeface="Inter Bold"/>
                  <a:sym typeface="Inter Bold"/>
                </a:rPr>
                <a:t>एंट्री: $1,000</a:t>
              </a:r>
            </a:p>
          </p:txBody>
        </p:sp>
      </p:grpSp>
      <p:grpSp>
        <p:nvGrpSpPr>
          <p:cNvPr id="39" name="Group 39"/>
          <p:cNvGrpSpPr/>
          <p:nvPr/>
        </p:nvGrpSpPr>
        <p:grpSpPr>
          <a:xfrm>
            <a:off x="1019975" y="7123602"/>
            <a:ext cx="16106785" cy="1940804"/>
            <a:chOff x="0" y="0"/>
            <a:chExt cx="21475713" cy="2587739"/>
          </a:xfrm>
        </p:grpSpPr>
        <p:sp>
          <p:nvSpPr>
            <p:cNvPr id="40" name="Freeform 40"/>
            <p:cNvSpPr/>
            <p:nvPr/>
          </p:nvSpPr>
          <p:spPr>
            <a:xfrm>
              <a:off x="0" y="0"/>
              <a:ext cx="21475700" cy="2587752"/>
            </a:xfrm>
            <a:custGeom>
              <a:avLst/>
              <a:gdLst/>
              <a:ahLst/>
              <a:cxnLst/>
              <a:rect l="l" t="t" r="r" b="b"/>
              <a:pathLst>
                <a:path w="21475700" h="2587752">
                  <a:moveTo>
                    <a:pt x="0" y="332740"/>
                  </a:moveTo>
                  <a:cubicBezTo>
                    <a:pt x="0" y="148971"/>
                    <a:pt x="148971" y="0"/>
                    <a:pt x="332740" y="0"/>
                  </a:cubicBezTo>
                  <a:lnTo>
                    <a:pt x="21142961" y="0"/>
                  </a:lnTo>
                  <a:cubicBezTo>
                    <a:pt x="21326729" y="0"/>
                    <a:pt x="21475700" y="148971"/>
                    <a:pt x="21475700" y="332740"/>
                  </a:cubicBezTo>
                  <a:lnTo>
                    <a:pt x="21475700" y="2255012"/>
                  </a:lnTo>
                  <a:cubicBezTo>
                    <a:pt x="21475700" y="2438781"/>
                    <a:pt x="21326729" y="2587752"/>
                    <a:pt x="21142961" y="2587752"/>
                  </a:cubicBezTo>
                  <a:lnTo>
                    <a:pt x="332740" y="2587752"/>
                  </a:lnTo>
                  <a:cubicBezTo>
                    <a:pt x="148971" y="2587752"/>
                    <a:pt x="0" y="2438781"/>
                    <a:pt x="0" y="2255012"/>
                  </a:cubicBezTo>
                  <a:close/>
                </a:path>
              </a:pathLst>
            </a:custGeom>
            <a:solidFill>
              <a:srgbClr val="0E0F10"/>
            </a:solidFill>
            <a:ln w="19065" cap="sq">
              <a:solidFill>
                <a:srgbClr val="2A2C2E"/>
              </a:solidFill>
              <a:prstDash val="solid"/>
              <a:miter/>
            </a:ln>
          </p:spPr>
        </p:sp>
      </p:grpSp>
      <p:grpSp>
        <p:nvGrpSpPr>
          <p:cNvPr id="41" name="Group 41"/>
          <p:cNvGrpSpPr/>
          <p:nvPr/>
        </p:nvGrpSpPr>
        <p:grpSpPr>
          <a:xfrm>
            <a:off x="1372676" y="7420316"/>
            <a:ext cx="3431677" cy="274534"/>
            <a:chOff x="0" y="0"/>
            <a:chExt cx="4575569" cy="366046"/>
          </a:xfrm>
        </p:grpSpPr>
        <p:sp>
          <p:nvSpPr>
            <p:cNvPr id="42" name="Freeform 42"/>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43" name="TextBox 43"/>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ENGINE की संरचना</a:t>
              </a:r>
            </a:p>
          </p:txBody>
        </p:sp>
      </p:grpSp>
      <p:sp>
        <p:nvSpPr>
          <p:cNvPr id="44" name="Freeform 44"/>
          <p:cNvSpPr/>
          <p:nvPr/>
        </p:nvSpPr>
        <p:spPr>
          <a:xfrm>
            <a:off x="15267594" y="1443045"/>
            <a:ext cx="1991706" cy="1991706"/>
          </a:xfrm>
          <a:custGeom>
            <a:avLst/>
            <a:gdLst/>
            <a:ahLst/>
            <a:cxnLst/>
            <a:rect l="l" t="t" r="r" b="b"/>
            <a:pathLst>
              <a:path w="1991706" h="1991706">
                <a:moveTo>
                  <a:pt x="0" y="0"/>
                </a:moveTo>
                <a:lnTo>
                  <a:pt x="1991706" y="0"/>
                </a:lnTo>
                <a:lnTo>
                  <a:pt x="1991706" y="1991706"/>
                </a:lnTo>
                <a:lnTo>
                  <a:pt x="0" y="1991706"/>
                </a:lnTo>
                <a:lnTo>
                  <a:pt x="0" y="0"/>
                </a:lnTo>
                <a:close/>
              </a:path>
            </a:pathLst>
          </a:custGeom>
          <a:blipFill>
            <a:blip r:embed="rId5"/>
            <a:stretch>
              <a:fillRect/>
            </a:stretch>
          </a:blipFill>
        </p:spPr>
      </p:sp>
      <p:sp>
        <p:nvSpPr>
          <p:cNvPr id="45" name="Freeform 45"/>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
        <p:nvSpPr>
          <p:cNvPr id="46" name="TextBox 46"/>
          <p:cNvSpPr txBox="1"/>
          <p:nvPr/>
        </p:nvSpPr>
        <p:spPr>
          <a:xfrm>
            <a:off x="1028700" y="3008374"/>
            <a:ext cx="8235525" cy="266700"/>
          </a:xfrm>
          <a:prstGeom prst="rect">
            <a:avLst/>
          </a:prstGeom>
        </p:spPr>
        <p:txBody>
          <a:bodyPr lIns="0" tIns="0" rIns="0" bIns="0" rtlCol="0" anchor="t">
            <a:spAutoFit/>
          </a:bodyPr>
          <a:lstStyle/>
          <a:p>
            <a:pPr marL="0" lvl="0" indent="0" algn="l">
              <a:lnSpc>
                <a:spcPts val="2160"/>
              </a:lnSpc>
              <a:spcBef>
                <a:spcPct val="0"/>
              </a:spcBef>
            </a:pPr>
            <a:r>
              <a:rPr lang="en-US" sz="1800" u="none" strike="noStrike">
                <a:solidFill>
                  <a:srgbClr val="D2D2D2"/>
                </a:solidFill>
                <a:latin typeface="Inter"/>
                <a:ea typeface="Inter"/>
                <a:cs typeface="Inter"/>
                <a:sym typeface="Inter"/>
              </a:rPr>
              <a:t>कम कैपिटल एलोकेशन से शुरुआत करने वाले प्रतिभागियों के लिए बनाया गया।</a:t>
            </a:r>
          </a:p>
        </p:txBody>
      </p:sp>
      <p:sp>
        <p:nvSpPr>
          <p:cNvPr id="47" name="TextBox 47"/>
          <p:cNvSpPr txBox="1"/>
          <p:nvPr/>
        </p:nvSpPr>
        <p:spPr>
          <a:xfrm>
            <a:off x="1372924" y="5337151"/>
            <a:ext cx="4117505"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बड़े संरचित एलोकेशन की तलाश करने वाले प्रतिभागियों के लिए बनाया गया।</a:t>
            </a:r>
          </a:p>
        </p:txBody>
      </p:sp>
      <p:sp>
        <p:nvSpPr>
          <p:cNvPr id="48" name="TextBox 48"/>
          <p:cNvSpPr txBox="1"/>
          <p:nvPr/>
        </p:nvSpPr>
        <p:spPr>
          <a:xfrm>
            <a:off x="6932247" y="5337151"/>
            <a:ext cx="4117505"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Engine के भीतर सबसे अधिक एलोकेशन वाले वातावरण की तलाश करने वाले प्रतिभागियों के लिए बनाया गया।</a:t>
            </a:r>
          </a:p>
        </p:txBody>
      </p:sp>
      <p:sp>
        <p:nvSpPr>
          <p:cNvPr id="49" name="TextBox 49"/>
          <p:cNvSpPr txBox="1"/>
          <p:nvPr/>
        </p:nvSpPr>
        <p:spPr>
          <a:xfrm>
            <a:off x="12500048" y="5337151"/>
            <a:ext cx="4117505" cy="600075"/>
          </a:xfrm>
          <a:prstGeom prst="rect">
            <a:avLst/>
          </a:prstGeom>
        </p:spPr>
        <p:txBody>
          <a:bodyPr lIns="0" tIns="0" rIns="0" bIns="0" rtlCol="0" anchor="t">
            <a:spAutoFit/>
          </a:bodyPr>
          <a:lstStyle/>
          <a:p>
            <a:pPr marL="0" lvl="0" indent="0" algn="l">
              <a:lnSpc>
                <a:spcPts val="2400"/>
              </a:lnSpc>
              <a:spcBef>
                <a:spcPct val="0"/>
              </a:spcBef>
            </a:pPr>
            <a:r>
              <a:rPr lang="en-US" sz="1500">
                <a:solidFill>
                  <a:srgbClr val="D2D2D2"/>
                </a:solidFill>
                <a:latin typeface="Inter"/>
                <a:ea typeface="Inter"/>
                <a:cs typeface="Inter"/>
                <a:sym typeface="Inter"/>
              </a:rPr>
              <a:t>इसे उन प्रतिभागियों के लिए डिज़ाइन किया गया है जो इंजन</a:t>
            </a:r>
            <a:r>
              <a:rPr lang="en-US" sz="1500" u="none" strike="noStrike">
                <a:solidFill>
                  <a:srgbClr val="D2D2D2"/>
                </a:solidFill>
                <a:latin typeface="Inter"/>
                <a:ea typeface="Inter"/>
                <a:cs typeface="Inter"/>
                <a:sym typeface="Inter"/>
              </a:rPr>
              <a:t> के भीतर सबसे ज़्यादा एलोकेशन वाला एनवायरनमेंट चाहते हैं।</a:t>
            </a:r>
          </a:p>
        </p:txBody>
      </p:sp>
      <p:sp>
        <p:nvSpPr>
          <p:cNvPr id="50" name="TextBox 50"/>
          <p:cNvSpPr txBox="1"/>
          <p:nvPr/>
        </p:nvSpPr>
        <p:spPr>
          <a:xfrm>
            <a:off x="1372676" y="7900395"/>
            <a:ext cx="4117505" cy="904875"/>
          </a:xfrm>
          <a:prstGeom prst="rect">
            <a:avLst/>
          </a:prstGeom>
        </p:spPr>
        <p:txBody>
          <a:bodyPr lIns="0" tIns="0" rIns="0" bIns="0" rtlCol="0" anchor="t">
            <a:spAutoFit/>
          </a:bodyPr>
          <a:lstStyle/>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365-दिन का वातावरण</a:t>
            </a:r>
          </a:p>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24-घंटे के सहभागिता साइकल्स</a:t>
            </a:r>
          </a:p>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$11 से कैपिटल लॉक — कोई निर्धारित ऊपरी सीमा नहीं</a:t>
            </a:r>
          </a:p>
        </p:txBody>
      </p:sp>
      <p:sp>
        <p:nvSpPr>
          <p:cNvPr id="51" name="TextBox 51"/>
          <p:cNvSpPr txBox="1"/>
          <p:nvPr/>
        </p:nvSpPr>
        <p:spPr>
          <a:xfrm>
            <a:off x="12007879" y="8614770"/>
            <a:ext cx="4913249" cy="190500"/>
          </a:xfrm>
          <a:prstGeom prst="rect">
            <a:avLst/>
          </a:prstGeom>
        </p:spPr>
        <p:txBody>
          <a:bodyPr lIns="0" tIns="0" rIns="0" bIns="0" rtlCol="0" anchor="t">
            <a:spAutoFit/>
          </a:bodyPr>
          <a:lstStyle/>
          <a:p>
            <a:pPr marL="0" lvl="0" indent="0" algn="l">
              <a:lnSpc>
                <a:spcPts val="1439"/>
              </a:lnSpc>
              <a:spcBef>
                <a:spcPct val="0"/>
              </a:spcBef>
            </a:pPr>
            <a:r>
              <a:rPr lang="en-US" sz="1200">
                <a:solidFill>
                  <a:srgbClr val="A9A9A9"/>
                </a:solidFill>
                <a:latin typeface="Inter"/>
                <a:ea typeface="Inter"/>
                <a:cs typeface="Inter"/>
                <a:sym typeface="Inter"/>
              </a:rPr>
              <a:t>*ट</a:t>
            </a:r>
            <a:r>
              <a:rPr lang="en-US" sz="1200" u="none" strike="noStrike">
                <a:solidFill>
                  <a:srgbClr val="A9A9A9"/>
                </a:solidFill>
                <a:latin typeface="Inter"/>
                <a:ea typeface="Inter"/>
                <a:cs typeface="Inter"/>
                <a:sym typeface="Inter"/>
              </a:rPr>
              <a:t>ार्गेट बदल सकते हैं और इसकी गारंटी नहीं है। सहभागिता में मार्केट जोखिम शामिल है।</a:t>
            </a:r>
          </a:p>
        </p:txBody>
      </p:sp>
      <p:grpSp>
        <p:nvGrpSpPr>
          <p:cNvPr id="52" name="Group 52"/>
          <p:cNvGrpSpPr/>
          <p:nvPr/>
        </p:nvGrpSpPr>
        <p:grpSpPr>
          <a:xfrm>
            <a:off x="823608" y="9789138"/>
            <a:ext cx="9608706" cy="252189"/>
            <a:chOff x="0" y="0"/>
            <a:chExt cx="12811608" cy="336252"/>
          </a:xfrm>
        </p:grpSpPr>
        <p:sp>
          <p:nvSpPr>
            <p:cNvPr id="53" name="Freeform 53"/>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54" name="TextBox 54"/>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6675" y="0"/>
            <a:ext cx="18315189" cy="10287000"/>
          </a:xfrm>
          <a:custGeom>
            <a:avLst/>
            <a:gdLst/>
            <a:ahLst/>
            <a:cxnLst/>
            <a:rect l="l" t="t" r="r" b="b"/>
            <a:pathLst>
              <a:path w="18315189" h="10287000">
                <a:moveTo>
                  <a:pt x="0" y="0"/>
                </a:moveTo>
                <a:lnTo>
                  <a:pt x="18315189" y="0"/>
                </a:lnTo>
                <a:lnTo>
                  <a:pt x="18315189" y="10287000"/>
                </a:lnTo>
                <a:lnTo>
                  <a:pt x="0" y="10287000"/>
                </a:lnTo>
                <a:lnTo>
                  <a:pt x="0" y="0"/>
                </a:lnTo>
                <a:close/>
              </a:path>
            </a:pathLst>
          </a:custGeom>
          <a:blipFill>
            <a:blip r:embed="rId4">
              <a:alphaModFix amt="34000"/>
            </a:blip>
            <a:stretch>
              <a:fillRect l="-4563" t="-7932" r="-1577" b="-18113"/>
            </a:stretch>
          </a:blipFill>
        </p:spPr>
      </p:sp>
      <p:sp>
        <p:nvSpPr>
          <p:cNvPr id="4" name="AutoShape 4"/>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5" name="Group 5"/>
          <p:cNvGrpSpPr/>
          <p:nvPr/>
        </p:nvGrpSpPr>
        <p:grpSpPr>
          <a:xfrm>
            <a:off x="1887579" y="281118"/>
            <a:ext cx="6588824" cy="301988"/>
            <a:chOff x="0" y="0"/>
            <a:chExt cx="8785098" cy="402651"/>
          </a:xfrm>
        </p:grpSpPr>
        <p:sp>
          <p:nvSpPr>
            <p:cNvPr id="6" name="Freeform 6"/>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5">
                <a:alphaModFix amt="0"/>
              </a:blip>
              <a:stretch>
                <a:fillRect t="-375130" b="-375131"/>
              </a:stretch>
            </a:blipFill>
          </p:spPr>
        </p:sp>
        <p:sp>
          <p:nvSpPr>
            <p:cNvPr id="7" name="TextBox 7"/>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100X HYPERDRIVE CAMPAIGN</a:t>
              </a:r>
            </a:p>
          </p:txBody>
        </p:sp>
      </p:grpSp>
      <p:grpSp>
        <p:nvGrpSpPr>
          <p:cNvPr id="8" name="Group 8"/>
          <p:cNvGrpSpPr/>
          <p:nvPr/>
        </p:nvGrpSpPr>
        <p:grpSpPr>
          <a:xfrm>
            <a:off x="16911323" y="249463"/>
            <a:ext cx="658882" cy="343168"/>
            <a:chOff x="0" y="0"/>
            <a:chExt cx="878510" cy="457557"/>
          </a:xfrm>
        </p:grpSpPr>
        <p:sp>
          <p:nvSpPr>
            <p:cNvPr id="9" name="Freeform 9"/>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5">
                <a:alphaModFix amt="0"/>
              </a:blip>
              <a:stretch>
                <a:fillRect l="-16824" r="-16824"/>
              </a:stretch>
            </a:blipFill>
          </p:spPr>
        </p:sp>
        <p:sp>
          <p:nvSpPr>
            <p:cNvPr id="10" name="TextBox 10"/>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10</a:t>
              </a:r>
            </a:p>
          </p:txBody>
        </p:sp>
      </p:grpSp>
      <p:grpSp>
        <p:nvGrpSpPr>
          <p:cNvPr id="11" name="Group 11"/>
          <p:cNvGrpSpPr/>
          <p:nvPr/>
        </p:nvGrpSpPr>
        <p:grpSpPr>
          <a:xfrm>
            <a:off x="1028700" y="2546910"/>
            <a:ext cx="7932696" cy="2062026"/>
            <a:chOff x="0" y="0"/>
            <a:chExt cx="10576928" cy="2749368"/>
          </a:xfrm>
        </p:grpSpPr>
        <p:sp>
          <p:nvSpPr>
            <p:cNvPr id="12" name="Freeform 12"/>
            <p:cNvSpPr/>
            <p:nvPr/>
          </p:nvSpPr>
          <p:spPr>
            <a:xfrm>
              <a:off x="0" y="0"/>
              <a:ext cx="10576930" cy="2749372"/>
            </a:xfrm>
            <a:custGeom>
              <a:avLst/>
              <a:gdLst/>
              <a:ahLst/>
              <a:cxnLst/>
              <a:rect l="l" t="t" r="r" b="b"/>
              <a:pathLst>
                <a:path w="10576930" h="2749372">
                  <a:moveTo>
                    <a:pt x="0" y="0"/>
                  </a:moveTo>
                  <a:lnTo>
                    <a:pt x="10576930" y="0"/>
                  </a:lnTo>
                  <a:lnTo>
                    <a:pt x="10576930" y="2749372"/>
                  </a:lnTo>
                  <a:lnTo>
                    <a:pt x="0" y="2749372"/>
                  </a:lnTo>
                  <a:close/>
                </a:path>
              </a:pathLst>
            </a:custGeom>
            <a:blipFill>
              <a:blip r:embed="rId5">
                <a:alphaModFix amt="0"/>
              </a:blip>
              <a:stretch>
                <a:fillRect t="-61832" r="-4689" b="4883"/>
              </a:stretch>
            </a:blipFill>
          </p:spPr>
        </p:sp>
        <p:sp>
          <p:nvSpPr>
            <p:cNvPr id="13" name="TextBox 13"/>
            <p:cNvSpPr txBox="1"/>
            <p:nvPr/>
          </p:nvSpPr>
          <p:spPr>
            <a:xfrm>
              <a:off x="0" y="-190500"/>
              <a:ext cx="10576928" cy="2939868"/>
            </a:xfrm>
            <a:prstGeom prst="rect">
              <a:avLst/>
            </a:prstGeom>
          </p:spPr>
          <p:txBody>
            <a:bodyPr lIns="0" tIns="0" rIns="0" bIns="0" rtlCol="0" anchor="ctr"/>
            <a:lstStyle/>
            <a:p>
              <a:pPr marL="0" lvl="0" indent="0" algn="l">
                <a:lnSpc>
                  <a:spcPts val="8000"/>
                </a:lnSpc>
              </a:pPr>
              <a:r>
                <a:rPr lang="en-US" sz="5000" b="1" u="none" strike="noStrike">
                  <a:solidFill>
                    <a:srgbClr val="FFFFFF"/>
                  </a:solidFill>
                  <a:latin typeface="Inter Bold"/>
                  <a:ea typeface="Inter Bold"/>
                  <a:cs typeface="Inter Bold"/>
                  <a:sym typeface="Inter Bold"/>
                </a:rPr>
                <a:t>RIFT 100X HYPERDRIVE</a:t>
              </a:r>
            </a:p>
            <a:p>
              <a:pPr marL="0" lvl="0" indent="0" algn="l">
                <a:lnSpc>
                  <a:spcPts val="8000"/>
                </a:lnSpc>
              </a:pPr>
              <a:r>
                <a:rPr lang="en-US" sz="5000" b="1" u="none" strike="noStrike">
                  <a:solidFill>
                    <a:srgbClr val="FFFFFF"/>
                  </a:solidFill>
                  <a:latin typeface="Inter Bold"/>
                  <a:ea typeface="Inter Bold"/>
                  <a:cs typeface="Inter Bold"/>
                  <a:sym typeface="Inter Bold"/>
                </a:rPr>
                <a:t>सीमित समय का अवसर</a:t>
              </a:r>
            </a:p>
          </p:txBody>
        </p:sp>
      </p:grpSp>
      <p:grpSp>
        <p:nvGrpSpPr>
          <p:cNvPr id="14" name="Group 14"/>
          <p:cNvGrpSpPr/>
          <p:nvPr/>
        </p:nvGrpSpPr>
        <p:grpSpPr>
          <a:xfrm>
            <a:off x="1020804" y="5754521"/>
            <a:ext cx="7000627" cy="504379"/>
            <a:chOff x="0" y="0"/>
            <a:chExt cx="9334170" cy="672505"/>
          </a:xfrm>
        </p:grpSpPr>
        <p:sp>
          <p:nvSpPr>
            <p:cNvPr id="15" name="Freeform 15"/>
            <p:cNvSpPr/>
            <p:nvPr/>
          </p:nvSpPr>
          <p:spPr>
            <a:xfrm>
              <a:off x="0" y="0"/>
              <a:ext cx="9334172" cy="672497"/>
            </a:xfrm>
            <a:custGeom>
              <a:avLst/>
              <a:gdLst/>
              <a:ahLst/>
              <a:cxnLst/>
              <a:rect l="l" t="t" r="r" b="b"/>
              <a:pathLst>
                <a:path w="9334172" h="672497">
                  <a:moveTo>
                    <a:pt x="0" y="0"/>
                  </a:moveTo>
                  <a:lnTo>
                    <a:pt x="9334172" y="0"/>
                  </a:lnTo>
                  <a:lnTo>
                    <a:pt x="9334172" y="672497"/>
                  </a:lnTo>
                  <a:lnTo>
                    <a:pt x="0" y="672497"/>
                  </a:lnTo>
                  <a:close/>
                </a:path>
              </a:pathLst>
            </a:custGeom>
            <a:blipFill>
              <a:blip r:embed="rId5">
                <a:alphaModFix amt="0"/>
              </a:blip>
              <a:stretch>
                <a:fillRect t="-232347" b="-208551"/>
              </a:stretch>
            </a:blipFill>
          </p:spPr>
        </p:sp>
        <p:sp>
          <p:nvSpPr>
            <p:cNvPr id="16" name="TextBox 16"/>
            <p:cNvSpPr txBox="1"/>
            <p:nvPr/>
          </p:nvSpPr>
          <p:spPr>
            <a:xfrm>
              <a:off x="0" y="0"/>
              <a:ext cx="9334170" cy="672505"/>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3B82F6"/>
                  </a:solidFill>
                  <a:latin typeface="Inter Bold"/>
                  <a:ea typeface="Inter Bold"/>
                  <a:cs typeface="Inter Bold"/>
                  <a:sym typeface="Inter Bold"/>
                </a:rPr>
                <a:t>Auto Engine का आपका प्रवेशद्वार।</a:t>
              </a:r>
            </a:p>
          </p:txBody>
        </p:sp>
      </p:grpSp>
      <p:grpSp>
        <p:nvGrpSpPr>
          <p:cNvPr id="17" name="Group 17"/>
          <p:cNvGrpSpPr/>
          <p:nvPr/>
        </p:nvGrpSpPr>
        <p:grpSpPr>
          <a:xfrm>
            <a:off x="9823522" y="2093248"/>
            <a:ext cx="7435778" cy="6767254"/>
            <a:chOff x="0" y="0"/>
            <a:chExt cx="6153772" cy="5600510"/>
          </a:xfrm>
        </p:grpSpPr>
        <p:sp>
          <p:nvSpPr>
            <p:cNvPr id="18" name="Freeform 18" descr="/mnt/data/10(1).PNG"/>
            <p:cNvSpPr/>
            <p:nvPr/>
          </p:nvSpPr>
          <p:spPr>
            <a:xfrm>
              <a:off x="0" y="0"/>
              <a:ext cx="6153785" cy="5600446"/>
            </a:xfrm>
            <a:custGeom>
              <a:avLst/>
              <a:gdLst/>
              <a:ahLst/>
              <a:cxnLst/>
              <a:rect l="l" t="t" r="r" b="b"/>
              <a:pathLst>
                <a:path w="6153785" h="5600446">
                  <a:moveTo>
                    <a:pt x="204953" y="0"/>
                  </a:moveTo>
                  <a:lnTo>
                    <a:pt x="5948832" y="0"/>
                  </a:lnTo>
                  <a:cubicBezTo>
                    <a:pt x="6062025" y="0"/>
                    <a:pt x="6153785" y="91760"/>
                    <a:pt x="6153785" y="204953"/>
                  </a:cubicBezTo>
                  <a:lnTo>
                    <a:pt x="6153785" y="5395494"/>
                  </a:lnTo>
                  <a:cubicBezTo>
                    <a:pt x="6153785" y="5449850"/>
                    <a:pt x="6132192" y="5501981"/>
                    <a:pt x="6093756" y="5540417"/>
                  </a:cubicBezTo>
                  <a:cubicBezTo>
                    <a:pt x="6055320" y="5578853"/>
                    <a:pt x="6003189" y="5600446"/>
                    <a:pt x="5948832" y="5600446"/>
                  </a:cubicBezTo>
                  <a:lnTo>
                    <a:pt x="204953" y="5600446"/>
                  </a:lnTo>
                  <a:cubicBezTo>
                    <a:pt x="91760" y="5600446"/>
                    <a:pt x="0" y="5508686"/>
                    <a:pt x="0" y="5395494"/>
                  </a:cubicBezTo>
                  <a:lnTo>
                    <a:pt x="0" y="204953"/>
                  </a:lnTo>
                  <a:cubicBezTo>
                    <a:pt x="0" y="91760"/>
                    <a:pt x="91760" y="0"/>
                    <a:pt x="204953" y="0"/>
                  </a:cubicBezTo>
                  <a:close/>
                </a:path>
              </a:pathLst>
            </a:custGeom>
            <a:blipFill>
              <a:blip r:embed="rId6"/>
              <a:stretch>
                <a:fillRect b="-1"/>
              </a:stretch>
            </a:blipFill>
          </p:spPr>
        </p:sp>
      </p:grpSp>
      <p:sp>
        <p:nvSpPr>
          <p:cNvPr id="19" name="AutoShape 19"/>
          <p:cNvSpPr/>
          <p:nvPr/>
        </p:nvSpPr>
        <p:spPr>
          <a:xfrm>
            <a:off x="1020804" y="5075203"/>
            <a:ext cx="6084456" cy="0"/>
          </a:xfrm>
          <a:prstGeom prst="line">
            <a:avLst/>
          </a:prstGeom>
          <a:ln w="19050" cap="flat">
            <a:solidFill>
              <a:srgbClr val="FFFFFF"/>
            </a:solidFill>
            <a:prstDash val="solid"/>
            <a:headEnd type="none" w="sm" len="sm"/>
            <a:tailEnd type="none" w="sm" len="sm"/>
          </a:ln>
        </p:spPr>
      </p:sp>
      <p:grpSp>
        <p:nvGrpSpPr>
          <p:cNvPr id="20" name="Group 20"/>
          <p:cNvGrpSpPr/>
          <p:nvPr/>
        </p:nvGrpSpPr>
        <p:grpSpPr>
          <a:xfrm>
            <a:off x="823608" y="9789138"/>
            <a:ext cx="9608706" cy="252189"/>
            <a:chOff x="0" y="0"/>
            <a:chExt cx="12811608" cy="336252"/>
          </a:xfrm>
        </p:grpSpPr>
        <p:sp>
          <p:nvSpPr>
            <p:cNvPr id="21" name="Freeform 21"/>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5">
                <a:alphaModFix amt="0"/>
              </a:blip>
              <a:stretch>
                <a:fillRect t="-698858" b="-685946"/>
              </a:stretch>
            </a:blipFill>
          </p:spPr>
        </p:sp>
        <p:sp>
          <p:nvSpPr>
            <p:cNvPr id="22" name="TextBox 22"/>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23" name="Freeform 2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7"/>
            <a:stretch>
              <a:fillRect t="-63724" b="-62289"/>
            </a:stretch>
          </a:blipFill>
        </p:spPr>
      </p:sp>
      <p:sp>
        <p:nvSpPr>
          <p:cNvPr id="24" name="TextBox 24"/>
          <p:cNvSpPr txBox="1"/>
          <p:nvPr/>
        </p:nvSpPr>
        <p:spPr>
          <a:xfrm>
            <a:off x="1020804" y="6583755"/>
            <a:ext cx="6710853" cy="106108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100X HYPERDRIVE एक सीमित समय का ऑनबोर्डिंग अवसर है, जिसे Auto Engine सक्रिय करने से पहले यूज़र्स को RIFT इकोसिस्टम से परिचित कराने के लिए बनाया गया 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1028700" y="1970089"/>
            <a:ext cx="10193182" cy="3341002"/>
            <a:chOff x="0" y="0"/>
            <a:chExt cx="11006798" cy="3607680"/>
          </a:xfrm>
        </p:grpSpPr>
        <p:sp>
          <p:nvSpPr>
            <p:cNvPr id="4" name="Freeform 4"/>
            <p:cNvSpPr/>
            <p:nvPr/>
          </p:nvSpPr>
          <p:spPr>
            <a:xfrm>
              <a:off x="0" y="0"/>
              <a:ext cx="11006836" cy="3607705"/>
            </a:xfrm>
            <a:custGeom>
              <a:avLst/>
              <a:gdLst/>
              <a:ahLst/>
              <a:cxnLst/>
              <a:rect l="l" t="t" r="r" b="b"/>
              <a:pathLst>
                <a:path w="11006836" h="3607705">
                  <a:moveTo>
                    <a:pt x="0" y="309208"/>
                  </a:moveTo>
                  <a:cubicBezTo>
                    <a:pt x="0" y="138439"/>
                    <a:pt x="148463" y="0"/>
                    <a:pt x="331597" y="0"/>
                  </a:cubicBezTo>
                  <a:lnTo>
                    <a:pt x="10675239" y="0"/>
                  </a:lnTo>
                  <a:cubicBezTo>
                    <a:pt x="10858373" y="0"/>
                    <a:pt x="11006836" y="138439"/>
                    <a:pt x="11006836" y="309208"/>
                  </a:cubicBezTo>
                  <a:lnTo>
                    <a:pt x="11006836" y="3298495"/>
                  </a:lnTo>
                  <a:cubicBezTo>
                    <a:pt x="11006836" y="3469265"/>
                    <a:pt x="10858373" y="3607705"/>
                    <a:pt x="10675239" y="3607705"/>
                  </a:cubicBezTo>
                  <a:lnTo>
                    <a:pt x="331597" y="3607705"/>
                  </a:lnTo>
                  <a:cubicBezTo>
                    <a:pt x="148463" y="3607705"/>
                    <a:pt x="0" y="3469265"/>
                    <a:pt x="0" y="3298495"/>
                  </a:cubicBezTo>
                  <a:close/>
                </a:path>
              </a:pathLst>
            </a:custGeom>
            <a:solidFill>
              <a:srgbClr val="0E0F10"/>
            </a:solidFill>
            <a:ln w="19065" cap="sq">
              <a:solidFill>
                <a:srgbClr val="2A2C2E"/>
              </a:solidFill>
              <a:prstDash val="solid"/>
              <a:miter/>
            </a:ln>
          </p:spPr>
        </p:sp>
      </p:grpSp>
      <p:sp>
        <p:nvSpPr>
          <p:cNvPr id="5" name="Freeform 5"/>
          <p:cNvSpPr/>
          <p:nvPr/>
        </p:nvSpPr>
        <p:spPr>
          <a:xfrm>
            <a:off x="-6675" y="0"/>
            <a:ext cx="18315189" cy="10287000"/>
          </a:xfrm>
          <a:custGeom>
            <a:avLst/>
            <a:gdLst/>
            <a:ahLst/>
            <a:cxnLst/>
            <a:rect l="l" t="t" r="r" b="b"/>
            <a:pathLst>
              <a:path w="18315189" h="10287000">
                <a:moveTo>
                  <a:pt x="0" y="0"/>
                </a:moveTo>
                <a:lnTo>
                  <a:pt x="18315189" y="0"/>
                </a:lnTo>
                <a:lnTo>
                  <a:pt x="18315189" y="10287000"/>
                </a:lnTo>
                <a:lnTo>
                  <a:pt x="0" y="10287000"/>
                </a:lnTo>
                <a:lnTo>
                  <a:pt x="0" y="0"/>
                </a:lnTo>
                <a:close/>
              </a:path>
            </a:pathLst>
          </a:custGeom>
          <a:blipFill>
            <a:blip r:embed="rId4">
              <a:alphaModFix amt="34000"/>
            </a:blip>
            <a:stretch>
              <a:fillRect l="-4563" t="-7932" r="-1577" b="-18113"/>
            </a:stretch>
          </a:blipFill>
        </p:spPr>
      </p:sp>
      <p:grpSp>
        <p:nvGrpSpPr>
          <p:cNvPr id="6" name="Group 6"/>
          <p:cNvGrpSpPr/>
          <p:nvPr/>
        </p:nvGrpSpPr>
        <p:grpSpPr>
          <a:xfrm>
            <a:off x="1028700" y="5653991"/>
            <a:ext cx="10193182" cy="2979827"/>
            <a:chOff x="0" y="0"/>
            <a:chExt cx="11006798" cy="3217675"/>
          </a:xfrm>
        </p:grpSpPr>
        <p:sp>
          <p:nvSpPr>
            <p:cNvPr id="7" name="Freeform 7"/>
            <p:cNvSpPr/>
            <p:nvPr/>
          </p:nvSpPr>
          <p:spPr>
            <a:xfrm>
              <a:off x="0" y="0"/>
              <a:ext cx="11006836" cy="3217701"/>
            </a:xfrm>
            <a:custGeom>
              <a:avLst/>
              <a:gdLst/>
              <a:ahLst/>
              <a:cxnLst/>
              <a:rect l="l" t="t" r="r" b="b"/>
              <a:pathLst>
                <a:path w="11006836" h="3217701">
                  <a:moveTo>
                    <a:pt x="0" y="275781"/>
                  </a:moveTo>
                  <a:cubicBezTo>
                    <a:pt x="0" y="123473"/>
                    <a:pt x="148463" y="0"/>
                    <a:pt x="331597" y="0"/>
                  </a:cubicBezTo>
                  <a:lnTo>
                    <a:pt x="10675239" y="0"/>
                  </a:lnTo>
                  <a:cubicBezTo>
                    <a:pt x="10858373" y="0"/>
                    <a:pt x="11006836" y="123473"/>
                    <a:pt x="11006836" y="275781"/>
                  </a:cubicBezTo>
                  <a:lnTo>
                    <a:pt x="11006836" y="2941915"/>
                  </a:lnTo>
                  <a:cubicBezTo>
                    <a:pt x="11006836" y="3094223"/>
                    <a:pt x="10858373" y="3217701"/>
                    <a:pt x="10675239" y="3217701"/>
                  </a:cubicBezTo>
                  <a:lnTo>
                    <a:pt x="331597" y="3217701"/>
                  </a:lnTo>
                  <a:cubicBezTo>
                    <a:pt x="148463" y="3217701"/>
                    <a:pt x="0" y="3094223"/>
                    <a:pt x="0" y="2941915"/>
                  </a:cubicBezTo>
                  <a:close/>
                </a:path>
              </a:pathLst>
            </a:custGeom>
            <a:solidFill>
              <a:srgbClr val="60A5FA">
                <a:alpha val="3922"/>
              </a:srgbClr>
            </a:solidFill>
            <a:ln w="19065" cap="sq">
              <a:solidFill>
                <a:srgbClr val="3B82F6"/>
              </a:solidFill>
              <a:prstDash val="solid"/>
              <a:miter/>
            </a:ln>
          </p:spPr>
        </p:sp>
      </p:grpSp>
      <p:grpSp>
        <p:nvGrpSpPr>
          <p:cNvPr id="8" name="Group 8"/>
          <p:cNvGrpSpPr/>
          <p:nvPr/>
        </p:nvGrpSpPr>
        <p:grpSpPr>
          <a:xfrm>
            <a:off x="1447247" y="2301586"/>
            <a:ext cx="5423806" cy="338994"/>
            <a:chOff x="0" y="0"/>
            <a:chExt cx="5856732" cy="366052"/>
          </a:xfrm>
        </p:grpSpPr>
        <p:sp>
          <p:nvSpPr>
            <p:cNvPr id="9" name="Freeform 9"/>
            <p:cNvSpPr/>
            <p:nvPr/>
          </p:nvSpPr>
          <p:spPr>
            <a:xfrm>
              <a:off x="0" y="0"/>
              <a:ext cx="5856736" cy="366046"/>
            </a:xfrm>
            <a:custGeom>
              <a:avLst/>
              <a:gdLst/>
              <a:ahLst/>
              <a:cxnLst/>
              <a:rect l="l" t="t" r="r" b="b"/>
              <a:pathLst>
                <a:path w="5856736" h="366046">
                  <a:moveTo>
                    <a:pt x="0" y="0"/>
                  </a:moveTo>
                  <a:lnTo>
                    <a:pt x="5856736" y="0"/>
                  </a:lnTo>
                  <a:lnTo>
                    <a:pt x="5856736" y="366046"/>
                  </a:lnTo>
                  <a:lnTo>
                    <a:pt x="0" y="366046"/>
                  </a:lnTo>
                  <a:close/>
                </a:path>
              </a:pathLst>
            </a:custGeom>
            <a:blipFill>
              <a:blip r:embed="rId5">
                <a:alphaModFix amt="0"/>
              </a:blip>
              <a:stretch>
                <a:fillRect t="-261759" b="-261761"/>
              </a:stretch>
            </a:blipFill>
          </p:spPr>
        </p:sp>
        <p:sp>
          <p:nvSpPr>
            <p:cNvPr id="10" name="TextBox 10"/>
            <p:cNvSpPr txBox="1"/>
            <p:nvPr/>
          </p:nvSpPr>
          <p:spPr>
            <a:xfrm>
              <a:off x="0" y="-9525"/>
              <a:ext cx="5856732" cy="3755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तीन मिशन पूरे करें</a:t>
              </a:r>
            </a:p>
          </p:txBody>
        </p:sp>
      </p:grpSp>
      <p:grpSp>
        <p:nvGrpSpPr>
          <p:cNvPr id="11" name="Group 11"/>
          <p:cNvGrpSpPr/>
          <p:nvPr/>
        </p:nvGrpSpPr>
        <p:grpSpPr>
          <a:xfrm>
            <a:off x="1481154" y="2928706"/>
            <a:ext cx="3135636" cy="317618"/>
            <a:chOff x="0" y="0"/>
            <a:chExt cx="3385922" cy="342970"/>
          </a:xfrm>
        </p:grpSpPr>
        <p:sp>
          <p:nvSpPr>
            <p:cNvPr id="12" name="Freeform 12"/>
            <p:cNvSpPr/>
            <p:nvPr/>
          </p:nvSpPr>
          <p:spPr>
            <a:xfrm>
              <a:off x="0" y="0"/>
              <a:ext cx="3385925" cy="342968"/>
            </a:xfrm>
            <a:custGeom>
              <a:avLst/>
              <a:gdLst/>
              <a:ahLst/>
              <a:cxnLst/>
              <a:rect l="l" t="t" r="r" b="b"/>
              <a:pathLst>
                <a:path w="3385925" h="342968">
                  <a:moveTo>
                    <a:pt x="0" y="0"/>
                  </a:moveTo>
                  <a:lnTo>
                    <a:pt x="3385925" y="0"/>
                  </a:lnTo>
                  <a:lnTo>
                    <a:pt x="3385925" y="342968"/>
                  </a:lnTo>
                  <a:lnTo>
                    <a:pt x="0" y="342968"/>
                  </a:lnTo>
                  <a:close/>
                </a:path>
              </a:pathLst>
            </a:custGeom>
            <a:blipFill>
              <a:blip r:embed="rId5">
                <a:alphaModFix amt="0"/>
              </a:blip>
              <a:stretch>
                <a:fillRect t="-152340" b="-132387"/>
              </a:stretch>
            </a:blipFill>
          </p:spPr>
        </p:sp>
        <p:sp>
          <p:nvSpPr>
            <p:cNvPr id="13" name="TextBox 13"/>
            <p:cNvSpPr txBox="1"/>
            <p:nvPr/>
          </p:nvSpPr>
          <p:spPr>
            <a:xfrm>
              <a:off x="0" y="-9525"/>
              <a:ext cx="3385922" cy="35249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01 — देखें और सीखें 🎬 </a:t>
              </a:r>
            </a:p>
          </p:txBody>
        </p:sp>
      </p:grpSp>
      <p:sp>
        <p:nvSpPr>
          <p:cNvPr id="14" name="TextBox 14"/>
          <p:cNvSpPr txBox="1"/>
          <p:nvPr/>
        </p:nvSpPr>
        <p:spPr>
          <a:xfrm>
            <a:off x="4855376" y="2811505"/>
            <a:ext cx="5863864" cy="2952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आवश्यक RIFT कंटेंट पूरा करें और जानें कि इकोसिस्टम कैसे काम करता है।</a:t>
            </a:r>
          </a:p>
        </p:txBody>
      </p:sp>
      <p:grpSp>
        <p:nvGrpSpPr>
          <p:cNvPr id="15" name="Group 15"/>
          <p:cNvGrpSpPr/>
          <p:nvPr/>
        </p:nvGrpSpPr>
        <p:grpSpPr>
          <a:xfrm>
            <a:off x="1481154" y="3742277"/>
            <a:ext cx="3135636" cy="317618"/>
            <a:chOff x="0" y="0"/>
            <a:chExt cx="3385922" cy="342970"/>
          </a:xfrm>
        </p:grpSpPr>
        <p:sp>
          <p:nvSpPr>
            <p:cNvPr id="16" name="Freeform 16"/>
            <p:cNvSpPr/>
            <p:nvPr/>
          </p:nvSpPr>
          <p:spPr>
            <a:xfrm>
              <a:off x="0" y="0"/>
              <a:ext cx="3385925" cy="342968"/>
            </a:xfrm>
            <a:custGeom>
              <a:avLst/>
              <a:gdLst/>
              <a:ahLst/>
              <a:cxnLst/>
              <a:rect l="l" t="t" r="r" b="b"/>
              <a:pathLst>
                <a:path w="3385925" h="342968">
                  <a:moveTo>
                    <a:pt x="0" y="0"/>
                  </a:moveTo>
                  <a:lnTo>
                    <a:pt x="3385925" y="0"/>
                  </a:lnTo>
                  <a:lnTo>
                    <a:pt x="3385925" y="342968"/>
                  </a:lnTo>
                  <a:lnTo>
                    <a:pt x="0" y="342968"/>
                  </a:lnTo>
                  <a:close/>
                </a:path>
              </a:pathLst>
            </a:custGeom>
            <a:blipFill>
              <a:blip r:embed="rId5">
                <a:alphaModFix amt="0"/>
              </a:blip>
              <a:stretch>
                <a:fillRect t="-152340" b="-132387"/>
              </a:stretch>
            </a:blipFill>
          </p:spPr>
        </p:sp>
        <p:sp>
          <p:nvSpPr>
            <p:cNvPr id="17" name="TextBox 17"/>
            <p:cNvSpPr txBox="1"/>
            <p:nvPr/>
          </p:nvSpPr>
          <p:spPr>
            <a:xfrm>
              <a:off x="0" y="-9525"/>
              <a:ext cx="3385922" cy="35249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02 — फ़ॉलो करें और जुड़ें 🔗</a:t>
              </a:r>
            </a:p>
          </p:txBody>
        </p:sp>
      </p:grpSp>
      <p:sp>
        <p:nvSpPr>
          <p:cNvPr id="18" name="TextBox 18"/>
          <p:cNvSpPr txBox="1"/>
          <p:nvPr/>
        </p:nvSpPr>
        <p:spPr>
          <a:xfrm>
            <a:off x="4855376" y="3625076"/>
            <a:ext cx="5863864"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आधिकारिक RIFT चैनल्स को फ़ॉलो करें और प्रोडक्ट अपडेट्स, घोषणाओं तथा कम्युनिटी से जुड़े रहें।</a:t>
            </a:r>
          </a:p>
        </p:txBody>
      </p:sp>
      <p:grpSp>
        <p:nvGrpSpPr>
          <p:cNvPr id="19" name="Group 19"/>
          <p:cNvGrpSpPr/>
          <p:nvPr/>
        </p:nvGrpSpPr>
        <p:grpSpPr>
          <a:xfrm>
            <a:off x="1481154" y="4555848"/>
            <a:ext cx="3135636" cy="317618"/>
            <a:chOff x="0" y="0"/>
            <a:chExt cx="3385922" cy="342970"/>
          </a:xfrm>
        </p:grpSpPr>
        <p:sp>
          <p:nvSpPr>
            <p:cNvPr id="20" name="Freeform 20"/>
            <p:cNvSpPr/>
            <p:nvPr/>
          </p:nvSpPr>
          <p:spPr>
            <a:xfrm>
              <a:off x="0" y="0"/>
              <a:ext cx="3385925" cy="342968"/>
            </a:xfrm>
            <a:custGeom>
              <a:avLst/>
              <a:gdLst/>
              <a:ahLst/>
              <a:cxnLst/>
              <a:rect l="l" t="t" r="r" b="b"/>
              <a:pathLst>
                <a:path w="3385925" h="342968">
                  <a:moveTo>
                    <a:pt x="0" y="0"/>
                  </a:moveTo>
                  <a:lnTo>
                    <a:pt x="3385925" y="0"/>
                  </a:lnTo>
                  <a:lnTo>
                    <a:pt x="3385925" y="342968"/>
                  </a:lnTo>
                  <a:lnTo>
                    <a:pt x="0" y="342968"/>
                  </a:lnTo>
                  <a:close/>
                </a:path>
              </a:pathLst>
            </a:custGeom>
            <a:blipFill>
              <a:blip r:embed="rId5">
                <a:alphaModFix amt="0"/>
              </a:blip>
              <a:stretch>
                <a:fillRect t="-152340" b="-132387"/>
              </a:stretch>
            </a:blipFill>
          </p:spPr>
        </p:sp>
        <p:sp>
          <p:nvSpPr>
            <p:cNvPr id="21" name="TextBox 21"/>
            <p:cNvSpPr txBox="1"/>
            <p:nvPr/>
          </p:nvSpPr>
          <p:spPr>
            <a:xfrm>
              <a:off x="0" y="-9525"/>
              <a:ext cx="3385922" cy="35249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03 — वायरल बनें 🚀</a:t>
              </a:r>
            </a:p>
          </p:txBody>
        </p:sp>
      </p:grpSp>
      <p:sp>
        <p:nvSpPr>
          <p:cNvPr id="22" name="TextBox 22"/>
          <p:cNvSpPr txBox="1"/>
          <p:nvPr/>
        </p:nvSpPr>
        <p:spPr>
          <a:xfrm>
            <a:off x="4855376" y="4438647"/>
            <a:ext cx="5863864"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अपना पर्सनलाइज़्ड RIFT Welcome Card प्राप्त करें और इसे अपने नेटवर्क के साथ शेयर करें।</a:t>
            </a:r>
          </a:p>
        </p:txBody>
      </p:sp>
      <p:grpSp>
        <p:nvGrpSpPr>
          <p:cNvPr id="23" name="Group 23"/>
          <p:cNvGrpSpPr/>
          <p:nvPr/>
        </p:nvGrpSpPr>
        <p:grpSpPr>
          <a:xfrm>
            <a:off x="1522947" y="6080285"/>
            <a:ext cx="3703001" cy="370307"/>
            <a:chOff x="0" y="0"/>
            <a:chExt cx="3660458" cy="366052"/>
          </a:xfrm>
        </p:grpSpPr>
        <p:sp>
          <p:nvSpPr>
            <p:cNvPr id="24" name="Freeform 24"/>
            <p:cNvSpPr/>
            <p:nvPr/>
          </p:nvSpPr>
          <p:spPr>
            <a:xfrm>
              <a:off x="0" y="0"/>
              <a:ext cx="3660460" cy="366046"/>
            </a:xfrm>
            <a:custGeom>
              <a:avLst/>
              <a:gdLst/>
              <a:ahLst/>
              <a:cxnLst/>
              <a:rect l="l" t="t" r="r" b="b"/>
              <a:pathLst>
                <a:path w="3660460" h="366046">
                  <a:moveTo>
                    <a:pt x="0" y="0"/>
                  </a:moveTo>
                  <a:lnTo>
                    <a:pt x="3660460" y="0"/>
                  </a:lnTo>
                  <a:lnTo>
                    <a:pt x="3660460" y="366046"/>
                  </a:lnTo>
                  <a:lnTo>
                    <a:pt x="0" y="366046"/>
                  </a:lnTo>
                  <a:close/>
                </a:path>
              </a:pathLst>
            </a:custGeom>
            <a:blipFill>
              <a:blip r:embed="rId5">
                <a:alphaModFix amt="0"/>
              </a:blip>
              <a:stretch>
                <a:fillRect t="-144849" b="-144851"/>
              </a:stretch>
            </a:blipFill>
          </p:spPr>
        </p:sp>
        <p:sp>
          <p:nvSpPr>
            <p:cNvPr id="25" name="TextBox 25"/>
            <p:cNvSpPr txBox="1"/>
            <p:nvPr/>
          </p:nvSpPr>
          <p:spPr>
            <a:xfrm>
              <a:off x="0" y="-9525"/>
              <a:ext cx="3660458" cy="3755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कॉम्प्लिमेंटरी लाइसेंस अनलॉक हुआ</a:t>
              </a:r>
            </a:p>
          </p:txBody>
        </p:sp>
      </p:grpSp>
      <p:sp>
        <p:nvSpPr>
          <p:cNvPr id="26" name="TextBox 26"/>
          <p:cNvSpPr txBox="1"/>
          <p:nvPr/>
        </p:nvSpPr>
        <p:spPr>
          <a:xfrm>
            <a:off x="1523294" y="6707767"/>
            <a:ext cx="8697386" cy="1472565"/>
          </a:xfrm>
          <a:prstGeom prst="rect">
            <a:avLst/>
          </a:prstGeom>
        </p:spPr>
        <p:txBody>
          <a:bodyPr lIns="0" tIns="0" rIns="0" bIns="0" rtlCol="0" anchor="t">
            <a:spAutoFit/>
          </a:bodyPr>
          <a:lstStyle/>
          <a:p>
            <a:pPr marL="0" lvl="0" indent="0" algn="l">
              <a:lnSpc>
                <a:spcPts val="2339"/>
              </a:lnSpc>
              <a:spcBef>
                <a:spcPct val="0"/>
              </a:spcBef>
            </a:pPr>
            <a:r>
              <a:rPr lang="en-US" sz="1799" b="1" u="none" strike="noStrike">
                <a:solidFill>
                  <a:srgbClr val="FFFFFF"/>
                </a:solidFill>
                <a:latin typeface="Inter Bold"/>
                <a:ea typeface="Inter Bold"/>
                <a:cs typeface="Inter Bold"/>
                <a:sym typeface="Inter Bold"/>
              </a:rPr>
              <a:t>अपना कॉम्प्लिमेंटरी RIFT Auto Engine License प्राप्त करें।</a:t>
            </a:r>
          </a:p>
          <a:p>
            <a:pPr marL="0" lvl="0" indent="0" algn="l">
              <a:lnSpc>
                <a:spcPts val="2339"/>
              </a:lnSpc>
              <a:spcBef>
                <a:spcPct val="0"/>
              </a:spcBef>
            </a:pPr>
            <a:endParaRPr lang="en-US" sz="1799" b="1" u="none" strike="noStrike">
              <a:solidFill>
                <a:srgbClr val="FFFFFF"/>
              </a:solidFill>
              <a:latin typeface="Inter Bold"/>
              <a:ea typeface="Inter Bold"/>
              <a:cs typeface="Inter Bold"/>
              <a:sym typeface="Inter Bold"/>
            </a:endParaRPr>
          </a:p>
          <a:p>
            <a:pPr marL="0" lvl="0" indent="0" algn="l">
              <a:lnSpc>
                <a:spcPts val="2339"/>
              </a:lnSpc>
              <a:spcBef>
                <a:spcPct val="0"/>
              </a:spcBef>
            </a:pPr>
            <a:r>
              <a:rPr lang="en-US" sz="1799" u="none" strike="noStrike">
                <a:solidFill>
                  <a:srgbClr val="FFFFFF"/>
                </a:solidFill>
                <a:latin typeface="Inter"/>
                <a:ea typeface="Inter"/>
                <a:cs typeface="Inter"/>
                <a:sym typeface="Inter"/>
              </a:rPr>
              <a:t>चुनें:</a:t>
            </a:r>
          </a:p>
          <a:p>
            <a:pPr marL="0" lvl="0" indent="0" algn="l">
              <a:lnSpc>
                <a:spcPts val="2339"/>
              </a:lnSpc>
              <a:spcBef>
                <a:spcPct val="0"/>
              </a:spcBef>
            </a:pPr>
            <a:endParaRPr lang="en-US" sz="1799" u="none" strike="noStrike">
              <a:solidFill>
                <a:srgbClr val="FFFFFF"/>
              </a:solidFill>
              <a:latin typeface="Inter"/>
              <a:ea typeface="Inter"/>
              <a:cs typeface="Inter"/>
              <a:sym typeface="Inter"/>
            </a:endParaRPr>
          </a:p>
          <a:p>
            <a:pPr marL="0" lvl="0" indent="0" algn="l">
              <a:lnSpc>
                <a:spcPts val="2339"/>
              </a:lnSpc>
              <a:spcBef>
                <a:spcPct val="0"/>
              </a:spcBef>
            </a:pPr>
            <a:r>
              <a:rPr lang="en-US" sz="1799" b="1" u="none" strike="noStrike">
                <a:solidFill>
                  <a:srgbClr val="FFFFFF"/>
                </a:solidFill>
                <a:latin typeface="Inter Bold"/>
                <a:ea typeface="Inter Bold"/>
                <a:cs typeface="Inter Bold"/>
                <a:sym typeface="Inter Bold"/>
              </a:rPr>
              <a:t>Micro Flow · Smart Flow · Alpha Flow या तीनों चुनें।</a:t>
            </a:r>
          </a:p>
        </p:txBody>
      </p:sp>
      <p:grpSp>
        <p:nvGrpSpPr>
          <p:cNvPr id="27" name="Group 27"/>
          <p:cNvGrpSpPr/>
          <p:nvPr/>
        </p:nvGrpSpPr>
        <p:grpSpPr>
          <a:xfrm>
            <a:off x="11585503" y="1970089"/>
            <a:ext cx="5673797" cy="3355882"/>
            <a:chOff x="0" y="0"/>
            <a:chExt cx="5608610" cy="3317326"/>
          </a:xfrm>
        </p:grpSpPr>
        <p:sp>
          <p:nvSpPr>
            <p:cNvPr id="28" name="Freeform 28"/>
            <p:cNvSpPr/>
            <p:nvPr/>
          </p:nvSpPr>
          <p:spPr>
            <a:xfrm>
              <a:off x="0" y="0"/>
              <a:ext cx="5608699" cy="3317415"/>
            </a:xfrm>
            <a:custGeom>
              <a:avLst/>
              <a:gdLst/>
              <a:ahLst/>
              <a:cxnLst/>
              <a:rect l="l" t="t" r="r" b="b"/>
              <a:pathLst>
                <a:path w="5608699" h="3317415">
                  <a:moveTo>
                    <a:pt x="0" y="392881"/>
                  </a:moveTo>
                  <a:cubicBezTo>
                    <a:pt x="0" y="175881"/>
                    <a:pt x="163844" y="0"/>
                    <a:pt x="365992" y="0"/>
                  </a:cubicBezTo>
                  <a:lnTo>
                    <a:pt x="5242716" y="0"/>
                  </a:lnTo>
                  <a:cubicBezTo>
                    <a:pt x="5444864" y="0"/>
                    <a:pt x="5608699" y="175881"/>
                    <a:pt x="5608699" y="392881"/>
                  </a:cubicBezTo>
                  <a:lnTo>
                    <a:pt x="5608699" y="2924550"/>
                  </a:lnTo>
                  <a:cubicBezTo>
                    <a:pt x="5608699" y="3141550"/>
                    <a:pt x="5444864" y="3317415"/>
                    <a:pt x="5242716" y="3317415"/>
                  </a:cubicBezTo>
                  <a:lnTo>
                    <a:pt x="365992" y="3317415"/>
                  </a:lnTo>
                  <a:cubicBezTo>
                    <a:pt x="163844" y="3317281"/>
                    <a:pt x="0" y="3141400"/>
                    <a:pt x="0" y="2924550"/>
                  </a:cubicBezTo>
                  <a:close/>
                </a:path>
              </a:pathLst>
            </a:custGeom>
            <a:solidFill>
              <a:srgbClr val="60A5FA">
                <a:alpha val="3922"/>
              </a:srgbClr>
            </a:solidFill>
            <a:ln w="19065" cap="sq">
              <a:solidFill>
                <a:srgbClr val="3B82F6"/>
              </a:solidFill>
              <a:prstDash val="solid"/>
              <a:miter/>
            </a:ln>
          </p:spPr>
        </p:sp>
      </p:grpSp>
      <p:grpSp>
        <p:nvGrpSpPr>
          <p:cNvPr id="29" name="Group 29"/>
          <p:cNvGrpSpPr/>
          <p:nvPr/>
        </p:nvGrpSpPr>
        <p:grpSpPr>
          <a:xfrm>
            <a:off x="12061237" y="2444461"/>
            <a:ext cx="4073308" cy="370307"/>
            <a:chOff x="0" y="0"/>
            <a:chExt cx="4026510" cy="366052"/>
          </a:xfrm>
        </p:grpSpPr>
        <p:sp>
          <p:nvSpPr>
            <p:cNvPr id="30" name="Freeform 30"/>
            <p:cNvSpPr/>
            <p:nvPr/>
          </p:nvSpPr>
          <p:spPr>
            <a:xfrm>
              <a:off x="0" y="0"/>
              <a:ext cx="4026506" cy="366046"/>
            </a:xfrm>
            <a:custGeom>
              <a:avLst/>
              <a:gdLst/>
              <a:ahLst/>
              <a:cxnLst/>
              <a:rect l="l" t="t" r="r" b="b"/>
              <a:pathLst>
                <a:path w="4026506" h="366046">
                  <a:moveTo>
                    <a:pt x="0" y="0"/>
                  </a:moveTo>
                  <a:lnTo>
                    <a:pt x="4026506" y="0"/>
                  </a:lnTo>
                  <a:lnTo>
                    <a:pt x="4026506" y="366046"/>
                  </a:lnTo>
                  <a:lnTo>
                    <a:pt x="0" y="366046"/>
                  </a:lnTo>
                  <a:close/>
                </a:path>
              </a:pathLst>
            </a:custGeom>
            <a:blipFill>
              <a:blip r:embed="rId5">
                <a:alphaModFix amt="0"/>
              </a:blip>
              <a:stretch>
                <a:fillRect t="-164334" b="-164336"/>
              </a:stretch>
            </a:blipFill>
          </p:spPr>
        </p:sp>
        <p:sp>
          <p:nvSpPr>
            <p:cNvPr id="31" name="TextBox 31"/>
            <p:cNvSpPr txBox="1"/>
            <p:nvPr/>
          </p:nvSpPr>
          <p:spPr>
            <a:xfrm>
              <a:off x="0" y="-9525"/>
              <a:ext cx="4026510" cy="3755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अपग्रेड का अवसर</a:t>
              </a:r>
            </a:p>
          </p:txBody>
        </p:sp>
      </p:grpSp>
      <p:sp>
        <p:nvSpPr>
          <p:cNvPr id="32" name="TextBox 32"/>
          <p:cNvSpPr txBox="1"/>
          <p:nvPr/>
        </p:nvSpPr>
        <p:spPr>
          <a:xfrm>
            <a:off x="12061584" y="3015476"/>
            <a:ext cx="4673626" cy="15144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100X HYPERDRIVE campaign के दौरान, मौजूदा Micro Flow या Smart Flow वाले यूज़र्स Alpha Flow में अपग्रेड कर सकते हैं।</a:t>
            </a:r>
          </a:p>
          <a:p>
            <a:pPr marL="0" lvl="0" indent="0" algn="l">
              <a:lnSpc>
                <a:spcPts val="2400"/>
              </a:lnSpc>
              <a:spcBef>
                <a:spcPct val="0"/>
              </a:spcBef>
            </a:pPr>
            <a:endParaRPr lang="en-US" sz="1500" u="none" strike="noStrike">
              <a:solidFill>
                <a:srgbClr val="D2D2D2"/>
              </a:solidFill>
              <a:latin typeface="Inter"/>
              <a:ea typeface="Inter"/>
              <a:cs typeface="Inter"/>
              <a:sym typeface="Inter"/>
            </a:endParaRPr>
          </a:p>
          <a:p>
            <a:pPr marL="0" lvl="0" indent="0" algn="l">
              <a:lnSpc>
                <a:spcPts val="2400"/>
              </a:lnSpc>
              <a:spcBef>
                <a:spcPct val="0"/>
              </a:spcBef>
            </a:pPr>
            <a:r>
              <a:rPr lang="en-US" sz="1500" u="none" strike="noStrike">
                <a:solidFill>
                  <a:srgbClr val="D2D2D2"/>
                </a:solidFill>
                <a:latin typeface="Inter"/>
                <a:ea typeface="Inter"/>
                <a:cs typeface="Inter"/>
                <a:sym typeface="Inter"/>
              </a:rPr>
              <a:t>सीमित समय का campaign। पात्रता और लागू शर्तें प्रभावी होंगी।</a:t>
            </a:r>
          </a:p>
        </p:txBody>
      </p:sp>
      <p:grpSp>
        <p:nvGrpSpPr>
          <p:cNvPr id="33" name="Group 33"/>
          <p:cNvGrpSpPr/>
          <p:nvPr/>
        </p:nvGrpSpPr>
        <p:grpSpPr>
          <a:xfrm>
            <a:off x="823608" y="9789138"/>
            <a:ext cx="9608706" cy="252189"/>
            <a:chOff x="0" y="0"/>
            <a:chExt cx="12811608" cy="336252"/>
          </a:xfrm>
        </p:grpSpPr>
        <p:sp>
          <p:nvSpPr>
            <p:cNvPr id="34" name="Freeform 3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5">
                <a:alphaModFix amt="0"/>
              </a:blip>
              <a:stretch>
                <a:fillRect t="-698858" b="-685946"/>
              </a:stretch>
            </a:blipFill>
          </p:spPr>
        </p:sp>
        <p:sp>
          <p:nvSpPr>
            <p:cNvPr id="35" name="TextBox 3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36" name="AutoShape 36"/>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37" name="Group 37"/>
          <p:cNvGrpSpPr/>
          <p:nvPr/>
        </p:nvGrpSpPr>
        <p:grpSpPr>
          <a:xfrm>
            <a:off x="1887579" y="281118"/>
            <a:ext cx="6588824" cy="301988"/>
            <a:chOff x="0" y="0"/>
            <a:chExt cx="8785098" cy="402651"/>
          </a:xfrm>
        </p:grpSpPr>
        <p:sp>
          <p:nvSpPr>
            <p:cNvPr id="38" name="Freeform 38"/>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5">
                <a:alphaModFix amt="0"/>
              </a:blip>
              <a:stretch>
                <a:fillRect t="-375130" b="-375131"/>
              </a:stretch>
            </a:blipFill>
          </p:spPr>
        </p:sp>
        <p:sp>
          <p:nvSpPr>
            <p:cNvPr id="39" name="TextBox 39"/>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कॉम्प्लिमेंटरी लाइसेंस प्राप्त करें</a:t>
              </a:r>
            </a:p>
          </p:txBody>
        </p:sp>
      </p:grpSp>
      <p:grpSp>
        <p:nvGrpSpPr>
          <p:cNvPr id="40" name="Group 40"/>
          <p:cNvGrpSpPr/>
          <p:nvPr/>
        </p:nvGrpSpPr>
        <p:grpSpPr>
          <a:xfrm>
            <a:off x="16911323" y="249463"/>
            <a:ext cx="658882" cy="343168"/>
            <a:chOff x="0" y="0"/>
            <a:chExt cx="878510" cy="457557"/>
          </a:xfrm>
        </p:grpSpPr>
        <p:sp>
          <p:nvSpPr>
            <p:cNvPr id="41" name="Freeform 41"/>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5">
                <a:alphaModFix amt="0"/>
              </a:blip>
              <a:stretch>
                <a:fillRect l="-16824" r="-16824"/>
              </a:stretch>
            </a:blipFill>
          </p:spPr>
        </p:sp>
        <p:sp>
          <p:nvSpPr>
            <p:cNvPr id="42" name="TextBox 42"/>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11</a:t>
              </a:r>
            </a:p>
          </p:txBody>
        </p:sp>
      </p:grpSp>
      <p:sp>
        <p:nvSpPr>
          <p:cNvPr id="43" name="Freeform 4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9710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PROP TRADING — जल्द आ रहा है</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12</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06250" y="1726881"/>
            <a:ext cx="12638433" cy="952853"/>
            <a:chOff x="0" y="0"/>
            <a:chExt cx="16851244" cy="1270471"/>
          </a:xfrm>
        </p:grpSpPr>
        <p:sp>
          <p:nvSpPr>
            <p:cNvPr id="13" name="Freeform 13"/>
            <p:cNvSpPr/>
            <p:nvPr/>
          </p:nvSpPr>
          <p:spPr>
            <a:xfrm>
              <a:off x="0" y="0"/>
              <a:ext cx="16851237" cy="1270475"/>
            </a:xfrm>
            <a:custGeom>
              <a:avLst/>
              <a:gdLst/>
              <a:ahLst/>
              <a:cxnLst/>
              <a:rect l="l" t="t" r="r" b="b"/>
              <a:pathLst>
                <a:path w="16851237" h="1270475">
                  <a:moveTo>
                    <a:pt x="0" y="0"/>
                  </a:moveTo>
                  <a:lnTo>
                    <a:pt x="16851237" y="0"/>
                  </a:lnTo>
                  <a:lnTo>
                    <a:pt x="16851237" y="1270475"/>
                  </a:lnTo>
                  <a:lnTo>
                    <a:pt x="0" y="1270475"/>
                  </a:lnTo>
                  <a:close/>
                </a:path>
              </a:pathLst>
            </a:custGeom>
            <a:blipFill>
              <a:blip r:embed="rId4">
                <a:alphaModFix amt="0"/>
              </a:blip>
              <a:stretch>
                <a:fillRect t="-166088" r="21800" b="-138117"/>
              </a:stretch>
            </a:blipFill>
          </p:spPr>
        </p:sp>
        <p:sp>
          <p:nvSpPr>
            <p:cNvPr id="14" name="TextBox 14"/>
            <p:cNvSpPr txBox="1"/>
            <p:nvPr/>
          </p:nvSpPr>
          <p:spPr>
            <a:xfrm>
              <a:off x="0" y="-9525"/>
              <a:ext cx="16851244" cy="1279996"/>
            </a:xfrm>
            <a:prstGeom prst="rect">
              <a:avLst/>
            </a:prstGeom>
          </p:spPr>
          <p:txBody>
            <a:bodyPr lIns="0" tIns="0" rIns="0" bIns="0" rtlCol="0" anchor="ctr"/>
            <a:lstStyle/>
            <a:p>
              <a:pPr marL="0" lvl="0" indent="0" algn="l">
                <a:lnSpc>
                  <a:spcPts val="5400"/>
                </a:lnSpc>
                <a:spcBef>
                  <a:spcPct val="0"/>
                </a:spcBef>
              </a:pPr>
              <a:r>
                <a:rPr lang="en-US" sz="4500" b="1" u="none" strike="noStrike">
                  <a:solidFill>
                    <a:srgbClr val="FFFFFF"/>
                  </a:solidFill>
                  <a:latin typeface="Inter Bold"/>
                  <a:ea typeface="Inter Bold"/>
                  <a:cs typeface="Inter Bold"/>
                  <a:sym typeface="Inter Bold"/>
                </a:rPr>
                <a:t>सिद्ध प्रदर्शन से कैपिटल एक्सेस तक।</a:t>
              </a:r>
            </a:p>
          </p:txBody>
        </p:sp>
      </p:grpSp>
      <p:grpSp>
        <p:nvGrpSpPr>
          <p:cNvPr id="15" name="Group 15"/>
          <p:cNvGrpSpPr/>
          <p:nvPr/>
        </p:nvGrpSpPr>
        <p:grpSpPr>
          <a:xfrm>
            <a:off x="1006250" y="4108485"/>
            <a:ext cx="4892050" cy="2380059"/>
            <a:chOff x="0" y="0"/>
            <a:chExt cx="6522733" cy="3173412"/>
          </a:xfrm>
        </p:grpSpPr>
        <p:sp>
          <p:nvSpPr>
            <p:cNvPr id="16" name="Freeform 16"/>
            <p:cNvSpPr/>
            <p:nvPr/>
          </p:nvSpPr>
          <p:spPr>
            <a:xfrm>
              <a:off x="0" y="0"/>
              <a:ext cx="6522720" cy="3173476"/>
            </a:xfrm>
            <a:custGeom>
              <a:avLst/>
              <a:gdLst/>
              <a:ahLst/>
              <a:cxnLst/>
              <a:rect l="l" t="t" r="r" b="b"/>
              <a:pathLst>
                <a:path w="6522720" h="3173476">
                  <a:moveTo>
                    <a:pt x="0" y="332105"/>
                  </a:moveTo>
                  <a:cubicBezTo>
                    <a:pt x="0" y="148717"/>
                    <a:pt x="148717" y="0"/>
                    <a:pt x="332105" y="0"/>
                  </a:cubicBezTo>
                  <a:lnTo>
                    <a:pt x="6190615" y="0"/>
                  </a:lnTo>
                  <a:cubicBezTo>
                    <a:pt x="6374003" y="0"/>
                    <a:pt x="6522720" y="148717"/>
                    <a:pt x="6522720" y="332105"/>
                  </a:cubicBezTo>
                  <a:lnTo>
                    <a:pt x="6522720" y="2841371"/>
                  </a:lnTo>
                  <a:cubicBezTo>
                    <a:pt x="6522720" y="3024759"/>
                    <a:pt x="6374003" y="3173476"/>
                    <a:pt x="6190615" y="3173476"/>
                  </a:cubicBezTo>
                  <a:lnTo>
                    <a:pt x="332105" y="3173476"/>
                  </a:lnTo>
                  <a:cubicBezTo>
                    <a:pt x="148717" y="3173476"/>
                    <a:pt x="0" y="3024759"/>
                    <a:pt x="0" y="2841371"/>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45216" y="4557274"/>
            <a:ext cx="3431677" cy="274534"/>
            <a:chOff x="0" y="0"/>
            <a:chExt cx="4575569" cy="366046"/>
          </a:xfrm>
        </p:grpSpPr>
        <p:sp>
          <p:nvSpPr>
            <p:cNvPr id="18" name="Freeform 18"/>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19" name="TextBox 19"/>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मूल्यांकन करें</a:t>
              </a:r>
            </a:p>
          </p:txBody>
        </p:sp>
      </p:grpSp>
      <p:grpSp>
        <p:nvGrpSpPr>
          <p:cNvPr id="20" name="Group 20"/>
          <p:cNvGrpSpPr/>
          <p:nvPr/>
        </p:nvGrpSpPr>
        <p:grpSpPr>
          <a:xfrm>
            <a:off x="6551838" y="4108485"/>
            <a:ext cx="4892050" cy="2380059"/>
            <a:chOff x="0" y="0"/>
            <a:chExt cx="6522733" cy="3173412"/>
          </a:xfrm>
        </p:grpSpPr>
        <p:sp>
          <p:nvSpPr>
            <p:cNvPr id="21" name="Freeform 21"/>
            <p:cNvSpPr/>
            <p:nvPr/>
          </p:nvSpPr>
          <p:spPr>
            <a:xfrm>
              <a:off x="0" y="0"/>
              <a:ext cx="6522720" cy="3173476"/>
            </a:xfrm>
            <a:custGeom>
              <a:avLst/>
              <a:gdLst/>
              <a:ahLst/>
              <a:cxnLst/>
              <a:rect l="l" t="t" r="r" b="b"/>
              <a:pathLst>
                <a:path w="6522720" h="3173476">
                  <a:moveTo>
                    <a:pt x="0" y="332105"/>
                  </a:moveTo>
                  <a:cubicBezTo>
                    <a:pt x="0" y="148717"/>
                    <a:pt x="148717" y="0"/>
                    <a:pt x="332105" y="0"/>
                  </a:cubicBezTo>
                  <a:lnTo>
                    <a:pt x="6190615" y="0"/>
                  </a:lnTo>
                  <a:cubicBezTo>
                    <a:pt x="6374003" y="0"/>
                    <a:pt x="6522720" y="148717"/>
                    <a:pt x="6522720" y="332105"/>
                  </a:cubicBezTo>
                  <a:lnTo>
                    <a:pt x="6522720" y="2841371"/>
                  </a:lnTo>
                  <a:cubicBezTo>
                    <a:pt x="6522720" y="3024759"/>
                    <a:pt x="6374003" y="3173476"/>
                    <a:pt x="6190615" y="3173476"/>
                  </a:cubicBezTo>
                  <a:lnTo>
                    <a:pt x="332105" y="3173476"/>
                  </a:lnTo>
                  <a:cubicBezTo>
                    <a:pt x="148717" y="3173476"/>
                    <a:pt x="0" y="3024759"/>
                    <a:pt x="0" y="2841371"/>
                  </a:cubicBezTo>
                  <a:close/>
                </a:path>
              </a:pathLst>
            </a:custGeom>
            <a:solidFill>
              <a:srgbClr val="60A5FA">
                <a:alpha val="3922"/>
              </a:srgbClr>
            </a:solidFill>
            <a:ln w="19065" cap="sq">
              <a:solidFill>
                <a:srgbClr val="3B82F6"/>
              </a:solidFill>
              <a:prstDash val="solid"/>
              <a:miter/>
            </a:ln>
          </p:spPr>
        </p:sp>
      </p:grpSp>
      <p:grpSp>
        <p:nvGrpSpPr>
          <p:cNvPr id="22" name="Group 22"/>
          <p:cNvGrpSpPr/>
          <p:nvPr/>
        </p:nvGrpSpPr>
        <p:grpSpPr>
          <a:xfrm>
            <a:off x="6890814" y="4557274"/>
            <a:ext cx="3431677" cy="274534"/>
            <a:chOff x="0" y="0"/>
            <a:chExt cx="4575569" cy="366046"/>
          </a:xfrm>
        </p:grpSpPr>
        <p:sp>
          <p:nvSpPr>
            <p:cNvPr id="23" name="Freeform 23"/>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24" name="TextBox 24"/>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योग्य बनें</a:t>
              </a:r>
            </a:p>
          </p:txBody>
        </p:sp>
      </p:grpSp>
      <p:grpSp>
        <p:nvGrpSpPr>
          <p:cNvPr id="25" name="Group 25"/>
          <p:cNvGrpSpPr/>
          <p:nvPr/>
        </p:nvGrpSpPr>
        <p:grpSpPr>
          <a:xfrm>
            <a:off x="12097436" y="4108485"/>
            <a:ext cx="4892050" cy="2380059"/>
            <a:chOff x="0" y="0"/>
            <a:chExt cx="6522733" cy="3173412"/>
          </a:xfrm>
        </p:grpSpPr>
        <p:sp>
          <p:nvSpPr>
            <p:cNvPr id="26" name="Freeform 26"/>
            <p:cNvSpPr/>
            <p:nvPr/>
          </p:nvSpPr>
          <p:spPr>
            <a:xfrm>
              <a:off x="0" y="0"/>
              <a:ext cx="6522720" cy="3173476"/>
            </a:xfrm>
            <a:custGeom>
              <a:avLst/>
              <a:gdLst/>
              <a:ahLst/>
              <a:cxnLst/>
              <a:rect l="l" t="t" r="r" b="b"/>
              <a:pathLst>
                <a:path w="6522720" h="3173476">
                  <a:moveTo>
                    <a:pt x="0" y="332105"/>
                  </a:moveTo>
                  <a:cubicBezTo>
                    <a:pt x="0" y="148717"/>
                    <a:pt x="148717" y="0"/>
                    <a:pt x="332105" y="0"/>
                  </a:cubicBezTo>
                  <a:lnTo>
                    <a:pt x="6190615" y="0"/>
                  </a:lnTo>
                  <a:cubicBezTo>
                    <a:pt x="6374003" y="0"/>
                    <a:pt x="6522720" y="148717"/>
                    <a:pt x="6522720" y="332105"/>
                  </a:cubicBezTo>
                  <a:lnTo>
                    <a:pt x="6522720" y="2841371"/>
                  </a:lnTo>
                  <a:cubicBezTo>
                    <a:pt x="6522720" y="3024759"/>
                    <a:pt x="6374003" y="3173476"/>
                    <a:pt x="6190615" y="3173476"/>
                  </a:cubicBezTo>
                  <a:lnTo>
                    <a:pt x="332105" y="3173476"/>
                  </a:lnTo>
                  <a:cubicBezTo>
                    <a:pt x="148717" y="3173476"/>
                    <a:pt x="0" y="3024759"/>
                    <a:pt x="0" y="2841371"/>
                  </a:cubicBezTo>
                  <a:close/>
                </a:path>
              </a:pathLst>
            </a:custGeom>
            <a:solidFill>
              <a:srgbClr val="0E0F10"/>
            </a:solidFill>
            <a:ln w="19065" cap="sq">
              <a:solidFill>
                <a:srgbClr val="2A2C2E"/>
              </a:solidFill>
              <a:prstDash val="solid"/>
              <a:miter/>
            </a:ln>
          </p:spPr>
        </p:sp>
      </p:grpSp>
      <p:grpSp>
        <p:nvGrpSpPr>
          <p:cNvPr id="27" name="Group 27"/>
          <p:cNvGrpSpPr/>
          <p:nvPr/>
        </p:nvGrpSpPr>
        <p:grpSpPr>
          <a:xfrm>
            <a:off x="12436412" y="4557274"/>
            <a:ext cx="3431677" cy="274534"/>
            <a:chOff x="0" y="0"/>
            <a:chExt cx="4575569" cy="366046"/>
          </a:xfrm>
        </p:grpSpPr>
        <p:sp>
          <p:nvSpPr>
            <p:cNvPr id="28" name="Freeform 28"/>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29" name="TextBox 29"/>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एलोकेट करें</a:t>
              </a:r>
            </a:p>
          </p:txBody>
        </p:sp>
      </p:grpSp>
      <p:grpSp>
        <p:nvGrpSpPr>
          <p:cNvPr id="30" name="Group 30"/>
          <p:cNvGrpSpPr/>
          <p:nvPr/>
        </p:nvGrpSpPr>
        <p:grpSpPr>
          <a:xfrm>
            <a:off x="1006250" y="6869544"/>
            <a:ext cx="15969520" cy="2139096"/>
            <a:chOff x="0" y="0"/>
            <a:chExt cx="21292693" cy="2852128"/>
          </a:xfrm>
        </p:grpSpPr>
        <p:sp>
          <p:nvSpPr>
            <p:cNvPr id="31" name="Freeform 31"/>
            <p:cNvSpPr/>
            <p:nvPr/>
          </p:nvSpPr>
          <p:spPr>
            <a:xfrm>
              <a:off x="0" y="0"/>
              <a:ext cx="21292693" cy="2852192"/>
            </a:xfrm>
            <a:custGeom>
              <a:avLst/>
              <a:gdLst/>
              <a:ahLst/>
              <a:cxnLst/>
              <a:rect l="l" t="t" r="r" b="b"/>
              <a:pathLst>
                <a:path w="21292693" h="2852192">
                  <a:moveTo>
                    <a:pt x="0" y="466752"/>
                  </a:moveTo>
                  <a:cubicBezTo>
                    <a:pt x="0" y="208946"/>
                    <a:pt x="149352" y="0"/>
                    <a:pt x="333629" y="0"/>
                  </a:cubicBezTo>
                  <a:lnTo>
                    <a:pt x="20959063" y="0"/>
                  </a:lnTo>
                  <a:cubicBezTo>
                    <a:pt x="21143340" y="0"/>
                    <a:pt x="21292693" y="208946"/>
                    <a:pt x="21292693" y="466752"/>
                  </a:cubicBezTo>
                  <a:lnTo>
                    <a:pt x="21292693" y="2385465"/>
                  </a:lnTo>
                  <a:cubicBezTo>
                    <a:pt x="21292693" y="2643271"/>
                    <a:pt x="21143340" y="2852192"/>
                    <a:pt x="20959063" y="2852192"/>
                  </a:cubicBezTo>
                  <a:lnTo>
                    <a:pt x="333629" y="2852192"/>
                  </a:lnTo>
                  <a:cubicBezTo>
                    <a:pt x="149352" y="2852192"/>
                    <a:pt x="0" y="2643094"/>
                    <a:pt x="0" y="2385465"/>
                  </a:cubicBezTo>
                  <a:close/>
                </a:path>
              </a:pathLst>
            </a:custGeom>
            <a:solidFill>
              <a:srgbClr val="0E0F10"/>
            </a:solidFill>
            <a:ln w="19065" cap="sq">
              <a:solidFill>
                <a:srgbClr val="2A2C2E"/>
              </a:solidFill>
              <a:prstDash val="solid"/>
              <a:miter/>
            </a:ln>
          </p:spPr>
        </p:sp>
      </p:grpSp>
      <p:grpSp>
        <p:nvGrpSpPr>
          <p:cNvPr id="32" name="Group 32"/>
          <p:cNvGrpSpPr/>
          <p:nvPr/>
        </p:nvGrpSpPr>
        <p:grpSpPr>
          <a:xfrm>
            <a:off x="1372924" y="7159457"/>
            <a:ext cx="2745343" cy="274534"/>
            <a:chOff x="0" y="0"/>
            <a:chExt cx="3660458" cy="366046"/>
          </a:xfrm>
        </p:grpSpPr>
        <p:sp>
          <p:nvSpPr>
            <p:cNvPr id="33" name="Freeform 33"/>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34" name="TextBox 34"/>
            <p:cNvSpPr txBox="1"/>
            <p:nvPr/>
          </p:nvSpPr>
          <p:spPr>
            <a:xfrm>
              <a:off x="0" y="-9525"/>
              <a:ext cx="366045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विस्तार करें</a:t>
              </a:r>
            </a:p>
          </p:txBody>
        </p:sp>
      </p:grpSp>
      <p:sp>
        <p:nvSpPr>
          <p:cNvPr id="35" name="Freeform 35"/>
          <p:cNvSpPr/>
          <p:nvPr/>
        </p:nvSpPr>
        <p:spPr>
          <a:xfrm>
            <a:off x="14152250" y="1660545"/>
            <a:ext cx="2960546" cy="1973697"/>
          </a:xfrm>
          <a:custGeom>
            <a:avLst/>
            <a:gdLst/>
            <a:ahLst/>
            <a:cxnLst/>
            <a:rect l="l" t="t" r="r" b="b"/>
            <a:pathLst>
              <a:path w="2960546" h="1973697">
                <a:moveTo>
                  <a:pt x="0" y="0"/>
                </a:moveTo>
                <a:lnTo>
                  <a:pt x="2960546" y="0"/>
                </a:lnTo>
                <a:lnTo>
                  <a:pt x="2960546" y="1973698"/>
                </a:lnTo>
                <a:lnTo>
                  <a:pt x="0" y="1973698"/>
                </a:lnTo>
                <a:lnTo>
                  <a:pt x="0" y="0"/>
                </a:lnTo>
                <a:close/>
              </a:path>
            </a:pathLst>
          </a:custGeom>
          <a:blipFill>
            <a:blip r:embed="rId5"/>
            <a:stretch>
              <a:fillRect/>
            </a:stretch>
          </a:blipFill>
        </p:spPr>
      </p:sp>
      <p:sp>
        <p:nvSpPr>
          <p:cNvPr id="36" name="TextBox 36"/>
          <p:cNvSpPr txBox="1"/>
          <p:nvPr/>
        </p:nvSpPr>
        <p:spPr>
          <a:xfrm>
            <a:off x="1028700" y="2841660"/>
            <a:ext cx="10867107" cy="69913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Prop Trading को ट्रेडर्स के मूल्यांकन, जोखिम प्रबंधन और मापनीय प्रदर्शन के आधार पर ट्रेडिंग कैपिटल एलोकेट करने के लिए एक संरचित इन्फ्रास्ट्रक्चर के रूप में बनाया जा रहा है।</a:t>
            </a:r>
          </a:p>
        </p:txBody>
      </p:sp>
      <p:sp>
        <p:nvSpPr>
          <p:cNvPr id="37" name="TextBox 37"/>
          <p:cNvSpPr txBox="1"/>
          <p:nvPr/>
        </p:nvSpPr>
        <p:spPr>
          <a:xfrm>
            <a:off x="1196750" y="5060671"/>
            <a:ext cx="3911613"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संरचित चुनौतियाँ</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ट्रेडिंग प्रदर्शन</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जोखिम अनुशासन</a:t>
            </a:r>
          </a:p>
        </p:txBody>
      </p:sp>
      <p:sp>
        <p:nvSpPr>
          <p:cNvPr id="38" name="TextBox 38"/>
          <p:cNvSpPr txBox="1"/>
          <p:nvPr/>
        </p:nvSpPr>
        <p:spPr>
          <a:xfrm>
            <a:off x="6748196" y="5060671"/>
            <a:ext cx="3911613"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FFFFFF"/>
                </a:solidFill>
                <a:latin typeface="Inter"/>
                <a:ea typeface="Inter"/>
                <a:cs typeface="Inter"/>
                <a:sym typeface="Inter"/>
              </a:rPr>
              <a:t>ड्रॉडाउन नियंत्रण</a:t>
            </a:r>
          </a:p>
          <a:p>
            <a:pPr marL="388620" lvl="1" indent="-194310" algn="l">
              <a:lnSpc>
                <a:spcPts val="2880"/>
              </a:lnSpc>
              <a:spcBef>
                <a:spcPct val="0"/>
              </a:spcBef>
              <a:buFont typeface="Arial"/>
              <a:buChar char="•"/>
            </a:pPr>
            <a:r>
              <a:rPr lang="en-US" sz="1800" u="none" strike="noStrike">
                <a:solidFill>
                  <a:srgbClr val="FFFFFF"/>
                </a:solidFill>
                <a:latin typeface="Inter"/>
                <a:ea typeface="Inter"/>
                <a:cs typeface="Inter"/>
                <a:sym typeface="Inter"/>
              </a:rPr>
              <a:t>पोज़िशन सीमाएँ</a:t>
            </a:r>
          </a:p>
          <a:p>
            <a:pPr marL="388620" lvl="1" indent="-194310" algn="l">
              <a:lnSpc>
                <a:spcPts val="2880"/>
              </a:lnSpc>
              <a:spcBef>
                <a:spcPct val="0"/>
              </a:spcBef>
              <a:buFont typeface="Arial"/>
              <a:buChar char="•"/>
            </a:pPr>
            <a:r>
              <a:rPr lang="en-US" sz="1800" u="none" strike="noStrike">
                <a:solidFill>
                  <a:srgbClr val="FFFFFF"/>
                </a:solidFill>
                <a:latin typeface="Inter"/>
                <a:ea typeface="Inter"/>
                <a:cs typeface="Inter"/>
                <a:sym typeface="Inter"/>
              </a:rPr>
              <a:t>निरंतरता मेट्रिक्स</a:t>
            </a:r>
          </a:p>
        </p:txBody>
      </p:sp>
      <p:sp>
        <p:nvSpPr>
          <p:cNvPr id="39" name="TextBox 39"/>
          <p:cNvSpPr txBox="1"/>
          <p:nvPr/>
        </p:nvSpPr>
        <p:spPr>
          <a:xfrm>
            <a:off x="12291612" y="5060671"/>
            <a:ext cx="4140213"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कैपिटल एक्सेस</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निर्धारित जोखिम पैरामीटर्स</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ट्रेडिंग इन्फ्रास्ट्रक्चर</a:t>
            </a:r>
          </a:p>
        </p:txBody>
      </p:sp>
      <p:sp>
        <p:nvSpPr>
          <p:cNvPr id="40" name="TextBox 40"/>
          <p:cNvSpPr txBox="1"/>
          <p:nvPr/>
        </p:nvSpPr>
        <p:spPr>
          <a:xfrm>
            <a:off x="1233735" y="7576866"/>
            <a:ext cx="4929475"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प्रदर्शन-आधारित प्रगति</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बड़े कैपिटल अवसर</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उन्नत ट्रेडिंग वातावरण</a:t>
            </a:r>
          </a:p>
        </p:txBody>
      </p:sp>
      <p:grpSp>
        <p:nvGrpSpPr>
          <p:cNvPr id="41" name="Group 41"/>
          <p:cNvGrpSpPr/>
          <p:nvPr/>
        </p:nvGrpSpPr>
        <p:grpSpPr>
          <a:xfrm>
            <a:off x="11423391" y="7495380"/>
            <a:ext cx="3930347" cy="887425"/>
            <a:chOff x="0" y="0"/>
            <a:chExt cx="5240462" cy="1183233"/>
          </a:xfrm>
        </p:grpSpPr>
        <p:sp>
          <p:nvSpPr>
            <p:cNvPr id="42" name="Freeform 42"/>
            <p:cNvSpPr/>
            <p:nvPr/>
          </p:nvSpPr>
          <p:spPr>
            <a:xfrm>
              <a:off x="0" y="0"/>
              <a:ext cx="5240460" cy="1183237"/>
            </a:xfrm>
            <a:custGeom>
              <a:avLst/>
              <a:gdLst/>
              <a:ahLst/>
              <a:cxnLst/>
              <a:rect l="l" t="t" r="r" b="b"/>
              <a:pathLst>
                <a:path w="5240460" h="1183237">
                  <a:moveTo>
                    <a:pt x="0" y="0"/>
                  </a:moveTo>
                  <a:lnTo>
                    <a:pt x="5240460" y="0"/>
                  </a:lnTo>
                  <a:lnTo>
                    <a:pt x="5240460" y="1183237"/>
                  </a:lnTo>
                  <a:lnTo>
                    <a:pt x="0" y="1183237"/>
                  </a:lnTo>
                  <a:close/>
                </a:path>
              </a:pathLst>
            </a:custGeom>
            <a:blipFill>
              <a:blip r:embed="rId4">
                <a:alphaModFix amt="0"/>
              </a:blip>
              <a:stretch>
                <a:fillRect t="-178334" r="-151459" b="-155673"/>
              </a:stretch>
            </a:blipFill>
          </p:spPr>
        </p:sp>
        <p:sp>
          <p:nvSpPr>
            <p:cNvPr id="43" name="TextBox 43"/>
            <p:cNvSpPr txBox="1"/>
            <p:nvPr/>
          </p:nvSpPr>
          <p:spPr>
            <a:xfrm>
              <a:off x="0" y="-9525"/>
              <a:ext cx="5240462" cy="1192758"/>
            </a:xfrm>
            <a:prstGeom prst="rect">
              <a:avLst/>
            </a:prstGeom>
          </p:spPr>
          <p:txBody>
            <a:bodyPr lIns="0" tIns="0" rIns="0" bIns="0" rtlCol="0" anchor="ctr"/>
            <a:lstStyle/>
            <a:p>
              <a:pPr marL="0" lvl="0" indent="0" algn="l">
                <a:lnSpc>
                  <a:spcPts val="4800"/>
                </a:lnSpc>
                <a:spcBef>
                  <a:spcPct val="0"/>
                </a:spcBef>
              </a:pPr>
              <a:r>
                <a:rPr lang="en-US" sz="4000" b="1" u="none" strike="noStrike">
                  <a:solidFill>
                    <a:srgbClr val="FFFFFF"/>
                  </a:solidFill>
                  <a:latin typeface="Inter Bold"/>
                  <a:ea typeface="Inter Bold"/>
                  <a:cs typeface="Inter Bold"/>
                  <a:sym typeface="Inter Bold"/>
                </a:rPr>
                <a:t>जल्द आ रहा है!</a:t>
              </a:r>
            </a:p>
          </p:txBody>
        </p:sp>
      </p:grpSp>
      <p:grpSp>
        <p:nvGrpSpPr>
          <p:cNvPr id="44" name="Group 44"/>
          <p:cNvGrpSpPr/>
          <p:nvPr/>
        </p:nvGrpSpPr>
        <p:grpSpPr>
          <a:xfrm>
            <a:off x="823608" y="9789138"/>
            <a:ext cx="9608706" cy="252189"/>
            <a:chOff x="0" y="0"/>
            <a:chExt cx="12811608" cy="336252"/>
          </a:xfrm>
        </p:grpSpPr>
        <p:sp>
          <p:nvSpPr>
            <p:cNvPr id="45" name="Freeform 45"/>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6" name="TextBox 46"/>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47" name="Freeform 47"/>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
        <p:nvSpPr>
          <p:cNvPr id="48" name="AutoShape 48"/>
          <p:cNvSpPr/>
          <p:nvPr/>
        </p:nvSpPr>
        <p:spPr>
          <a:xfrm flipV="1">
            <a:off x="8831287" y="7215203"/>
            <a:ext cx="625427" cy="1504376"/>
          </a:xfrm>
          <a:prstGeom prst="line">
            <a:avLst/>
          </a:prstGeom>
          <a:ln w="19050" cap="flat">
            <a:solidFill>
              <a:srgbClr val="2A2C2E"/>
            </a:solidFill>
            <a:prstDash val="solid"/>
            <a:headEnd type="none" w="sm" len="sm"/>
            <a:tailEnd type="none" w="sm" len="sm"/>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51570" y="270051"/>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REFERRAL SYSTEM</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13</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915293"/>
            <a:ext cx="13431299" cy="943328"/>
            <a:chOff x="0" y="0"/>
            <a:chExt cx="17908399" cy="1257770"/>
          </a:xfrm>
        </p:grpSpPr>
        <p:sp>
          <p:nvSpPr>
            <p:cNvPr id="13" name="Freeform 13"/>
            <p:cNvSpPr/>
            <p:nvPr/>
          </p:nvSpPr>
          <p:spPr>
            <a:xfrm>
              <a:off x="0" y="0"/>
              <a:ext cx="17908397" cy="1257774"/>
            </a:xfrm>
            <a:custGeom>
              <a:avLst/>
              <a:gdLst/>
              <a:ahLst/>
              <a:cxnLst/>
              <a:rect l="l" t="t" r="r" b="b"/>
              <a:pathLst>
                <a:path w="17908397" h="1257774">
                  <a:moveTo>
                    <a:pt x="0" y="0"/>
                  </a:moveTo>
                  <a:lnTo>
                    <a:pt x="17908397" y="0"/>
                  </a:lnTo>
                  <a:lnTo>
                    <a:pt x="17908397" y="1257774"/>
                  </a:lnTo>
                  <a:lnTo>
                    <a:pt x="0" y="1257774"/>
                  </a:lnTo>
                  <a:close/>
                </a:path>
              </a:pathLst>
            </a:custGeom>
            <a:blipFill>
              <a:blip r:embed="rId4">
                <a:alphaModFix amt="0"/>
              </a:blip>
              <a:stretch>
                <a:fillRect t="-201789" r="14152" b="-174546"/>
              </a:stretch>
            </a:blipFill>
          </p:spPr>
        </p:sp>
        <p:sp>
          <p:nvSpPr>
            <p:cNvPr id="14" name="TextBox 14"/>
            <p:cNvSpPr txBox="1"/>
            <p:nvPr/>
          </p:nvSpPr>
          <p:spPr>
            <a:xfrm>
              <a:off x="0" y="0"/>
              <a:ext cx="17908399" cy="1257770"/>
            </a:xfrm>
            <a:prstGeom prst="rect">
              <a:avLst/>
            </a:prstGeom>
          </p:spPr>
          <p:txBody>
            <a:bodyPr lIns="0" tIns="0" rIns="0" bIns="0" rtlCol="0" anchor="ctr"/>
            <a:lstStyle/>
            <a:p>
              <a:pPr marL="0" lvl="0" indent="0" algn="l">
                <a:lnSpc>
                  <a:spcPts val="5399"/>
                </a:lnSpc>
                <a:spcBef>
                  <a:spcPct val="0"/>
                </a:spcBef>
              </a:pPr>
              <a:r>
                <a:rPr lang="en-US" sz="4499" b="1" u="none" strike="noStrike">
                  <a:solidFill>
                    <a:srgbClr val="FFFFFF"/>
                  </a:solidFill>
                  <a:latin typeface="Inter Bold"/>
                  <a:ea typeface="Inter Bold"/>
                  <a:cs typeface="Inter Bold"/>
                  <a:sym typeface="Inter Bold"/>
                </a:rPr>
                <a:t>अपने नेटवर्क में लाई गई गतिविधि से कमाएँ।</a:t>
              </a:r>
            </a:p>
          </p:txBody>
        </p:sp>
      </p:grpSp>
      <p:grpSp>
        <p:nvGrpSpPr>
          <p:cNvPr id="15" name="Group 15"/>
          <p:cNvGrpSpPr/>
          <p:nvPr/>
        </p:nvGrpSpPr>
        <p:grpSpPr>
          <a:xfrm>
            <a:off x="1006250" y="4294803"/>
            <a:ext cx="4823422" cy="2764412"/>
            <a:chOff x="0" y="0"/>
            <a:chExt cx="6431229" cy="3685883"/>
          </a:xfrm>
        </p:grpSpPr>
        <p:sp>
          <p:nvSpPr>
            <p:cNvPr id="16" name="Freeform 16"/>
            <p:cNvSpPr/>
            <p:nvPr/>
          </p:nvSpPr>
          <p:spPr>
            <a:xfrm>
              <a:off x="0" y="0"/>
              <a:ext cx="6431280" cy="3685921"/>
            </a:xfrm>
            <a:custGeom>
              <a:avLst/>
              <a:gdLst/>
              <a:ahLst/>
              <a:cxnLst/>
              <a:rect l="l" t="t" r="r" b="b"/>
              <a:pathLst>
                <a:path w="6431280" h="3685921">
                  <a:moveTo>
                    <a:pt x="0" y="331724"/>
                  </a:moveTo>
                  <a:cubicBezTo>
                    <a:pt x="0" y="148463"/>
                    <a:pt x="148463" y="0"/>
                    <a:pt x="331724" y="0"/>
                  </a:cubicBezTo>
                  <a:lnTo>
                    <a:pt x="6099556" y="0"/>
                  </a:lnTo>
                  <a:cubicBezTo>
                    <a:pt x="6282690" y="0"/>
                    <a:pt x="6431280" y="148463"/>
                    <a:pt x="6431280" y="331724"/>
                  </a:cubicBezTo>
                  <a:lnTo>
                    <a:pt x="6431280" y="3354197"/>
                  </a:lnTo>
                  <a:cubicBezTo>
                    <a:pt x="6431280" y="3537458"/>
                    <a:pt x="6282817" y="3685921"/>
                    <a:pt x="6099556" y="3685921"/>
                  </a:cubicBezTo>
                  <a:lnTo>
                    <a:pt x="331724" y="3685921"/>
                  </a:lnTo>
                  <a:cubicBezTo>
                    <a:pt x="148463" y="3685921"/>
                    <a:pt x="0" y="3537331"/>
                    <a:pt x="0" y="3354197"/>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72676" y="4716132"/>
            <a:ext cx="3568951" cy="274534"/>
            <a:chOff x="0" y="0"/>
            <a:chExt cx="4758601" cy="366046"/>
          </a:xfrm>
        </p:grpSpPr>
        <p:sp>
          <p:nvSpPr>
            <p:cNvPr id="18" name="Freeform 18"/>
            <p:cNvSpPr/>
            <p:nvPr/>
          </p:nvSpPr>
          <p:spPr>
            <a:xfrm>
              <a:off x="0" y="0"/>
              <a:ext cx="4758598" cy="366040"/>
            </a:xfrm>
            <a:custGeom>
              <a:avLst/>
              <a:gdLst/>
              <a:ahLst/>
              <a:cxnLst/>
              <a:rect l="l" t="t" r="r" b="b"/>
              <a:pathLst>
                <a:path w="4758598" h="366040">
                  <a:moveTo>
                    <a:pt x="0" y="0"/>
                  </a:moveTo>
                  <a:lnTo>
                    <a:pt x="4758598" y="0"/>
                  </a:lnTo>
                  <a:lnTo>
                    <a:pt x="4758598" y="366040"/>
                  </a:lnTo>
                  <a:lnTo>
                    <a:pt x="0" y="366040"/>
                  </a:lnTo>
                  <a:close/>
                </a:path>
              </a:pathLst>
            </a:custGeom>
            <a:blipFill>
              <a:blip r:embed="rId4">
                <a:alphaModFix amt="0"/>
              </a:blip>
              <a:stretch>
                <a:fillRect t="-203308" b="-203311"/>
              </a:stretch>
            </a:blipFill>
          </p:spPr>
        </p:sp>
        <p:sp>
          <p:nvSpPr>
            <p:cNvPr id="19" name="TextBox 19"/>
            <p:cNvSpPr txBox="1"/>
            <p:nvPr/>
          </p:nvSpPr>
          <p:spPr>
            <a:xfrm>
              <a:off x="0" y="-9525"/>
              <a:ext cx="4758601"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मैनुअल ट्रेडिंग फ़ीस</a:t>
              </a:r>
            </a:p>
          </p:txBody>
        </p:sp>
      </p:grpSp>
      <p:grpSp>
        <p:nvGrpSpPr>
          <p:cNvPr id="20" name="Group 20"/>
          <p:cNvGrpSpPr/>
          <p:nvPr/>
        </p:nvGrpSpPr>
        <p:grpSpPr>
          <a:xfrm>
            <a:off x="6236122" y="4294803"/>
            <a:ext cx="4823422" cy="2764412"/>
            <a:chOff x="0" y="0"/>
            <a:chExt cx="6431229" cy="3685883"/>
          </a:xfrm>
        </p:grpSpPr>
        <p:sp>
          <p:nvSpPr>
            <p:cNvPr id="21" name="Freeform 21"/>
            <p:cNvSpPr/>
            <p:nvPr/>
          </p:nvSpPr>
          <p:spPr>
            <a:xfrm>
              <a:off x="0" y="0"/>
              <a:ext cx="6431280" cy="3685921"/>
            </a:xfrm>
            <a:custGeom>
              <a:avLst/>
              <a:gdLst/>
              <a:ahLst/>
              <a:cxnLst/>
              <a:rect l="l" t="t" r="r" b="b"/>
              <a:pathLst>
                <a:path w="6431280" h="3685921">
                  <a:moveTo>
                    <a:pt x="0" y="331724"/>
                  </a:moveTo>
                  <a:cubicBezTo>
                    <a:pt x="0" y="148463"/>
                    <a:pt x="148463" y="0"/>
                    <a:pt x="331724" y="0"/>
                  </a:cubicBezTo>
                  <a:lnTo>
                    <a:pt x="6099556" y="0"/>
                  </a:lnTo>
                  <a:cubicBezTo>
                    <a:pt x="6282690" y="0"/>
                    <a:pt x="6431280" y="148463"/>
                    <a:pt x="6431280" y="331724"/>
                  </a:cubicBezTo>
                  <a:lnTo>
                    <a:pt x="6431280" y="3354197"/>
                  </a:lnTo>
                  <a:cubicBezTo>
                    <a:pt x="6431280" y="3537458"/>
                    <a:pt x="6282817" y="3685921"/>
                    <a:pt x="6099556" y="3685921"/>
                  </a:cubicBezTo>
                  <a:lnTo>
                    <a:pt x="331724" y="3685921"/>
                  </a:lnTo>
                  <a:cubicBezTo>
                    <a:pt x="148463" y="3685921"/>
                    <a:pt x="0" y="3537331"/>
                    <a:pt x="0" y="3354197"/>
                  </a:cubicBezTo>
                  <a:close/>
                </a:path>
              </a:pathLst>
            </a:custGeom>
            <a:solidFill>
              <a:srgbClr val="60A5FA">
                <a:alpha val="3922"/>
              </a:srgbClr>
            </a:solidFill>
            <a:ln w="19065" cap="sq">
              <a:solidFill>
                <a:srgbClr val="3B82F6"/>
              </a:solidFill>
              <a:prstDash val="solid"/>
              <a:miter/>
            </a:ln>
          </p:spPr>
        </p:sp>
      </p:grpSp>
      <p:grpSp>
        <p:nvGrpSpPr>
          <p:cNvPr id="22" name="Group 22"/>
          <p:cNvGrpSpPr/>
          <p:nvPr/>
        </p:nvGrpSpPr>
        <p:grpSpPr>
          <a:xfrm>
            <a:off x="6602559" y="4716132"/>
            <a:ext cx="3912118" cy="274534"/>
            <a:chOff x="0" y="0"/>
            <a:chExt cx="5216157" cy="366046"/>
          </a:xfrm>
        </p:grpSpPr>
        <p:sp>
          <p:nvSpPr>
            <p:cNvPr id="23" name="Freeform 23"/>
            <p:cNvSpPr/>
            <p:nvPr/>
          </p:nvSpPr>
          <p:spPr>
            <a:xfrm>
              <a:off x="0" y="0"/>
              <a:ext cx="5216155" cy="366040"/>
            </a:xfrm>
            <a:custGeom>
              <a:avLst/>
              <a:gdLst/>
              <a:ahLst/>
              <a:cxnLst/>
              <a:rect l="l" t="t" r="r" b="b"/>
              <a:pathLst>
                <a:path w="5216155" h="366040">
                  <a:moveTo>
                    <a:pt x="0" y="0"/>
                  </a:moveTo>
                  <a:lnTo>
                    <a:pt x="5216155" y="0"/>
                  </a:lnTo>
                  <a:lnTo>
                    <a:pt x="5216155" y="366040"/>
                  </a:lnTo>
                  <a:lnTo>
                    <a:pt x="0" y="366040"/>
                  </a:lnTo>
                  <a:close/>
                </a:path>
              </a:pathLst>
            </a:custGeom>
            <a:blipFill>
              <a:blip r:embed="rId4">
                <a:alphaModFix amt="0"/>
              </a:blip>
              <a:stretch>
                <a:fillRect t="-227664" b="-227668"/>
              </a:stretch>
            </a:blipFill>
          </p:spPr>
        </p:sp>
        <p:sp>
          <p:nvSpPr>
            <p:cNvPr id="24" name="TextBox 24"/>
            <p:cNvSpPr txBox="1"/>
            <p:nvPr/>
          </p:nvSpPr>
          <p:spPr>
            <a:xfrm>
              <a:off x="0" y="-9525"/>
              <a:ext cx="5216157"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ऑटो ट्रेडिंग सफलता फ़ीस</a:t>
              </a:r>
            </a:p>
          </p:txBody>
        </p:sp>
      </p:grpSp>
      <p:grpSp>
        <p:nvGrpSpPr>
          <p:cNvPr id="25" name="Group 25"/>
          <p:cNvGrpSpPr/>
          <p:nvPr/>
        </p:nvGrpSpPr>
        <p:grpSpPr>
          <a:xfrm>
            <a:off x="11479740" y="4294803"/>
            <a:ext cx="5166589" cy="2764412"/>
            <a:chOff x="0" y="0"/>
            <a:chExt cx="6888785" cy="3685883"/>
          </a:xfrm>
        </p:grpSpPr>
        <p:sp>
          <p:nvSpPr>
            <p:cNvPr id="26" name="Freeform 26"/>
            <p:cNvSpPr/>
            <p:nvPr/>
          </p:nvSpPr>
          <p:spPr>
            <a:xfrm>
              <a:off x="0" y="0"/>
              <a:ext cx="6888734" cy="3685921"/>
            </a:xfrm>
            <a:custGeom>
              <a:avLst/>
              <a:gdLst/>
              <a:ahLst/>
              <a:cxnLst/>
              <a:rect l="l" t="t" r="r" b="b"/>
              <a:pathLst>
                <a:path w="6888734" h="3685921">
                  <a:moveTo>
                    <a:pt x="0" y="331724"/>
                  </a:moveTo>
                  <a:cubicBezTo>
                    <a:pt x="0" y="148463"/>
                    <a:pt x="148463" y="0"/>
                    <a:pt x="331724" y="0"/>
                  </a:cubicBezTo>
                  <a:lnTo>
                    <a:pt x="6557010" y="0"/>
                  </a:lnTo>
                  <a:cubicBezTo>
                    <a:pt x="6740271" y="0"/>
                    <a:pt x="6888734" y="148463"/>
                    <a:pt x="6888734" y="331724"/>
                  </a:cubicBezTo>
                  <a:lnTo>
                    <a:pt x="6888734" y="3354197"/>
                  </a:lnTo>
                  <a:cubicBezTo>
                    <a:pt x="6888734" y="3537458"/>
                    <a:pt x="6740271" y="3685921"/>
                    <a:pt x="6557010" y="3685921"/>
                  </a:cubicBezTo>
                  <a:lnTo>
                    <a:pt x="331724" y="3685921"/>
                  </a:lnTo>
                  <a:cubicBezTo>
                    <a:pt x="148463" y="3685921"/>
                    <a:pt x="0" y="3537331"/>
                    <a:pt x="0" y="3354197"/>
                  </a:cubicBezTo>
                  <a:close/>
                </a:path>
              </a:pathLst>
            </a:custGeom>
            <a:solidFill>
              <a:srgbClr val="0E0F10"/>
            </a:solidFill>
            <a:ln w="19065" cap="sq">
              <a:solidFill>
                <a:srgbClr val="2A2C2E"/>
              </a:solidFill>
              <a:prstDash val="solid"/>
              <a:miter/>
            </a:ln>
          </p:spPr>
        </p:sp>
      </p:grpSp>
      <p:grpSp>
        <p:nvGrpSpPr>
          <p:cNvPr id="27" name="Group 27"/>
          <p:cNvGrpSpPr/>
          <p:nvPr/>
        </p:nvGrpSpPr>
        <p:grpSpPr>
          <a:xfrm>
            <a:off x="11846166" y="4716132"/>
            <a:ext cx="4118019" cy="274534"/>
            <a:chOff x="0" y="0"/>
            <a:chExt cx="5490693" cy="366046"/>
          </a:xfrm>
        </p:grpSpPr>
        <p:sp>
          <p:nvSpPr>
            <p:cNvPr id="28" name="Freeform 28"/>
            <p:cNvSpPr/>
            <p:nvPr/>
          </p:nvSpPr>
          <p:spPr>
            <a:xfrm>
              <a:off x="0" y="0"/>
              <a:ext cx="5490690" cy="366040"/>
            </a:xfrm>
            <a:custGeom>
              <a:avLst/>
              <a:gdLst/>
              <a:ahLst/>
              <a:cxnLst/>
              <a:rect l="l" t="t" r="r" b="b"/>
              <a:pathLst>
                <a:path w="5490690" h="366040">
                  <a:moveTo>
                    <a:pt x="0" y="0"/>
                  </a:moveTo>
                  <a:lnTo>
                    <a:pt x="5490690" y="0"/>
                  </a:lnTo>
                  <a:lnTo>
                    <a:pt x="5490690" y="366040"/>
                  </a:lnTo>
                  <a:lnTo>
                    <a:pt x="0" y="366040"/>
                  </a:lnTo>
                  <a:close/>
                </a:path>
              </a:pathLst>
            </a:custGeom>
            <a:blipFill>
              <a:blip r:embed="rId4">
                <a:alphaModFix amt="0"/>
              </a:blip>
              <a:stretch>
                <a:fillRect t="-242278" b="-242282"/>
              </a:stretch>
            </a:blipFill>
          </p:spPr>
        </p:sp>
        <p:sp>
          <p:nvSpPr>
            <p:cNvPr id="29" name="TextBox 29"/>
            <p:cNvSpPr txBox="1"/>
            <p:nvPr/>
          </p:nvSpPr>
          <p:spPr>
            <a:xfrm>
              <a:off x="0" y="-9525"/>
              <a:ext cx="5490693"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आपका रेफ़रल डैशबोर्ड</a:t>
              </a:r>
            </a:p>
          </p:txBody>
        </p:sp>
      </p:grpSp>
      <p:grpSp>
        <p:nvGrpSpPr>
          <p:cNvPr id="30" name="Group 30"/>
          <p:cNvGrpSpPr/>
          <p:nvPr/>
        </p:nvGrpSpPr>
        <p:grpSpPr>
          <a:xfrm>
            <a:off x="1006250" y="7589215"/>
            <a:ext cx="15640079" cy="1089746"/>
            <a:chOff x="0" y="0"/>
            <a:chExt cx="20853438" cy="1452994"/>
          </a:xfrm>
        </p:grpSpPr>
        <p:sp>
          <p:nvSpPr>
            <p:cNvPr id="31" name="Freeform 31"/>
            <p:cNvSpPr/>
            <p:nvPr/>
          </p:nvSpPr>
          <p:spPr>
            <a:xfrm>
              <a:off x="0" y="0"/>
              <a:ext cx="20853400" cy="1453007"/>
            </a:xfrm>
            <a:custGeom>
              <a:avLst/>
              <a:gdLst/>
              <a:ahLst/>
              <a:cxnLst/>
              <a:rect l="l" t="t" r="r" b="b"/>
              <a:pathLst>
                <a:path w="20853400" h="1453007">
                  <a:moveTo>
                    <a:pt x="0" y="298069"/>
                  </a:moveTo>
                  <a:cubicBezTo>
                    <a:pt x="0" y="133477"/>
                    <a:pt x="133477" y="0"/>
                    <a:pt x="298069" y="0"/>
                  </a:cubicBezTo>
                  <a:lnTo>
                    <a:pt x="20555331" y="0"/>
                  </a:lnTo>
                  <a:cubicBezTo>
                    <a:pt x="20720050" y="0"/>
                    <a:pt x="20853400" y="133477"/>
                    <a:pt x="20853400" y="298069"/>
                  </a:cubicBezTo>
                  <a:lnTo>
                    <a:pt x="20853400" y="1154938"/>
                  </a:lnTo>
                  <a:cubicBezTo>
                    <a:pt x="20853400" y="1319530"/>
                    <a:pt x="20719923" y="1453007"/>
                    <a:pt x="20555331" y="1453007"/>
                  </a:cubicBezTo>
                  <a:lnTo>
                    <a:pt x="298069" y="1453007"/>
                  </a:lnTo>
                  <a:cubicBezTo>
                    <a:pt x="133477" y="1453007"/>
                    <a:pt x="0" y="1319530"/>
                    <a:pt x="0" y="1154938"/>
                  </a:cubicBezTo>
                  <a:close/>
                </a:path>
              </a:pathLst>
            </a:custGeom>
            <a:solidFill>
              <a:srgbClr val="60A5FA">
                <a:alpha val="3922"/>
              </a:srgbClr>
            </a:solidFill>
            <a:ln w="19065" cap="sq">
              <a:solidFill>
                <a:srgbClr val="3B82F6"/>
              </a:solidFill>
              <a:prstDash val="solid"/>
              <a:miter/>
            </a:ln>
          </p:spPr>
        </p:sp>
      </p:grpSp>
      <p:grpSp>
        <p:nvGrpSpPr>
          <p:cNvPr id="32" name="Group 32"/>
          <p:cNvGrpSpPr/>
          <p:nvPr/>
        </p:nvGrpSpPr>
        <p:grpSpPr>
          <a:xfrm>
            <a:off x="1851570" y="8007993"/>
            <a:ext cx="3568951" cy="252189"/>
            <a:chOff x="0" y="0"/>
            <a:chExt cx="4758601" cy="336252"/>
          </a:xfrm>
        </p:grpSpPr>
        <p:sp>
          <p:nvSpPr>
            <p:cNvPr id="33" name="Freeform 33"/>
            <p:cNvSpPr/>
            <p:nvPr/>
          </p:nvSpPr>
          <p:spPr>
            <a:xfrm>
              <a:off x="0" y="0"/>
              <a:ext cx="4758598" cy="336247"/>
            </a:xfrm>
            <a:custGeom>
              <a:avLst/>
              <a:gdLst/>
              <a:ahLst/>
              <a:cxnLst/>
              <a:rect l="l" t="t" r="r" b="b"/>
              <a:pathLst>
                <a:path w="4758598" h="336247">
                  <a:moveTo>
                    <a:pt x="0" y="0"/>
                  </a:moveTo>
                  <a:lnTo>
                    <a:pt x="4758598" y="0"/>
                  </a:lnTo>
                  <a:lnTo>
                    <a:pt x="4758598" y="336247"/>
                  </a:lnTo>
                  <a:lnTo>
                    <a:pt x="0" y="336247"/>
                  </a:lnTo>
                  <a:close/>
                </a:path>
              </a:pathLst>
            </a:custGeom>
            <a:blipFill>
              <a:blip r:embed="rId4">
                <a:alphaModFix amt="0"/>
              </a:blip>
              <a:stretch>
                <a:fillRect t="-221322" b="-230186"/>
              </a:stretch>
            </a:blipFill>
          </p:spPr>
        </p:sp>
        <p:sp>
          <p:nvSpPr>
            <p:cNvPr id="34" name="TextBox 34"/>
            <p:cNvSpPr txBox="1"/>
            <p:nvPr/>
          </p:nvSpPr>
          <p:spPr>
            <a:xfrm>
              <a:off x="0" y="-9525"/>
              <a:ext cx="4758601" cy="3457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अधिकतम 5 स्तर तक</a:t>
              </a:r>
            </a:p>
          </p:txBody>
        </p:sp>
      </p:grpSp>
      <p:sp>
        <p:nvSpPr>
          <p:cNvPr id="35" name="Freeform 35"/>
          <p:cNvSpPr/>
          <p:nvPr/>
        </p:nvSpPr>
        <p:spPr>
          <a:xfrm>
            <a:off x="14437549" y="1565381"/>
            <a:ext cx="2782496" cy="2217301"/>
          </a:xfrm>
          <a:custGeom>
            <a:avLst/>
            <a:gdLst/>
            <a:ahLst/>
            <a:cxnLst/>
            <a:rect l="l" t="t" r="r" b="b"/>
            <a:pathLst>
              <a:path w="2782496" h="2217301">
                <a:moveTo>
                  <a:pt x="0" y="0"/>
                </a:moveTo>
                <a:lnTo>
                  <a:pt x="2782496" y="0"/>
                </a:lnTo>
                <a:lnTo>
                  <a:pt x="2782496" y="2217301"/>
                </a:lnTo>
                <a:lnTo>
                  <a:pt x="0" y="2217301"/>
                </a:lnTo>
                <a:lnTo>
                  <a:pt x="0" y="0"/>
                </a:lnTo>
                <a:close/>
              </a:path>
            </a:pathLst>
          </a:custGeom>
          <a:blipFill>
            <a:blip r:embed="rId5"/>
            <a:stretch>
              <a:fillRect/>
            </a:stretch>
          </a:blipFill>
        </p:spPr>
      </p:sp>
      <p:sp>
        <p:nvSpPr>
          <p:cNvPr id="36" name="TextBox 36"/>
          <p:cNvSpPr txBox="1"/>
          <p:nvPr/>
        </p:nvSpPr>
        <p:spPr>
          <a:xfrm>
            <a:off x="1028700" y="3066333"/>
            <a:ext cx="12155816"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अपना यूनिक RIFT रेफ़रल लिंक शेयर करें। इसके माध्यम से साइन अप करने वाला हर व्यक्ति आपके नेटवर्क का हिस्सा बन जाता है, जिससे उनकी योग्य गतिविधि पर लगातार रेफ़रल रिवॉर्ड्स का आधार बनता है।</a:t>
            </a:r>
          </a:p>
        </p:txBody>
      </p:sp>
      <p:sp>
        <p:nvSpPr>
          <p:cNvPr id="37" name="TextBox 37"/>
          <p:cNvSpPr txBox="1"/>
          <p:nvPr/>
        </p:nvSpPr>
        <p:spPr>
          <a:xfrm>
            <a:off x="1372924" y="5239960"/>
            <a:ext cx="3705711" cy="1512890"/>
          </a:xfrm>
          <a:prstGeom prst="rect">
            <a:avLst/>
          </a:prstGeom>
        </p:spPr>
        <p:txBody>
          <a:bodyPr lIns="0" tIns="0" rIns="0" bIns="0" rtlCol="0" anchor="t">
            <a:spAutoFit/>
          </a:bodyPr>
          <a:lstStyle/>
          <a:p>
            <a:pPr algn="l">
              <a:lnSpc>
                <a:spcPts val="2449"/>
              </a:lnSpc>
            </a:pPr>
            <a:r>
              <a:rPr lang="en-US" sz="1531" b="1">
                <a:solidFill>
                  <a:srgbClr val="FFFFFF"/>
                </a:solidFill>
                <a:latin typeface="Inter Bold"/>
                <a:ea typeface="Inter Bold"/>
                <a:cs typeface="Inter Bold"/>
                <a:sym typeface="Inter Bold"/>
              </a:rPr>
              <a:t>L1                 —                                   25%</a:t>
            </a:r>
          </a:p>
          <a:p>
            <a:pPr algn="l">
              <a:lnSpc>
                <a:spcPts val="2449"/>
              </a:lnSpc>
            </a:pPr>
            <a:r>
              <a:rPr lang="en-US" sz="1531" b="1">
                <a:solidFill>
                  <a:srgbClr val="FFFFFF"/>
                </a:solidFill>
                <a:latin typeface="Inter Bold"/>
                <a:ea typeface="Inter Bold"/>
                <a:cs typeface="Inter Bold"/>
                <a:sym typeface="Inter Bold"/>
              </a:rPr>
              <a:t>L2                —                                   6.25%</a:t>
            </a:r>
          </a:p>
          <a:p>
            <a:pPr algn="l">
              <a:lnSpc>
                <a:spcPts val="2449"/>
              </a:lnSpc>
            </a:pPr>
            <a:r>
              <a:rPr lang="en-US" sz="1531" b="1">
                <a:solidFill>
                  <a:srgbClr val="FFFFFF"/>
                </a:solidFill>
                <a:latin typeface="Inter Bold"/>
                <a:ea typeface="Inter Bold"/>
                <a:cs typeface="Inter Bold"/>
                <a:sym typeface="Inter Bold"/>
              </a:rPr>
              <a:t>L3                —                                   1.56%</a:t>
            </a:r>
          </a:p>
          <a:p>
            <a:pPr algn="l">
              <a:lnSpc>
                <a:spcPts val="2449"/>
              </a:lnSpc>
            </a:pPr>
            <a:r>
              <a:rPr lang="en-US" sz="1531" b="1">
                <a:solidFill>
                  <a:srgbClr val="FFFFFF"/>
                </a:solidFill>
                <a:latin typeface="Inter Bold"/>
                <a:ea typeface="Inter Bold"/>
                <a:cs typeface="Inter Bold"/>
                <a:sym typeface="Inter Bold"/>
              </a:rPr>
              <a:t>L4                —                                   0.39%</a:t>
            </a:r>
          </a:p>
          <a:p>
            <a:pPr algn="l">
              <a:lnSpc>
                <a:spcPts val="2449"/>
              </a:lnSpc>
            </a:pPr>
            <a:r>
              <a:rPr lang="en-US" sz="1531" b="1">
                <a:solidFill>
                  <a:srgbClr val="FFFFFF"/>
                </a:solidFill>
                <a:latin typeface="Inter Bold"/>
                <a:ea typeface="Inter Bold"/>
                <a:cs typeface="Inter Bold"/>
                <a:sym typeface="Inter Bold"/>
              </a:rPr>
              <a:t>L5                —                                   0.09%</a:t>
            </a:r>
          </a:p>
        </p:txBody>
      </p:sp>
      <p:sp>
        <p:nvSpPr>
          <p:cNvPr id="38" name="TextBox 38"/>
          <p:cNvSpPr txBox="1"/>
          <p:nvPr/>
        </p:nvSpPr>
        <p:spPr>
          <a:xfrm>
            <a:off x="6602806" y="5239960"/>
            <a:ext cx="3637074" cy="1512890"/>
          </a:xfrm>
          <a:prstGeom prst="rect">
            <a:avLst/>
          </a:prstGeom>
        </p:spPr>
        <p:txBody>
          <a:bodyPr lIns="0" tIns="0" rIns="0" bIns="0" rtlCol="0" anchor="t">
            <a:spAutoFit/>
          </a:bodyPr>
          <a:lstStyle/>
          <a:p>
            <a:pPr algn="l">
              <a:lnSpc>
                <a:spcPts val="2449"/>
              </a:lnSpc>
            </a:pPr>
            <a:r>
              <a:rPr lang="en-US" sz="1531" b="1">
                <a:solidFill>
                  <a:srgbClr val="FFFFFF"/>
                </a:solidFill>
                <a:latin typeface="Inter Bold"/>
                <a:ea typeface="Inter Bold"/>
                <a:cs typeface="Inter Bold"/>
                <a:sym typeface="Inter Bold"/>
              </a:rPr>
              <a:t>L1                —                                        50%</a:t>
            </a:r>
          </a:p>
          <a:p>
            <a:pPr algn="l">
              <a:lnSpc>
                <a:spcPts val="2449"/>
              </a:lnSpc>
            </a:pPr>
            <a:r>
              <a:rPr lang="en-US" sz="1531" b="1">
                <a:solidFill>
                  <a:srgbClr val="FFFFFF"/>
                </a:solidFill>
                <a:latin typeface="Inter Bold"/>
                <a:ea typeface="Inter Bold"/>
                <a:cs typeface="Inter Bold"/>
                <a:sym typeface="Inter Bold"/>
              </a:rPr>
              <a:t>L2               —                                        25%</a:t>
            </a:r>
          </a:p>
          <a:p>
            <a:pPr algn="l">
              <a:lnSpc>
                <a:spcPts val="2449"/>
              </a:lnSpc>
            </a:pPr>
            <a:r>
              <a:rPr lang="en-US" sz="1531" b="1">
                <a:solidFill>
                  <a:srgbClr val="FFFFFF"/>
                </a:solidFill>
                <a:latin typeface="Inter Bold"/>
                <a:ea typeface="Inter Bold"/>
                <a:cs typeface="Inter Bold"/>
                <a:sym typeface="Inter Bold"/>
              </a:rPr>
              <a:t>L3               —                                        12.5%</a:t>
            </a:r>
          </a:p>
          <a:p>
            <a:pPr algn="l">
              <a:lnSpc>
                <a:spcPts val="2449"/>
              </a:lnSpc>
            </a:pPr>
            <a:r>
              <a:rPr lang="en-US" sz="1531" b="1">
                <a:solidFill>
                  <a:srgbClr val="FFFFFF"/>
                </a:solidFill>
                <a:latin typeface="Inter Bold"/>
                <a:ea typeface="Inter Bold"/>
                <a:cs typeface="Inter Bold"/>
                <a:sym typeface="Inter Bold"/>
              </a:rPr>
              <a:t>L4               —                                        6.25%</a:t>
            </a:r>
          </a:p>
          <a:p>
            <a:pPr algn="l">
              <a:lnSpc>
                <a:spcPts val="2449"/>
              </a:lnSpc>
            </a:pPr>
            <a:r>
              <a:rPr lang="en-US" sz="1531" b="1">
                <a:solidFill>
                  <a:srgbClr val="FFFFFF"/>
                </a:solidFill>
                <a:latin typeface="Inter Bold"/>
                <a:ea typeface="Inter Bold"/>
                <a:cs typeface="Inter Bold"/>
                <a:sym typeface="Inter Bold"/>
              </a:rPr>
              <a:t>L5               —                                        3.12%</a:t>
            </a:r>
          </a:p>
        </p:txBody>
      </p:sp>
      <p:sp>
        <p:nvSpPr>
          <p:cNvPr id="39" name="TextBox 39"/>
          <p:cNvSpPr txBox="1"/>
          <p:nvPr/>
        </p:nvSpPr>
        <p:spPr>
          <a:xfrm>
            <a:off x="11846414" y="5184677"/>
            <a:ext cx="4186142" cy="1643333"/>
          </a:xfrm>
          <a:prstGeom prst="rect">
            <a:avLst/>
          </a:prstGeom>
        </p:spPr>
        <p:txBody>
          <a:bodyPr lIns="0" tIns="0" rIns="0" bIns="0" rtlCol="0" anchor="t">
            <a:spAutoFit/>
          </a:bodyPr>
          <a:lstStyle/>
          <a:p>
            <a:pPr marL="0" lvl="0" indent="0" algn="l">
              <a:lnSpc>
                <a:spcPts val="2241"/>
              </a:lnSpc>
              <a:spcBef>
                <a:spcPct val="0"/>
              </a:spcBef>
            </a:pPr>
            <a:r>
              <a:rPr lang="en-US" sz="1400" u="none" strike="noStrike">
                <a:solidFill>
                  <a:srgbClr val="D2D2D2"/>
                </a:solidFill>
                <a:latin typeface="Inter"/>
                <a:ea typeface="Inter"/>
                <a:cs typeface="Inter"/>
                <a:sym typeface="Inter"/>
              </a:rPr>
              <a:t>ट्रैक करें:</a:t>
            </a:r>
          </a:p>
          <a:p>
            <a:pPr marL="0" lvl="0" indent="0" algn="l">
              <a:lnSpc>
                <a:spcPts val="2241"/>
              </a:lnSpc>
              <a:spcBef>
                <a:spcPct val="0"/>
              </a:spcBef>
            </a:pPr>
            <a:r>
              <a:rPr lang="en-US" sz="1400" u="none" strike="noStrike">
                <a:solidFill>
                  <a:srgbClr val="D2D2D2"/>
                </a:solidFill>
                <a:latin typeface="Inter"/>
                <a:ea typeface="Inter"/>
                <a:cs typeface="Inter"/>
                <a:sym typeface="Inter"/>
              </a:rPr>
              <a:t>• नेटवर्क ग्रोथ</a:t>
            </a:r>
          </a:p>
          <a:p>
            <a:pPr marL="0" lvl="0" indent="0" algn="l">
              <a:lnSpc>
                <a:spcPts val="2241"/>
              </a:lnSpc>
              <a:spcBef>
                <a:spcPct val="0"/>
              </a:spcBef>
            </a:pPr>
            <a:r>
              <a:rPr lang="en-US" sz="1400" u="none" strike="noStrike">
                <a:solidFill>
                  <a:srgbClr val="D2D2D2"/>
                </a:solidFill>
                <a:latin typeface="Inter"/>
                <a:ea typeface="Inter"/>
                <a:cs typeface="Inter"/>
                <a:sym typeface="Inter"/>
              </a:rPr>
              <a:t>• कमाई का विवरण</a:t>
            </a:r>
          </a:p>
          <a:p>
            <a:pPr marL="0" lvl="0" indent="0" algn="l">
              <a:lnSpc>
                <a:spcPts val="2241"/>
              </a:lnSpc>
              <a:spcBef>
                <a:spcPct val="0"/>
              </a:spcBef>
            </a:pPr>
            <a:r>
              <a:rPr lang="en-US" sz="1400" u="none" strike="noStrike">
                <a:solidFill>
                  <a:srgbClr val="D2D2D2"/>
                </a:solidFill>
                <a:latin typeface="Inter"/>
                <a:ea typeface="Inter"/>
                <a:cs typeface="Inter"/>
                <a:sym typeface="Inter"/>
              </a:rPr>
              <a:t>• दैनिक कमाई</a:t>
            </a:r>
          </a:p>
          <a:p>
            <a:pPr marL="0" lvl="0" indent="0" algn="l">
              <a:lnSpc>
                <a:spcPts val="2241"/>
              </a:lnSpc>
              <a:spcBef>
                <a:spcPct val="0"/>
              </a:spcBef>
            </a:pPr>
            <a:r>
              <a:rPr lang="en-US" sz="1400" u="none" strike="noStrike">
                <a:solidFill>
                  <a:srgbClr val="D2D2D2"/>
                </a:solidFill>
                <a:latin typeface="Inter"/>
                <a:ea typeface="Inter"/>
                <a:cs typeface="Inter"/>
                <a:sym typeface="Inter"/>
              </a:rPr>
              <a:t>• इनवाइट ट्रेंड्स</a:t>
            </a:r>
          </a:p>
          <a:p>
            <a:pPr marL="0" lvl="0" indent="0" algn="l">
              <a:lnSpc>
                <a:spcPts val="2241"/>
              </a:lnSpc>
              <a:spcBef>
                <a:spcPct val="0"/>
              </a:spcBef>
            </a:pPr>
            <a:r>
              <a:rPr lang="en-US" sz="1400" u="none" strike="noStrike">
                <a:solidFill>
                  <a:srgbClr val="D2D2D2"/>
                </a:solidFill>
                <a:latin typeface="Inter"/>
                <a:ea typeface="Inter"/>
                <a:cs typeface="Inter"/>
                <a:sym typeface="Inter"/>
              </a:rPr>
              <a:t>• रेफ़रल गतिविधि</a:t>
            </a:r>
          </a:p>
        </p:txBody>
      </p:sp>
      <p:sp>
        <p:nvSpPr>
          <p:cNvPr id="40" name="TextBox 40"/>
          <p:cNvSpPr txBox="1"/>
          <p:nvPr/>
        </p:nvSpPr>
        <p:spPr>
          <a:xfrm>
            <a:off x="5932742" y="8010263"/>
            <a:ext cx="10157270" cy="238125"/>
          </a:xfrm>
          <a:prstGeom prst="rect">
            <a:avLst/>
          </a:prstGeom>
        </p:spPr>
        <p:txBody>
          <a:bodyPr lIns="0" tIns="0" rIns="0" bIns="0" rtlCol="0" anchor="t">
            <a:spAutoFit/>
          </a:bodyP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योग्य डाउनलाइन ट्रेडिंग गतिविधि से लगातार रेफ़रल आय अर्जित करें।</a:t>
            </a:r>
          </a:p>
        </p:txBody>
      </p:sp>
      <p:grpSp>
        <p:nvGrpSpPr>
          <p:cNvPr id="41" name="Group 41"/>
          <p:cNvGrpSpPr/>
          <p:nvPr/>
        </p:nvGrpSpPr>
        <p:grpSpPr>
          <a:xfrm>
            <a:off x="823608" y="9789138"/>
            <a:ext cx="9608706" cy="252189"/>
            <a:chOff x="0" y="0"/>
            <a:chExt cx="12811608" cy="336252"/>
          </a:xfrm>
        </p:grpSpPr>
        <p:sp>
          <p:nvSpPr>
            <p:cNvPr id="42" name="Freeform 42"/>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3" name="TextBox 43"/>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44" name="Freeform 44"/>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805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X9 REWARDS</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14</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894175"/>
            <a:ext cx="9547571" cy="1848203"/>
            <a:chOff x="0" y="0"/>
            <a:chExt cx="12730094" cy="2464271"/>
          </a:xfrm>
        </p:grpSpPr>
        <p:sp>
          <p:nvSpPr>
            <p:cNvPr id="13" name="Freeform 13"/>
            <p:cNvSpPr/>
            <p:nvPr/>
          </p:nvSpPr>
          <p:spPr>
            <a:xfrm>
              <a:off x="0" y="0"/>
              <a:ext cx="12730093" cy="2464275"/>
            </a:xfrm>
            <a:custGeom>
              <a:avLst/>
              <a:gdLst/>
              <a:ahLst/>
              <a:cxnLst/>
              <a:rect l="l" t="t" r="r" b="b"/>
              <a:pathLst>
                <a:path w="12730093" h="2464275">
                  <a:moveTo>
                    <a:pt x="0" y="0"/>
                  </a:moveTo>
                  <a:lnTo>
                    <a:pt x="12730093" y="0"/>
                  </a:lnTo>
                  <a:lnTo>
                    <a:pt x="12730093" y="2464275"/>
                  </a:lnTo>
                  <a:lnTo>
                    <a:pt x="0" y="2464275"/>
                  </a:lnTo>
                  <a:close/>
                </a:path>
              </a:pathLst>
            </a:custGeom>
            <a:blipFill>
              <a:blip r:embed="rId4">
                <a:alphaModFix amt="0"/>
              </a:blip>
              <a:stretch>
                <a:fillRect t="-61750" r="20206" b="1114"/>
              </a:stretch>
            </a:blipFill>
          </p:spPr>
        </p:sp>
        <p:sp>
          <p:nvSpPr>
            <p:cNvPr id="14" name="TextBox 14"/>
            <p:cNvSpPr txBox="1"/>
            <p:nvPr/>
          </p:nvSpPr>
          <p:spPr>
            <a:xfrm>
              <a:off x="0" y="-171450"/>
              <a:ext cx="12730094" cy="2635721"/>
            </a:xfrm>
            <a:prstGeom prst="rect">
              <a:avLst/>
            </a:prstGeom>
          </p:spPr>
          <p:txBody>
            <a:bodyPr lIns="0" tIns="0" rIns="0" bIns="0" rtlCol="0" anchor="ctr"/>
            <a:lstStyle/>
            <a:p>
              <a:pPr marL="0" lvl="0" indent="0" algn="l">
                <a:lnSpc>
                  <a:spcPts val="7199"/>
                </a:lnSpc>
                <a:spcBef>
                  <a:spcPct val="0"/>
                </a:spcBef>
              </a:pPr>
              <a:r>
                <a:rPr lang="en-US" sz="4499" b="1" u="none" strike="noStrike">
                  <a:solidFill>
                    <a:srgbClr val="FFFFFF"/>
                  </a:solidFill>
                  <a:latin typeface="Inter Bold"/>
                  <a:ea typeface="Inter Bold"/>
                  <a:cs typeface="Inter Bold"/>
                  <a:sym typeface="Inter Bold"/>
                </a:rPr>
                <a:t>9 रिवॉर्ड पूल्स। स्पष्ट पात्रता। पारदर्शी वितरण।</a:t>
              </a:r>
            </a:p>
          </p:txBody>
        </p:sp>
      </p:grpSp>
      <p:grpSp>
        <p:nvGrpSpPr>
          <p:cNvPr id="15" name="Group 15"/>
          <p:cNvGrpSpPr/>
          <p:nvPr/>
        </p:nvGrpSpPr>
        <p:grpSpPr>
          <a:xfrm>
            <a:off x="1028700" y="5092668"/>
            <a:ext cx="7729638" cy="2630178"/>
            <a:chOff x="0" y="0"/>
            <a:chExt cx="10306183" cy="3506904"/>
          </a:xfrm>
        </p:grpSpPr>
        <p:sp>
          <p:nvSpPr>
            <p:cNvPr id="16" name="Freeform 16"/>
            <p:cNvSpPr/>
            <p:nvPr/>
          </p:nvSpPr>
          <p:spPr>
            <a:xfrm>
              <a:off x="0" y="0"/>
              <a:ext cx="10306196" cy="3506774"/>
            </a:xfrm>
            <a:custGeom>
              <a:avLst/>
              <a:gdLst/>
              <a:ahLst/>
              <a:cxnLst/>
              <a:rect l="l" t="t" r="r" b="b"/>
              <a:pathLst>
                <a:path w="10306196" h="3506774">
                  <a:moveTo>
                    <a:pt x="0" y="426456"/>
                  </a:moveTo>
                  <a:cubicBezTo>
                    <a:pt x="0" y="190911"/>
                    <a:pt x="145415" y="0"/>
                    <a:pt x="324825" y="0"/>
                  </a:cubicBezTo>
                  <a:lnTo>
                    <a:pt x="9981370" y="0"/>
                  </a:lnTo>
                  <a:cubicBezTo>
                    <a:pt x="10160781" y="0"/>
                    <a:pt x="10306196" y="190911"/>
                    <a:pt x="10306196" y="426456"/>
                  </a:cubicBezTo>
                  <a:lnTo>
                    <a:pt x="10306196" y="3080319"/>
                  </a:lnTo>
                  <a:cubicBezTo>
                    <a:pt x="10306196" y="3315863"/>
                    <a:pt x="10160781" y="3506774"/>
                    <a:pt x="9981370" y="3506774"/>
                  </a:cubicBezTo>
                  <a:lnTo>
                    <a:pt x="324825" y="3506774"/>
                  </a:lnTo>
                  <a:cubicBezTo>
                    <a:pt x="145415" y="3506930"/>
                    <a:pt x="0" y="3316026"/>
                    <a:pt x="0" y="3080319"/>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95127" y="5411154"/>
            <a:ext cx="4282745" cy="267672"/>
            <a:chOff x="0" y="0"/>
            <a:chExt cx="5856732" cy="366046"/>
          </a:xfrm>
        </p:grpSpPr>
        <p:sp>
          <p:nvSpPr>
            <p:cNvPr id="18" name="Freeform 18"/>
            <p:cNvSpPr/>
            <p:nvPr/>
          </p:nvSpPr>
          <p:spPr>
            <a:xfrm>
              <a:off x="0" y="0"/>
              <a:ext cx="5856736" cy="366040"/>
            </a:xfrm>
            <a:custGeom>
              <a:avLst/>
              <a:gdLst/>
              <a:ahLst/>
              <a:cxnLst/>
              <a:rect l="l" t="t" r="r" b="b"/>
              <a:pathLst>
                <a:path w="5856736" h="366040">
                  <a:moveTo>
                    <a:pt x="0" y="0"/>
                  </a:moveTo>
                  <a:lnTo>
                    <a:pt x="5856736" y="0"/>
                  </a:lnTo>
                  <a:lnTo>
                    <a:pt x="5856736" y="366040"/>
                  </a:lnTo>
                  <a:lnTo>
                    <a:pt x="0" y="366040"/>
                  </a:lnTo>
                  <a:close/>
                </a:path>
              </a:pathLst>
            </a:custGeom>
            <a:blipFill>
              <a:blip r:embed="rId4">
                <a:alphaModFix amt="0"/>
              </a:blip>
              <a:stretch>
                <a:fillRect t="-261763" b="-261767"/>
              </a:stretch>
            </a:blipFill>
          </p:spPr>
        </p:sp>
        <p:sp>
          <p:nvSpPr>
            <p:cNvPr id="19" name="TextBox 19"/>
            <p:cNvSpPr txBox="1"/>
            <p:nvPr/>
          </p:nvSpPr>
          <p:spPr>
            <a:xfrm>
              <a:off x="0" y="-9525"/>
              <a:ext cx="5856732"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यह कैसे काम करता है:</a:t>
              </a:r>
            </a:p>
          </p:txBody>
        </p:sp>
      </p:grpSp>
      <p:grpSp>
        <p:nvGrpSpPr>
          <p:cNvPr id="20" name="Group 20"/>
          <p:cNvGrpSpPr/>
          <p:nvPr/>
        </p:nvGrpSpPr>
        <p:grpSpPr>
          <a:xfrm>
            <a:off x="823608" y="9789138"/>
            <a:ext cx="9608706" cy="252189"/>
            <a:chOff x="0" y="0"/>
            <a:chExt cx="12811608" cy="336252"/>
          </a:xfrm>
        </p:grpSpPr>
        <p:sp>
          <p:nvSpPr>
            <p:cNvPr id="21" name="Freeform 21"/>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2" name="TextBox 22"/>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23" name="Freeform 2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grpSp>
        <p:nvGrpSpPr>
          <p:cNvPr id="24" name="Group 24"/>
          <p:cNvGrpSpPr/>
          <p:nvPr/>
        </p:nvGrpSpPr>
        <p:grpSpPr>
          <a:xfrm>
            <a:off x="1028700" y="8148456"/>
            <a:ext cx="2740425" cy="609310"/>
            <a:chOff x="0" y="0"/>
            <a:chExt cx="5231660" cy="1163215"/>
          </a:xfrm>
        </p:grpSpPr>
        <p:sp>
          <p:nvSpPr>
            <p:cNvPr id="25" name="Freeform 25"/>
            <p:cNvSpPr/>
            <p:nvPr/>
          </p:nvSpPr>
          <p:spPr>
            <a:xfrm>
              <a:off x="0" y="0"/>
              <a:ext cx="5231624" cy="1163182"/>
            </a:xfrm>
            <a:custGeom>
              <a:avLst/>
              <a:gdLst/>
              <a:ahLst/>
              <a:cxnLst/>
              <a:rect l="l" t="t" r="r" b="b"/>
              <a:pathLst>
                <a:path w="5231624" h="1163182">
                  <a:moveTo>
                    <a:pt x="0" y="95158"/>
                  </a:moveTo>
                  <a:cubicBezTo>
                    <a:pt x="0" y="42620"/>
                    <a:pt x="84640" y="0"/>
                    <a:pt x="188974" y="0"/>
                  </a:cubicBezTo>
                  <a:lnTo>
                    <a:pt x="5042650" y="0"/>
                  </a:lnTo>
                  <a:cubicBezTo>
                    <a:pt x="5147056" y="0"/>
                    <a:pt x="5231624" y="42620"/>
                    <a:pt x="5231624" y="95158"/>
                  </a:cubicBezTo>
                  <a:lnTo>
                    <a:pt x="5231624" y="1068025"/>
                  </a:lnTo>
                  <a:cubicBezTo>
                    <a:pt x="5231624" y="1120598"/>
                    <a:pt x="5146984" y="1163182"/>
                    <a:pt x="5042650" y="1163182"/>
                  </a:cubicBezTo>
                  <a:lnTo>
                    <a:pt x="188974" y="1163182"/>
                  </a:lnTo>
                  <a:cubicBezTo>
                    <a:pt x="84568" y="1163182"/>
                    <a:pt x="0" y="1120562"/>
                    <a:pt x="0" y="1068025"/>
                  </a:cubicBezTo>
                  <a:close/>
                </a:path>
              </a:pathLst>
            </a:custGeom>
            <a:solidFill>
              <a:srgbClr val="0E0F10"/>
            </a:solidFill>
            <a:ln w="19065" cap="sq">
              <a:solidFill>
                <a:srgbClr val="2A2C2E"/>
              </a:solidFill>
              <a:prstDash val="solid"/>
              <a:miter/>
            </a:ln>
          </p:spPr>
        </p:sp>
      </p:grpSp>
      <p:sp>
        <p:nvSpPr>
          <p:cNvPr id="26" name="Freeform 26"/>
          <p:cNvSpPr/>
          <p:nvPr/>
        </p:nvSpPr>
        <p:spPr>
          <a:xfrm>
            <a:off x="10798017" y="2320754"/>
            <a:ext cx="6018056" cy="6018056"/>
          </a:xfrm>
          <a:custGeom>
            <a:avLst/>
            <a:gdLst/>
            <a:ahLst/>
            <a:cxnLst/>
            <a:rect l="l" t="t" r="r" b="b"/>
            <a:pathLst>
              <a:path w="6018056" h="6018056">
                <a:moveTo>
                  <a:pt x="0" y="0"/>
                </a:moveTo>
                <a:lnTo>
                  <a:pt x="6018056" y="0"/>
                </a:lnTo>
                <a:lnTo>
                  <a:pt x="6018056" y="6018057"/>
                </a:lnTo>
                <a:lnTo>
                  <a:pt x="0" y="6018057"/>
                </a:lnTo>
                <a:lnTo>
                  <a:pt x="0" y="0"/>
                </a:lnTo>
                <a:close/>
              </a:path>
            </a:pathLst>
          </a:custGeom>
          <a:blipFill>
            <a:blip r:embed="rId6"/>
            <a:stretch>
              <a:fillRect/>
            </a:stretch>
          </a:blipFill>
        </p:spPr>
      </p:sp>
      <p:sp>
        <p:nvSpPr>
          <p:cNvPr id="27" name="TextBox 27"/>
          <p:cNvSpPr txBox="1"/>
          <p:nvPr/>
        </p:nvSpPr>
        <p:spPr>
          <a:xfrm>
            <a:off x="1028700" y="3831557"/>
            <a:ext cx="8120163" cy="699135"/>
          </a:xfrm>
          <a:prstGeom prst="rect">
            <a:avLst/>
          </a:prstGeom>
        </p:spPr>
        <p:txBody>
          <a:bodyPr lIns="0" tIns="0" rIns="0" bIns="0" rtlCol="0" anchor="t">
            <a:spAutoFit/>
          </a:bodyPr>
          <a:lstStyle/>
          <a:p>
            <a:pPr marL="0" lvl="0" indent="0" algn="l">
              <a:lnSpc>
                <a:spcPts val="2879"/>
              </a:lnSpc>
              <a:spcBef>
                <a:spcPct val="0"/>
              </a:spcBef>
            </a:pPr>
            <a:r>
              <a:rPr lang="en-US" sz="1799" u="none" strike="noStrike">
                <a:solidFill>
                  <a:srgbClr val="D2D2D2"/>
                </a:solidFill>
                <a:latin typeface="Inter"/>
                <a:ea typeface="Inter"/>
                <a:cs typeface="Inter"/>
                <a:sym typeface="Inter"/>
              </a:rPr>
              <a:t>व्यक्तिगत RIFT Engine यील्ड और संतुलित टीम प्रदर्शन, दोनों को मान्यता देने के लिए बनाया गया रिवॉर्ड स्तर।</a:t>
            </a:r>
          </a:p>
        </p:txBody>
      </p:sp>
      <p:sp>
        <p:nvSpPr>
          <p:cNvPr id="28" name="TextBox 28"/>
          <p:cNvSpPr txBox="1"/>
          <p:nvPr/>
        </p:nvSpPr>
        <p:spPr>
          <a:xfrm>
            <a:off x="1395127" y="5831226"/>
            <a:ext cx="7224732" cy="15144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 व्यक्तिगत Engine यील्ड + कमज़ोर टीम की यील्ड के आधार पर योग्य बनें</a:t>
            </a:r>
          </a:p>
          <a:p>
            <a:pPr marL="0" lvl="0" indent="0" algn="l">
              <a:lnSpc>
                <a:spcPts val="2400"/>
              </a:lnSpc>
              <a:spcBef>
                <a:spcPct val="0"/>
              </a:spcBef>
            </a:pPr>
            <a:r>
              <a:rPr lang="en-US" sz="1500" u="none" strike="noStrike">
                <a:solidFill>
                  <a:srgbClr val="D2D2D2"/>
                </a:solidFill>
                <a:latin typeface="Inter"/>
                <a:ea typeface="Inter"/>
                <a:cs typeface="Inter"/>
                <a:sym typeface="Inter"/>
              </a:rPr>
              <a:t>- सबसे मज़बूत डायरेक्ट टीम को टीम गणना से हटा दिया जाता है</a:t>
            </a:r>
          </a:p>
          <a:p>
            <a:pPr marL="0" lvl="0" indent="0" algn="l">
              <a:lnSpc>
                <a:spcPts val="2400"/>
              </a:lnSpc>
              <a:spcBef>
                <a:spcPct val="0"/>
              </a:spcBef>
            </a:pPr>
            <a:r>
              <a:rPr lang="en-US" sz="1500" u="none" strike="noStrike">
                <a:solidFill>
                  <a:srgbClr val="D2D2D2"/>
                </a:solidFill>
                <a:latin typeface="Inter"/>
                <a:ea typeface="Inter"/>
                <a:cs typeface="Inter"/>
                <a:sym typeface="Inter"/>
              </a:rPr>
              <a:t>- यूज़र्स केवल अपने सबसे ऊँचे योग्य पूल में प्रवेश करते हैं</a:t>
            </a:r>
          </a:p>
          <a:p>
            <a:pPr marL="0" lvl="0" indent="0" algn="l">
              <a:lnSpc>
                <a:spcPts val="2400"/>
              </a:lnSpc>
              <a:spcBef>
                <a:spcPct val="0"/>
              </a:spcBef>
            </a:pPr>
            <a:r>
              <a:rPr lang="en-US" sz="1500" u="none" strike="noStrike">
                <a:solidFill>
                  <a:srgbClr val="D2D2D2"/>
                </a:solidFill>
                <a:latin typeface="Inter"/>
                <a:ea typeface="Inter"/>
                <a:cs typeface="Inter"/>
                <a:sym typeface="Inter"/>
              </a:rPr>
              <a:t>- रिवॉर्ड्स की जाँच 1, 11 और 21 तारीख को की जाती है</a:t>
            </a:r>
          </a:p>
          <a:p>
            <a:pPr marL="0" lvl="0" indent="0" algn="l">
              <a:lnSpc>
                <a:spcPts val="2400"/>
              </a:lnSpc>
              <a:spcBef>
                <a:spcPct val="0"/>
              </a:spcBef>
            </a:pPr>
            <a:r>
              <a:rPr lang="en-US" sz="1500" u="none" strike="noStrike">
                <a:solidFill>
                  <a:srgbClr val="D2D2D2"/>
                </a:solidFill>
                <a:latin typeface="Inter"/>
                <a:ea typeface="Inter"/>
                <a:cs typeface="Inter"/>
                <a:sym typeface="Inter"/>
              </a:rPr>
              <a:t>- योग्य यूज़र्स अपने पूल बैलेंस को समान रूप से साझा करते हैं</a:t>
            </a:r>
          </a:p>
        </p:txBody>
      </p:sp>
      <p:sp>
        <p:nvSpPr>
          <p:cNvPr id="29" name="TextBox 29"/>
          <p:cNvSpPr txBox="1"/>
          <p:nvPr/>
        </p:nvSpPr>
        <p:spPr>
          <a:xfrm>
            <a:off x="1395127" y="8243561"/>
            <a:ext cx="2141372" cy="323850"/>
          </a:xfrm>
          <a:prstGeom prst="rect">
            <a:avLst/>
          </a:prstGeom>
        </p:spPr>
        <p:txBody>
          <a:bodyPr lIns="0" tIns="0" rIns="0" bIns="0" rtlCol="0" anchor="t">
            <a:spAutoFit/>
          </a:bodyPr>
          <a:lstStyle/>
          <a:p>
            <a:pPr marL="0" lvl="0" indent="0" algn="l">
              <a:lnSpc>
                <a:spcPts val="2700"/>
              </a:lnSpc>
              <a:spcBef>
                <a:spcPct val="0"/>
              </a:spcBef>
            </a:pPr>
            <a:r>
              <a:rPr lang="en-US" sz="1500" u="none" strike="noStrike">
                <a:solidFill>
                  <a:srgbClr val="3B82F6"/>
                </a:solidFill>
                <a:latin typeface="Inter"/>
                <a:ea typeface="Inter"/>
                <a:cs typeface="Inter"/>
                <a:sym typeface="Inter"/>
              </a:rPr>
              <a:t>बनाएँ। योग्य बनें। रिवॉर्ड पाएँ।</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8054" y="279578"/>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पारदर्शी फ़ीस संरचना</a:t>
              </a:r>
            </a:p>
          </p:txBody>
        </p:sp>
      </p:grpSp>
      <p:grpSp>
        <p:nvGrpSpPr>
          <p:cNvPr id="7" name="Group 7"/>
          <p:cNvGrpSpPr/>
          <p:nvPr/>
        </p:nvGrpSpPr>
        <p:grpSpPr>
          <a:xfrm>
            <a:off x="16911323" y="258988"/>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15</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680823"/>
            <a:ext cx="9883245" cy="952853"/>
            <a:chOff x="0" y="0"/>
            <a:chExt cx="13177660" cy="1270471"/>
          </a:xfrm>
        </p:grpSpPr>
        <p:sp>
          <p:nvSpPr>
            <p:cNvPr id="13" name="Freeform 13"/>
            <p:cNvSpPr/>
            <p:nvPr/>
          </p:nvSpPr>
          <p:spPr>
            <a:xfrm>
              <a:off x="0" y="0"/>
              <a:ext cx="13177655" cy="1270475"/>
            </a:xfrm>
            <a:custGeom>
              <a:avLst/>
              <a:gdLst/>
              <a:ahLst/>
              <a:cxnLst/>
              <a:rect l="l" t="t" r="r" b="b"/>
              <a:pathLst>
                <a:path w="13177655" h="1270475">
                  <a:moveTo>
                    <a:pt x="0" y="0"/>
                  </a:moveTo>
                  <a:lnTo>
                    <a:pt x="13177655" y="0"/>
                  </a:lnTo>
                  <a:lnTo>
                    <a:pt x="13177655" y="1270475"/>
                  </a:lnTo>
                  <a:lnTo>
                    <a:pt x="0" y="1270475"/>
                  </a:lnTo>
                  <a:close/>
                </a:path>
              </a:pathLst>
            </a:custGeom>
            <a:blipFill>
              <a:blip r:embed="rId4">
                <a:alphaModFix amt="0"/>
              </a:blip>
              <a:stretch>
                <a:fillRect t="-166088" b="-138117"/>
              </a:stretch>
            </a:blipFill>
          </p:spPr>
        </p:sp>
        <p:sp>
          <p:nvSpPr>
            <p:cNvPr id="14" name="TextBox 14"/>
            <p:cNvSpPr txBox="1"/>
            <p:nvPr/>
          </p:nvSpPr>
          <p:spPr>
            <a:xfrm>
              <a:off x="0" y="-9525"/>
              <a:ext cx="13177660" cy="1279996"/>
            </a:xfrm>
            <a:prstGeom prst="rect">
              <a:avLst/>
            </a:prstGeom>
          </p:spPr>
          <p:txBody>
            <a:bodyPr lIns="0" tIns="0" rIns="0" bIns="0" rtlCol="0" anchor="ctr"/>
            <a:lstStyle/>
            <a:p>
              <a:pPr marL="0" lvl="0" indent="0" algn="l">
                <a:lnSpc>
                  <a:spcPts val="5400"/>
                </a:lnSpc>
                <a:spcBef>
                  <a:spcPct val="0"/>
                </a:spcBef>
              </a:pPr>
              <a:r>
                <a:rPr lang="en-US" sz="4500" b="1" u="none" strike="noStrike">
                  <a:solidFill>
                    <a:srgbClr val="FFFFFF"/>
                  </a:solidFill>
                  <a:latin typeface="Inter Bold"/>
                  <a:ea typeface="Inter Bold"/>
                  <a:cs typeface="Inter Bold"/>
                  <a:sym typeface="Inter Bold"/>
                </a:rPr>
                <a:t>स्पष्ट फ़ीस। कोई छिपी जटिलता नहीं।</a:t>
              </a:r>
            </a:p>
          </p:txBody>
        </p:sp>
      </p:grpSp>
      <p:grpSp>
        <p:nvGrpSpPr>
          <p:cNvPr id="15" name="Group 15"/>
          <p:cNvGrpSpPr/>
          <p:nvPr/>
        </p:nvGrpSpPr>
        <p:grpSpPr>
          <a:xfrm>
            <a:off x="978789" y="2823499"/>
            <a:ext cx="16285235" cy="4342981"/>
            <a:chOff x="0" y="0"/>
            <a:chExt cx="21713647" cy="5790641"/>
          </a:xfrm>
        </p:grpSpPr>
        <p:sp>
          <p:nvSpPr>
            <p:cNvPr id="16" name="Freeform 16"/>
            <p:cNvSpPr/>
            <p:nvPr/>
          </p:nvSpPr>
          <p:spPr>
            <a:xfrm>
              <a:off x="0" y="0"/>
              <a:ext cx="21713572" cy="5790565"/>
            </a:xfrm>
            <a:custGeom>
              <a:avLst/>
              <a:gdLst/>
              <a:ahLst/>
              <a:cxnLst/>
              <a:rect l="l" t="t" r="r" b="b"/>
              <a:pathLst>
                <a:path w="21713572" h="5790565">
                  <a:moveTo>
                    <a:pt x="0" y="330835"/>
                  </a:moveTo>
                  <a:cubicBezTo>
                    <a:pt x="0" y="148082"/>
                    <a:pt x="148082" y="0"/>
                    <a:pt x="330835" y="0"/>
                  </a:cubicBezTo>
                  <a:lnTo>
                    <a:pt x="21382737" y="0"/>
                  </a:lnTo>
                  <a:cubicBezTo>
                    <a:pt x="21565490" y="0"/>
                    <a:pt x="21713572" y="148082"/>
                    <a:pt x="21713572" y="330835"/>
                  </a:cubicBezTo>
                  <a:lnTo>
                    <a:pt x="21713572" y="5459730"/>
                  </a:lnTo>
                  <a:cubicBezTo>
                    <a:pt x="21713572" y="5642483"/>
                    <a:pt x="21565490" y="5790565"/>
                    <a:pt x="21382737" y="5790565"/>
                  </a:cubicBezTo>
                  <a:lnTo>
                    <a:pt x="330835" y="5790565"/>
                  </a:lnTo>
                  <a:cubicBezTo>
                    <a:pt x="148082" y="5790692"/>
                    <a:pt x="0" y="5642483"/>
                    <a:pt x="0" y="5459730"/>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31490" y="3132394"/>
            <a:ext cx="3431677" cy="252190"/>
            <a:chOff x="0" y="0"/>
            <a:chExt cx="4575569" cy="336253"/>
          </a:xfrm>
        </p:grpSpPr>
        <p:sp>
          <p:nvSpPr>
            <p:cNvPr id="18" name="Freeform 18"/>
            <p:cNvSpPr/>
            <p:nvPr/>
          </p:nvSpPr>
          <p:spPr>
            <a:xfrm>
              <a:off x="0" y="0"/>
              <a:ext cx="4575575" cy="336253"/>
            </a:xfrm>
            <a:custGeom>
              <a:avLst/>
              <a:gdLst/>
              <a:ahLst/>
              <a:cxnLst/>
              <a:rect l="l" t="t" r="r" b="b"/>
              <a:pathLst>
                <a:path w="4575575" h="336253">
                  <a:moveTo>
                    <a:pt x="0" y="0"/>
                  </a:moveTo>
                  <a:lnTo>
                    <a:pt x="4575575" y="0"/>
                  </a:lnTo>
                  <a:lnTo>
                    <a:pt x="4575575" y="336253"/>
                  </a:lnTo>
                  <a:lnTo>
                    <a:pt x="0" y="336253"/>
                  </a:lnTo>
                  <a:close/>
                </a:path>
              </a:pathLst>
            </a:custGeom>
            <a:blipFill>
              <a:blip r:embed="rId4">
                <a:alphaModFix amt="0"/>
              </a:blip>
              <a:stretch>
                <a:fillRect t="-221598" b="-208686"/>
              </a:stretch>
            </a:blipFill>
          </p:spPr>
        </p:sp>
        <p:sp>
          <p:nvSpPr>
            <p:cNvPr id="19" name="TextBox 19"/>
            <p:cNvSpPr txBox="1"/>
            <p:nvPr/>
          </p:nvSpPr>
          <p:spPr>
            <a:xfrm>
              <a:off x="0" y="-9525"/>
              <a:ext cx="4575569" cy="345778"/>
            </a:xfrm>
            <a:prstGeom prst="rect">
              <a:avLst/>
            </a:prstGeom>
          </p:spPr>
          <p:txBody>
            <a:bodyPr lIns="0" tIns="0" rIns="0" bIns="0" rtlCol="0" anchor="ctr"/>
            <a:lstStyle/>
            <a:p>
              <a:pPr marL="0" lvl="0" indent="0" algn="l">
                <a:lnSpc>
                  <a:spcPts val="1440"/>
                </a:lnSpc>
                <a:spcBef>
                  <a:spcPct val="0"/>
                </a:spcBef>
              </a:pPr>
              <a:r>
                <a:rPr lang="en-US" sz="1200" b="1" u="none" strike="noStrike">
                  <a:solidFill>
                    <a:srgbClr val="3B82F6"/>
                  </a:solidFill>
                  <a:latin typeface="Inter Bold"/>
                  <a:ea typeface="Inter Bold"/>
                  <a:cs typeface="Inter Bold"/>
                  <a:sym typeface="Inter Bold"/>
                </a:rPr>
                <a:t>फ़ीस</a:t>
              </a:r>
            </a:p>
          </p:txBody>
        </p:sp>
      </p:grpSp>
      <p:grpSp>
        <p:nvGrpSpPr>
          <p:cNvPr id="20" name="Group 20"/>
          <p:cNvGrpSpPr/>
          <p:nvPr/>
        </p:nvGrpSpPr>
        <p:grpSpPr>
          <a:xfrm>
            <a:off x="5449510" y="3132394"/>
            <a:ext cx="2402176" cy="252190"/>
            <a:chOff x="0" y="0"/>
            <a:chExt cx="3202902" cy="336253"/>
          </a:xfrm>
        </p:grpSpPr>
        <p:sp>
          <p:nvSpPr>
            <p:cNvPr id="21" name="Freeform 21"/>
            <p:cNvSpPr/>
            <p:nvPr/>
          </p:nvSpPr>
          <p:spPr>
            <a:xfrm>
              <a:off x="0" y="0"/>
              <a:ext cx="3202902" cy="336253"/>
            </a:xfrm>
            <a:custGeom>
              <a:avLst/>
              <a:gdLst/>
              <a:ahLst/>
              <a:cxnLst/>
              <a:rect l="l" t="t" r="r" b="b"/>
              <a:pathLst>
                <a:path w="3202902" h="336253">
                  <a:moveTo>
                    <a:pt x="0" y="0"/>
                  </a:moveTo>
                  <a:lnTo>
                    <a:pt x="3202902" y="0"/>
                  </a:lnTo>
                  <a:lnTo>
                    <a:pt x="3202902" y="336253"/>
                  </a:lnTo>
                  <a:lnTo>
                    <a:pt x="0" y="336253"/>
                  </a:lnTo>
                  <a:close/>
                </a:path>
              </a:pathLst>
            </a:custGeom>
            <a:blipFill>
              <a:blip r:embed="rId4">
                <a:alphaModFix amt="0"/>
              </a:blip>
              <a:stretch>
                <a:fillRect t="-142056" b="-129144"/>
              </a:stretch>
            </a:blipFill>
          </p:spPr>
        </p:sp>
        <p:sp>
          <p:nvSpPr>
            <p:cNvPr id="22" name="TextBox 22"/>
            <p:cNvSpPr txBox="1"/>
            <p:nvPr/>
          </p:nvSpPr>
          <p:spPr>
            <a:xfrm>
              <a:off x="0" y="-9525"/>
              <a:ext cx="3202902" cy="345778"/>
            </a:xfrm>
            <a:prstGeom prst="rect">
              <a:avLst/>
            </a:prstGeom>
          </p:spPr>
          <p:txBody>
            <a:bodyPr lIns="0" tIns="0" rIns="0" bIns="0" rtlCol="0" anchor="ctr"/>
            <a:lstStyle/>
            <a:p>
              <a:pPr marL="0" lvl="0" indent="0" algn="l">
                <a:lnSpc>
                  <a:spcPts val="1440"/>
                </a:lnSpc>
                <a:spcBef>
                  <a:spcPct val="0"/>
                </a:spcBef>
              </a:pPr>
              <a:r>
                <a:rPr lang="en-US" sz="1200" b="1" u="none" strike="noStrike">
                  <a:solidFill>
                    <a:srgbClr val="3B82F6"/>
                  </a:solidFill>
                  <a:latin typeface="Inter Bold"/>
                  <a:ea typeface="Inter Bold"/>
                  <a:cs typeface="Inter Bold"/>
                  <a:sym typeface="Inter Bold"/>
                </a:rPr>
                <a:t>राशि</a:t>
              </a:r>
            </a:p>
          </p:txBody>
        </p:sp>
      </p:grpSp>
      <p:grpSp>
        <p:nvGrpSpPr>
          <p:cNvPr id="23" name="Group 23"/>
          <p:cNvGrpSpPr/>
          <p:nvPr/>
        </p:nvGrpSpPr>
        <p:grpSpPr>
          <a:xfrm>
            <a:off x="8194853" y="3132394"/>
            <a:ext cx="8510568" cy="252190"/>
            <a:chOff x="0" y="0"/>
            <a:chExt cx="11347425" cy="336253"/>
          </a:xfrm>
        </p:grpSpPr>
        <p:sp>
          <p:nvSpPr>
            <p:cNvPr id="24" name="Freeform 24"/>
            <p:cNvSpPr/>
            <p:nvPr/>
          </p:nvSpPr>
          <p:spPr>
            <a:xfrm>
              <a:off x="0" y="0"/>
              <a:ext cx="11347425" cy="336253"/>
            </a:xfrm>
            <a:custGeom>
              <a:avLst/>
              <a:gdLst/>
              <a:ahLst/>
              <a:cxnLst/>
              <a:rect l="l" t="t" r="r" b="b"/>
              <a:pathLst>
                <a:path w="11347425" h="336253">
                  <a:moveTo>
                    <a:pt x="0" y="0"/>
                  </a:moveTo>
                  <a:lnTo>
                    <a:pt x="11347425" y="0"/>
                  </a:lnTo>
                  <a:lnTo>
                    <a:pt x="11347425" y="336253"/>
                  </a:lnTo>
                  <a:lnTo>
                    <a:pt x="0" y="336253"/>
                  </a:lnTo>
                  <a:close/>
                </a:path>
              </a:pathLst>
            </a:custGeom>
            <a:blipFill>
              <a:blip r:embed="rId4">
                <a:alphaModFix amt="0"/>
              </a:blip>
              <a:stretch>
                <a:fillRect t="-614011" b="-601099"/>
              </a:stretch>
            </a:blipFill>
          </p:spPr>
        </p:sp>
        <p:sp>
          <p:nvSpPr>
            <p:cNvPr id="25" name="TextBox 25"/>
            <p:cNvSpPr txBox="1"/>
            <p:nvPr/>
          </p:nvSpPr>
          <p:spPr>
            <a:xfrm>
              <a:off x="0" y="-9525"/>
              <a:ext cx="11347425" cy="345778"/>
            </a:xfrm>
            <a:prstGeom prst="rect">
              <a:avLst/>
            </a:prstGeom>
          </p:spPr>
          <p:txBody>
            <a:bodyPr lIns="0" tIns="0" rIns="0" bIns="0" rtlCol="0" anchor="ctr"/>
            <a:lstStyle/>
            <a:p>
              <a:pPr marL="0" lvl="0" indent="0" algn="l">
                <a:lnSpc>
                  <a:spcPts val="1440"/>
                </a:lnSpc>
                <a:spcBef>
                  <a:spcPct val="0"/>
                </a:spcBef>
              </a:pPr>
              <a:r>
                <a:rPr lang="en-US" sz="1200" b="1" u="none" strike="noStrike">
                  <a:solidFill>
                    <a:srgbClr val="3B82F6"/>
                  </a:solidFill>
                  <a:latin typeface="Inter Bold"/>
                  <a:ea typeface="Inter Bold"/>
                  <a:cs typeface="Inter Bold"/>
                  <a:sym typeface="Inter Bold"/>
                </a:rPr>
                <a:t>उद्देश्य</a:t>
              </a:r>
            </a:p>
          </p:txBody>
        </p:sp>
      </p:grpSp>
      <p:sp>
        <p:nvSpPr>
          <p:cNvPr id="26" name="AutoShape 26"/>
          <p:cNvSpPr/>
          <p:nvPr/>
        </p:nvSpPr>
        <p:spPr>
          <a:xfrm>
            <a:off x="1285543" y="3665571"/>
            <a:ext cx="15671727" cy="9573"/>
          </a:xfrm>
          <a:prstGeom prst="line">
            <a:avLst/>
          </a:prstGeom>
          <a:ln w="9525" cap="rnd">
            <a:solidFill>
              <a:srgbClr val="A9A9A9"/>
            </a:solidFill>
            <a:prstDash val="solid"/>
            <a:headEnd type="none" w="sm" len="sm"/>
            <a:tailEnd type="none" w="sm" len="sm"/>
          </a:ln>
        </p:spPr>
      </p:sp>
      <p:grpSp>
        <p:nvGrpSpPr>
          <p:cNvPr id="27" name="Group 27"/>
          <p:cNvGrpSpPr/>
          <p:nvPr/>
        </p:nvGrpSpPr>
        <p:grpSpPr>
          <a:xfrm>
            <a:off x="1331490" y="3821357"/>
            <a:ext cx="3431677" cy="317618"/>
            <a:chOff x="0" y="0"/>
            <a:chExt cx="4575569" cy="423490"/>
          </a:xfrm>
        </p:grpSpPr>
        <p:sp>
          <p:nvSpPr>
            <p:cNvPr id="28" name="Freeform 2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29" name="TextBox 2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अकाउंट एक्टिवेशन</a:t>
              </a:r>
            </a:p>
          </p:txBody>
        </p:sp>
      </p:grpSp>
      <p:grpSp>
        <p:nvGrpSpPr>
          <p:cNvPr id="30" name="Group 30"/>
          <p:cNvGrpSpPr/>
          <p:nvPr/>
        </p:nvGrpSpPr>
        <p:grpSpPr>
          <a:xfrm>
            <a:off x="5449510" y="3821357"/>
            <a:ext cx="2402176" cy="317618"/>
            <a:chOff x="0" y="0"/>
            <a:chExt cx="3202902" cy="423490"/>
          </a:xfrm>
        </p:grpSpPr>
        <p:sp>
          <p:nvSpPr>
            <p:cNvPr id="31" name="Freeform 3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32" name="TextBox 3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$10</a:t>
              </a:r>
            </a:p>
          </p:txBody>
        </p:sp>
      </p:grpSp>
      <p:grpSp>
        <p:nvGrpSpPr>
          <p:cNvPr id="33" name="Group 33"/>
          <p:cNvGrpSpPr/>
          <p:nvPr/>
        </p:nvGrpSpPr>
        <p:grpSpPr>
          <a:xfrm>
            <a:off x="8194853" y="3821357"/>
            <a:ext cx="8510568" cy="317618"/>
            <a:chOff x="0" y="0"/>
            <a:chExt cx="11347425" cy="423490"/>
          </a:xfrm>
        </p:grpSpPr>
        <p:sp>
          <p:nvSpPr>
            <p:cNvPr id="34" name="Freeform 3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35" name="TextBox 3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एक बार का अकाउंट एक्टिवेशन और Vault एक्सेस</a:t>
              </a:r>
            </a:p>
          </p:txBody>
        </p:sp>
      </p:grpSp>
      <p:sp>
        <p:nvSpPr>
          <p:cNvPr id="36" name="AutoShape 36"/>
          <p:cNvSpPr/>
          <p:nvPr/>
        </p:nvSpPr>
        <p:spPr>
          <a:xfrm>
            <a:off x="1285543" y="4255826"/>
            <a:ext cx="15671727" cy="9573"/>
          </a:xfrm>
          <a:prstGeom prst="line">
            <a:avLst/>
          </a:prstGeom>
          <a:ln w="9525" cap="rnd">
            <a:solidFill>
              <a:srgbClr val="1D1D1D"/>
            </a:solidFill>
            <a:prstDash val="solid"/>
            <a:headEnd type="none" w="sm" len="sm"/>
            <a:tailEnd type="none" w="sm" len="sm"/>
          </a:ln>
        </p:spPr>
      </p:sp>
      <p:grpSp>
        <p:nvGrpSpPr>
          <p:cNvPr id="37" name="Group 37"/>
          <p:cNvGrpSpPr/>
          <p:nvPr/>
        </p:nvGrpSpPr>
        <p:grpSpPr>
          <a:xfrm>
            <a:off x="1331490" y="4411603"/>
            <a:ext cx="3431677" cy="317618"/>
            <a:chOff x="0" y="0"/>
            <a:chExt cx="4575569" cy="423490"/>
          </a:xfrm>
        </p:grpSpPr>
        <p:sp>
          <p:nvSpPr>
            <p:cNvPr id="38" name="Freeform 3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39" name="TextBox 3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Bridge फ़ीस</a:t>
              </a:r>
            </a:p>
          </p:txBody>
        </p:sp>
      </p:grpSp>
      <p:grpSp>
        <p:nvGrpSpPr>
          <p:cNvPr id="40" name="Group 40"/>
          <p:cNvGrpSpPr/>
          <p:nvPr/>
        </p:nvGrpSpPr>
        <p:grpSpPr>
          <a:xfrm>
            <a:off x="5449510" y="4411603"/>
            <a:ext cx="2402176" cy="317618"/>
            <a:chOff x="0" y="0"/>
            <a:chExt cx="3202902" cy="423490"/>
          </a:xfrm>
        </p:grpSpPr>
        <p:sp>
          <p:nvSpPr>
            <p:cNvPr id="41" name="Freeform 4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42" name="TextBox 4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0.5%</a:t>
              </a:r>
            </a:p>
          </p:txBody>
        </p:sp>
      </p:grpSp>
      <p:grpSp>
        <p:nvGrpSpPr>
          <p:cNvPr id="43" name="Group 43"/>
          <p:cNvGrpSpPr/>
          <p:nvPr/>
        </p:nvGrpSpPr>
        <p:grpSpPr>
          <a:xfrm>
            <a:off x="8194853" y="4411603"/>
            <a:ext cx="8510568" cy="317618"/>
            <a:chOff x="0" y="0"/>
            <a:chExt cx="11347425" cy="423490"/>
          </a:xfrm>
        </p:grpSpPr>
        <p:sp>
          <p:nvSpPr>
            <p:cNvPr id="44" name="Freeform 4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45" name="TextBox 4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डिपॉज़िट और विड्रॉल, साथ में लागू नेटवर्क गैस लागत</a:t>
              </a:r>
            </a:p>
          </p:txBody>
        </p:sp>
      </p:grpSp>
      <p:sp>
        <p:nvSpPr>
          <p:cNvPr id="46" name="AutoShape 46"/>
          <p:cNvSpPr/>
          <p:nvPr/>
        </p:nvSpPr>
        <p:spPr>
          <a:xfrm>
            <a:off x="1285543" y="4846071"/>
            <a:ext cx="15671727" cy="9573"/>
          </a:xfrm>
          <a:prstGeom prst="line">
            <a:avLst/>
          </a:prstGeom>
          <a:ln w="9525" cap="rnd">
            <a:solidFill>
              <a:srgbClr val="1D1D1D"/>
            </a:solidFill>
            <a:prstDash val="solid"/>
            <a:headEnd type="none" w="sm" len="sm"/>
            <a:tailEnd type="none" w="sm" len="sm"/>
          </a:ln>
        </p:spPr>
      </p:sp>
      <p:grpSp>
        <p:nvGrpSpPr>
          <p:cNvPr id="47" name="Group 47"/>
          <p:cNvGrpSpPr/>
          <p:nvPr/>
        </p:nvGrpSpPr>
        <p:grpSpPr>
          <a:xfrm>
            <a:off x="1331490" y="5001857"/>
            <a:ext cx="3431677" cy="317618"/>
            <a:chOff x="0" y="0"/>
            <a:chExt cx="4575569" cy="423490"/>
          </a:xfrm>
        </p:grpSpPr>
        <p:sp>
          <p:nvSpPr>
            <p:cNvPr id="48" name="Freeform 4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49" name="TextBox 4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ट्रेडिंग फ़ीस</a:t>
              </a:r>
            </a:p>
          </p:txBody>
        </p:sp>
      </p:grpSp>
      <p:grpSp>
        <p:nvGrpSpPr>
          <p:cNvPr id="50" name="Group 50"/>
          <p:cNvGrpSpPr/>
          <p:nvPr/>
        </p:nvGrpSpPr>
        <p:grpSpPr>
          <a:xfrm>
            <a:off x="5449510" y="5001857"/>
            <a:ext cx="2402176" cy="317618"/>
            <a:chOff x="0" y="0"/>
            <a:chExt cx="3202902" cy="423490"/>
          </a:xfrm>
        </p:grpSpPr>
        <p:sp>
          <p:nvSpPr>
            <p:cNvPr id="51" name="Freeform 5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52" name="TextBox 5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0.1%</a:t>
              </a:r>
            </a:p>
          </p:txBody>
        </p:sp>
      </p:grpSp>
      <p:grpSp>
        <p:nvGrpSpPr>
          <p:cNvPr id="53" name="Group 53"/>
          <p:cNvGrpSpPr/>
          <p:nvPr/>
        </p:nvGrpSpPr>
        <p:grpSpPr>
          <a:xfrm>
            <a:off x="8194853" y="5001857"/>
            <a:ext cx="8510568" cy="317618"/>
            <a:chOff x="0" y="0"/>
            <a:chExt cx="11347425" cy="423490"/>
          </a:xfrm>
        </p:grpSpPr>
        <p:sp>
          <p:nvSpPr>
            <p:cNvPr id="54" name="Freeform 5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55" name="TextBox 5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समर्थित ट्रेडिंग वातावरणों में एक्ज़ीक्यूशन</a:t>
              </a:r>
            </a:p>
          </p:txBody>
        </p:sp>
      </p:grpSp>
      <p:sp>
        <p:nvSpPr>
          <p:cNvPr id="56" name="AutoShape 56"/>
          <p:cNvSpPr/>
          <p:nvPr/>
        </p:nvSpPr>
        <p:spPr>
          <a:xfrm>
            <a:off x="1285543" y="5436326"/>
            <a:ext cx="15671727" cy="9573"/>
          </a:xfrm>
          <a:prstGeom prst="line">
            <a:avLst/>
          </a:prstGeom>
          <a:ln w="9525" cap="rnd">
            <a:solidFill>
              <a:srgbClr val="1D1D1D"/>
            </a:solidFill>
            <a:prstDash val="solid"/>
            <a:headEnd type="none" w="sm" len="sm"/>
            <a:tailEnd type="none" w="sm" len="sm"/>
          </a:ln>
        </p:spPr>
      </p:sp>
      <p:grpSp>
        <p:nvGrpSpPr>
          <p:cNvPr id="57" name="Group 57"/>
          <p:cNvGrpSpPr/>
          <p:nvPr/>
        </p:nvGrpSpPr>
        <p:grpSpPr>
          <a:xfrm>
            <a:off x="1331490" y="5592103"/>
            <a:ext cx="3431677" cy="317618"/>
            <a:chOff x="0" y="0"/>
            <a:chExt cx="4575569" cy="423490"/>
          </a:xfrm>
        </p:grpSpPr>
        <p:sp>
          <p:nvSpPr>
            <p:cNvPr id="58" name="Freeform 5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59" name="TextBox 5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Auto Engine सफलता फ़ीस</a:t>
              </a:r>
            </a:p>
          </p:txBody>
        </p:sp>
      </p:grpSp>
      <p:grpSp>
        <p:nvGrpSpPr>
          <p:cNvPr id="60" name="Group 60"/>
          <p:cNvGrpSpPr/>
          <p:nvPr/>
        </p:nvGrpSpPr>
        <p:grpSpPr>
          <a:xfrm>
            <a:off x="5449510" y="5592103"/>
            <a:ext cx="2402176" cy="317618"/>
            <a:chOff x="0" y="0"/>
            <a:chExt cx="3202902" cy="423490"/>
          </a:xfrm>
        </p:grpSpPr>
        <p:sp>
          <p:nvSpPr>
            <p:cNvPr id="61" name="Freeform 6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62" name="TextBox 62"/>
            <p:cNvSpPr txBox="1"/>
            <p:nvPr/>
          </p:nvSpPr>
          <p:spPr>
            <a:xfrm>
              <a:off x="0" y="-9525"/>
              <a:ext cx="3202902"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यील्ड का 20%</a:t>
              </a:r>
            </a:p>
          </p:txBody>
        </p:sp>
      </p:grpSp>
      <p:grpSp>
        <p:nvGrpSpPr>
          <p:cNvPr id="63" name="Group 63"/>
          <p:cNvGrpSpPr/>
          <p:nvPr/>
        </p:nvGrpSpPr>
        <p:grpSpPr>
          <a:xfrm>
            <a:off x="8194853" y="5592103"/>
            <a:ext cx="8510568" cy="317618"/>
            <a:chOff x="0" y="0"/>
            <a:chExt cx="11347425" cy="423490"/>
          </a:xfrm>
        </p:grpSpPr>
        <p:sp>
          <p:nvSpPr>
            <p:cNvPr id="64" name="Freeform 6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65" name="TextBox 6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केवल Auto Engine के माध्यम से उत्पन्न यील्ड पर लागू</a:t>
              </a:r>
            </a:p>
          </p:txBody>
        </p:sp>
      </p:grpSp>
      <p:sp>
        <p:nvSpPr>
          <p:cNvPr id="66" name="AutoShape 66"/>
          <p:cNvSpPr/>
          <p:nvPr/>
        </p:nvSpPr>
        <p:spPr>
          <a:xfrm>
            <a:off x="1285543" y="6026571"/>
            <a:ext cx="15671727" cy="9573"/>
          </a:xfrm>
          <a:prstGeom prst="line">
            <a:avLst/>
          </a:prstGeom>
          <a:ln w="9525" cap="rnd">
            <a:solidFill>
              <a:srgbClr val="1D1D1D"/>
            </a:solidFill>
            <a:prstDash val="solid"/>
            <a:headEnd type="none" w="sm" len="sm"/>
            <a:tailEnd type="none" w="sm" len="sm"/>
          </a:ln>
        </p:spPr>
      </p:sp>
      <p:grpSp>
        <p:nvGrpSpPr>
          <p:cNvPr id="67" name="Group 67"/>
          <p:cNvGrpSpPr/>
          <p:nvPr/>
        </p:nvGrpSpPr>
        <p:grpSpPr>
          <a:xfrm>
            <a:off x="1331490" y="6182348"/>
            <a:ext cx="3431677" cy="317618"/>
            <a:chOff x="0" y="0"/>
            <a:chExt cx="4575569" cy="423490"/>
          </a:xfrm>
        </p:grpSpPr>
        <p:sp>
          <p:nvSpPr>
            <p:cNvPr id="68" name="Freeform 6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69" name="TextBox 69"/>
            <p:cNvSpPr txBox="1"/>
            <p:nvPr/>
          </p:nvSpPr>
          <p:spPr>
            <a:xfrm>
              <a:off x="0" y="-9525"/>
              <a:ext cx="4575569" cy="433015"/>
            </a:xfrm>
            <a:prstGeom prst="rect">
              <a:avLst/>
            </a:prstGeom>
          </p:spPr>
          <p:txBody>
            <a:bodyPr lIns="0" tIns="0" rIns="0" bIns="0" rtlCol="0" anchor="ctr"/>
            <a:lstStyle/>
            <a:p>
              <a:pPr algn="l">
                <a:lnSpc>
                  <a:spcPts val="1800"/>
                </a:lnSpc>
              </a:pPr>
              <a:r>
                <a:rPr lang="en-US" sz="1500" b="1">
                  <a:solidFill>
                    <a:srgbClr val="D2D2D2"/>
                  </a:solidFill>
                  <a:latin typeface="Inter Bold"/>
                  <a:ea typeface="Inter Bold"/>
                  <a:cs typeface="Inter Bold"/>
                  <a:sym typeface="Inter Bold"/>
                </a:rPr>
                <a:t>X9 Rewards Pool Allocation</a:t>
              </a:r>
            </a:p>
          </p:txBody>
        </p:sp>
      </p:grpSp>
      <p:grpSp>
        <p:nvGrpSpPr>
          <p:cNvPr id="70" name="Group 70"/>
          <p:cNvGrpSpPr/>
          <p:nvPr/>
        </p:nvGrpSpPr>
        <p:grpSpPr>
          <a:xfrm>
            <a:off x="5449510" y="6182348"/>
            <a:ext cx="2402176" cy="317618"/>
            <a:chOff x="0" y="0"/>
            <a:chExt cx="3202902" cy="423490"/>
          </a:xfrm>
        </p:grpSpPr>
        <p:sp>
          <p:nvSpPr>
            <p:cNvPr id="71" name="Freeform 7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72" name="TextBox 72"/>
            <p:cNvSpPr txBox="1"/>
            <p:nvPr/>
          </p:nvSpPr>
          <p:spPr>
            <a:xfrm>
              <a:off x="0" y="-9525"/>
              <a:ext cx="3202902"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यील्ड का 9%</a:t>
              </a:r>
            </a:p>
          </p:txBody>
        </p:sp>
      </p:grpSp>
      <p:grpSp>
        <p:nvGrpSpPr>
          <p:cNvPr id="73" name="Group 73"/>
          <p:cNvGrpSpPr/>
          <p:nvPr/>
        </p:nvGrpSpPr>
        <p:grpSpPr>
          <a:xfrm>
            <a:off x="8194853" y="6182348"/>
            <a:ext cx="8510568" cy="317618"/>
            <a:chOff x="0" y="0"/>
            <a:chExt cx="11347425" cy="423490"/>
          </a:xfrm>
        </p:grpSpPr>
        <p:sp>
          <p:nvSpPr>
            <p:cNvPr id="74" name="Freeform 7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75" name="TextBox 7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नौ X9 रिवॉर्ड पूल्स में आवंटित</a:t>
              </a:r>
            </a:p>
          </p:txBody>
        </p:sp>
      </p:grpSp>
      <p:grpSp>
        <p:nvGrpSpPr>
          <p:cNvPr id="76" name="Group 76"/>
          <p:cNvGrpSpPr/>
          <p:nvPr/>
        </p:nvGrpSpPr>
        <p:grpSpPr>
          <a:xfrm>
            <a:off x="978789" y="7346318"/>
            <a:ext cx="16285235" cy="1676676"/>
            <a:chOff x="0" y="0"/>
            <a:chExt cx="21713647" cy="2235568"/>
          </a:xfrm>
        </p:grpSpPr>
        <p:sp>
          <p:nvSpPr>
            <p:cNvPr id="77" name="Freeform 77"/>
            <p:cNvSpPr/>
            <p:nvPr/>
          </p:nvSpPr>
          <p:spPr>
            <a:xfrm>
              <a:off x="0" y="0"/>
              <a:ext cx="21713698" cy="2235517"/>
            </a:xfrm>
            <a:custGeom>
              <a:avLst/>
              <a:gdLst/>
              <a:ahLst/>
              <a:cxnLst/>
              <a:rect l="l" t="t" r="r" b="b"/>
              <a:pathLst>
                <a:path w="21713698" h="2235517">
                  <a:moveTo>
                    <a:pt x="0" y="447103"/>
                  </a:moveTo>
                  <a:cubicBezTo>
                    <a:pt x="0" y="200127"/>
                    <a:pt x="149733" y="0"/>
                    <a:pt x="334518" y="0"/>
                  </a:cubicBezTo>
                  <a:lnTo>
                    <a:pt x="21379180" y="0"/>
                  </a:lnTo>
                  <a:cubicBezTo>
                    <a:pt x="21563966" y="0"/>
                    <a:pt x="21713698" y="200127"/>
                    <a:pt x="21713698" y="447103"/>
                  </a:cubicBezTo>
                  <a:lnTo>
                    <a:pt x="21713698" y="1788414"/>
                  </a:lnTo>
                  <a:cubicBezTo>
                    <a:pt x="21713698" y="2035390"/>
                    <a:pt x="21563966" y="2235517"/>
                    <a:pt x="21379180" y="2235517"/>
                  </a:cubicBezTo>
                  <a:lnTo>
                    <a:pt x="334518" y="2235517"/>
                  </a:lnTo>
                  <a:cubicBezTo>
                    <a:pt x="149733" y="2235517"/>
                    <a:pt x="0" y="2035390"/>
                    <a:pt x="0" y="1788414"/>
                  </a:cubicBezTo>
                  <a:close/>
                </a:path>
              </a:pathLst>
            </a:custGeom>
            <a:solidFill>
              <a:srgbClr val="60A5FA">
                <a:alpha val="3922"/>
              </a:srgbClr>
            </a:solidFill>
            <a:ln w="19065" cap="sq">
              <a:solidFill>
                <a:srgbClr val="3B82F6"/>
              </a:solidFill>
              <a:prstDash val="solid"/>
              <a:miter/>
            </a:ln>
          </p:spPr>
        </p:sp>
      </p:grpSp>
      <p:grpSp>
        <p:nvGrpSpPr>
          <p:cNvPr id="78" name="Group 78"/>
          <p:cNvGrpSpPr/>
          <p:nvPr/>
        </p:nvGrpSpPr>
        <p:grpSpPr>
          <a:xfrm>
            <a:off x="1674657" y="8047389"/>
            <a:ext cx="2745343" cy="274534"/>
            <a:chOff x="0" y="0"/>
            <a:chExt cx="3660458" cy="366046"/>
          </a:xfrm>
        </p:grpSpPr>
        <p:sp>
          <p:nvSpPr>
            <p:cNvPr id="79" name="Freeform 79"/>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80" name="TextBox 80"/>
            <p:cNvSpPr txBox="1"/>
            <p:nvPr/>
          </p:nvSpPr>
          <p:spPr>
            <a:xfrm>
              <a:off x="0" y="-9525"/>
              <a:ext cx="366045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मूल सिद्धांत</a:t>
              </a:r>
            </a:p>
          </p:txBody>
        </p:sp>
      </p:grpSp>
      <p:sp>
        <p:nvSpPr>
          <p:cNvPr id="81" name="TextBox 81"/>
          <p:cNvSpPr txBox="1"/>
          <p:nvPr/>
        </p:nvSpPr>
        <p:spPr>
          <a:xfrm>
            <a:off x="5215415" y="7636969"/>
            <a:ext cx="8274575" cy="1095375"/>
          </a:xfrm>
          <a:prstGeom prst="rect">
            <a:avLst/>
          </a:prstGeom>
        </p:spPr>
        <p:txBody>
          <a:bodyPr lIns="0" tIns="0" rIns="0" bIns="0" rtlCol="0" anchor="t">
            <a:spAutoFit/>
          </a:bodyPr>
          <a:lstStyle/>
          <a:p>
            <a:pPr marL="0" lvl="0" indent="0" algn="l">
              <a:lnSpc>
                <a:spcPts val="1799"/>
              </a:lnSpc>
              <a:spcBef>
                <a:spcPct val="0"/>
              </a:spcBef>
            </a:pPr>
            <a:r>
              <a:rPr lang="en-US" sz="1499" b="1" u="none" strike="noStrike">
                <a:solidFill>
                  <a:srgbClr val="FFFFFF"/>
                </a:solidFill>
                <a:latin typeface="Inter Bold"/>
                <a:ea typeface="Inter Bold"/>
                <a:cs typeface="Inter Bold"/>
                <a:sym typeface="Inter Bold"/>
              </a:rPr>
              <a:t>आपको हमेशा पता होना चाहिए कि आप किस चीज़ के लिए भुगतान कर रहे हैं।</a:t>
            </a:r>
          </a:p>
          <a:p>
            <a:pPr marL="0" lvl="0" indent="0" algn="l">
              <a:lnSpc>
                <a:spcPts val="1799"/>
              </a:lnSpc>
              <a:spcBef>
                <a:spcPct val="0"/>
              </a:spcBef>
            </a:pPr>
            <a:endParaRPr lang="en-US" sz="1499" b="1" u="none" strike="noStrike">
              <a:solidFill>
                <a:srgbClr val="FFFFFF"/>
              </a:solidFill>
              <a:latin typeface="Inter Bold"/>
              <a:ea typeface="Inter Bold"/>
              <a:cs typeface="Inter Bold"/>
              <a:sym typeface="Inter Bold"/>
            </a:endParaRPr>
          </a:p>
          <a:p>
            <a:pPr marL="0" lvl="0" indent="0" algn="l">
              <a:lnSpc>
                <a:spcPts val="1799"/>
              </a:lnSpc>
              <a:spcBef>
                <a:spcPct val="0"/>
              </a:spcBef>
            </a:pPr>
            <a:r>
              <a:rPr lang="en-US" sz="1499" u="none" strike="noStrike">
                <a:solidFill>
                  <a:srgbClr val="FFFFFF"/>
                </a:solidFill>
                <a:latin typeface="Inter"/>
                <a:ea typeface="Inter"/>
                <a:cs typeface="Inter"/>
                <a:sym typeface="Inter"/>
              </a:rPr>
              <a:t>स्पष्ट एक्टिवेशन। स्पष्ट सेटलमेंट। स्पष्ट ट्रेडिंग। प्रदर्शन-संबंधी फ़ीस में स्पष्टता।</a:t>
            </a:r>
          </a:p>
          <a:p>
            <a:pPr marL="0" lvl="0" indent="0" algn="l">
              <a:lnSpc>
                <a:spcPts val="1799"/>
              </a:lnSpc>
              <a:spcBef>
                <a:spcPct val="0"/>
              </a:spcBef>
            </a:pPr>
            <a:endParaRPr lang="en-US" sz="1499" u="none" strike="noStrike">
              <a:solidFill>
                <a:srgbClr val="FFFFFF"/>
              </a:solidFill>
              <a:latin typeface="Inter"/>
              <a:ea typeface="Inter"/>
              <a:cs typeface="Inter"/>
              <a:sym typeface="Inter"/>
            </a:endParaRPr>
          </a:p>
          <a:p>
            <a:pPr marL="0" lvl="0" indent="0" algn="l">
              <a:lnSpc>
                <a:spcPts val="1799"/>
              </a:lnSpc>
              <a:spcBef>
                <a:spcPct val="0"/>
              </a:spcBef>
            </a:pPr>
            <a:r>
              <a:rPr lang="en-US" sz="1499" b="1" u="none" strike="noStrike">
                <a:solidFill>
                  <a:srgbClr val="FFFFFF"/>
                </a:solidFill>
                <a:latin typeface="Inter Bold"/>
                <a:ea typeface="Inter Bold"/>
                <a:cs typeface="Inter Bold"/>
                <a:sym typeface="Inter Bold"/>
              </a:rPr>
              <a:t>डिज़ाइन से ही पारदर्शी।</a:t>
            </a:r>
          </a:p>
        </p:txBody>
      </p:sp>
      <p:grpSp>
        <p:nvGrpSpPr>
          <p:cNvPr id="82" name="Group 82"/>
          <p:cNvGrpSpPr/>
          <p:nvPr/>
        </p:nvGrpSpPr>
        <p:grpSpPr>
          <a:xfrm>
            <a:off x="823608" y="9789138"/>
            <a:ext cx="9608706" cy="252189"/>
            <a:chOff x="0" y="0"/>
            <a:chExt cx="12811608" cy="336252"/>
          </a:xfrm>
        </p:grpSpPr>
        <p:sp>
          <p:nvSpPr>
            <p:cNvPr id="83" name="Freeform 83"/>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84" name="TextBox 84"/>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85" name="Freeform 85"/>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9710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GROWTH JOURNEY</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16</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785156"/>
            <a:ext cx="9883245" cy="953062"/>
            <a:chOff x="0" y="0"/>
            <a:chExt cx="13177660" cy="1270750"/>
          </a:xfrm>
        </p:grpSpPr>
        <p:sp>
          <p:nvSpPr>
            <p:cNvPr id="13" name="Freeform 13"/>
            <p:cNvSpPr/>
            <p:nvPr/>
          </p:nvSpPr>
          <p:spPr>
            <a:xfrm>
              <a:off x="0" y="0"/>
              <a:ext cx="13177655" cy="1270753"/>
            </a:xfrm>
            <a:custGeom>
              <a:avLst/>
              <a:gdLst/>
              <a:ahLst/>
              <a:cxnLst/>
              <a:rect l="l" t="t" r="r" b="b"/>
              <a:pathLst>
                <a:path w="13177655" h="1270753">
                  <a:moveTo>
                    <a:pt x="0" y="0"/>
                  </a:moveTo>
                  <a:lnTo>
                    <a:pt x="13177655" y="0"/>
                  </a:lnTo>
                  <a:lnTo>
                    <a:pt x="13177655" y="1270753"/>
                  </a:lnTo>
                  <a:lnTo>
                    <a:pt x="0" y="1270753"/>
                  </a:lnTo>
                  <a:close/>
                </a:path>
              </a:pathLst>
            </a:custGeom>
            <a:blipFill>
              <a:blip r:embed="rId4">
                <a:alphaModFix amt="0"/>
              </a:blip>
              <a:stretch>
                <a:fillRect t="-166052" b="-138065"/>
              </a:stretch>
            </a:blipFill>
          </p:spPr>
        </p:sp>
        <p:sp>
          <p:nvSpPr>
            <p:cNvPr id="14" name="TextBox 14"/>
            <p:cNvSpPr txBox="1"/>
            <p:nvPr/>
          </p:nvSpPr>
          <p:spPr>
            <a:xfrm>
              <a:off x="0" y="-9525"/>
              <a:ext cx="13177660" cy="1280275"/>
            </a:xfrm>
            <a:prstGeom prst="rect">
              <a:avLst/>
            </a:prstGeom>
          </p:spPr>
          <p:txBody>
            <a:bodyPr lIns="0" tIns="0" rIns="0" bIns="0" rtlCol="0" anchor="ctr"/>
            <a:lstStyle/>
            <a:p>
              <a:pPr marL="0" lvl="0" indent="0" algn="l">
                <a:lnSpc>
                  <a:spcPts val="5404"/>
                </a:lnSpc>
                <a:spcBef>
                  <a:spcPct val="0"/>
                </a:spcBef>
              </a:pPr>
              <a:r>
                <a:rPr lang="en-US" sz="4503" b="1" u="none" strike="noStrike">
                  <a:solidFill>
                    <a:srgbClr val="FFFFFF"/>
                  </a:solidFill>
                  <a:latin typeface="Inter Bold"/>
                  <a:ea typeface="Inter Bold"/>
                  <a:cs typeface="Inter Bold"/>
                  <a:sym typeface="Inter Bold"/>
                </a:rPr>
                <a:t>आपकी RIFT GROWTH JOURNEY</a:t>
              </a:r>
            </a:p>
          </p:txBody>
        </p:sp>
      </p:grpSp>
      <p:grpSp>
        <p:nvGrpSpPr>
          <p:cNvPr id="15" name="Group 15"/>
          <p:cNvGrpSpPr/>
          <p:nvPr/>
        </p:nvGrpSpPr>
        <p:grpSpPr>
          <a:xfrm>
            <a:off x="978789" y="3062068"/>
            <a:ext cx="7596216" cy="1961798"/>
            <a:chOff x="0" y="0"/>
            <a:chExt cx="10128288" cy="2615730"/>
          </a:xfrm>
        </p:grpSpPr>
        <p:sp>
          <p:nvSpPr>
            <p:cNvPr id="16" name="Freeform 16"/>
            <p:cNvSpPr/>
            <p:nvPr/>
          </p:nvSpPr>
          <p:spPr>
            <a:xfrm>
              <a:off x="0" y="0"/>
              <a:ext cx="10128250" cy="2615755"/>
            </a:xfrm>
            <a:custGeom>
              <a:avLst/>
              <a:gdLst/>
              <a:ahLst/>
              <a:cxnLst/>
              <a:rect l="l" t="t" r="r" b="b"/>
              <a:pathLst>
                <a:path w="10128250" h="2615755">
                  <a:moveTo>
                    <a:pt x="0" y="420353"/>
                  </a:moveTo>
                  <a:cubicBezTo>
                    <a:pt x="0" y="188247"/>
                    <a:pt x="149352" y="0"/>
                    <a:pt x="333502" y="0"/>
                  </a:cubicBezTo>
                  <a:lnTo>
                    <a:pt x="9794748" y="0"/>
                  </a:lnTo>
                  <a:cubicBezTo>
                    <a:pt x="9978898" y="0"/>
                    <a:pt x="10128250" y="188247"/>
                    <a:pt x="10128250" y="420353"/>
                  </a:cubicBezTo>
                  <a:lnTo>
                    <a:pt x="10128250" y="2195409"/>
                  </a:lnTo>
                  <a:cubicBezTo>
                    <a:pt x="10128250" y="2427516"/>
                    <a:pt x="9978898" y="2615755"/>
                    <a:pt x="9794748" y="2615755"/>
                  </a:cubicBezTo>
                  <a:lnTo>
                    <a:pt x="333502" y="2615755"/>
                  </a:lnTo>
                  <a:cubicBezTo>
                    <a:pt x="149352" y="2615756"/>
                    <a:pt x="0" y="2427516"/>
                    <a:pt x="0" y="2195409"/>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290314" y="3473448"/>
            <a:ext cx="6973176" cy="274534"/>
            <a:chOff x="0" y="0"/>
            <a:chExt cx="9297568" cy="366046"/>
          </a:xfrm>
        </p:grpSpPr>
        <p:sp>
          <p:nvSpPr>
            <p:cNvPr id="18" name="Freeform 18"/>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19" name="TextBox 19"/>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01 — मुफ़्त डेमो से शुरुआत करें</a:t>
              </a:r>
            </a:p>
          </p:txBody>
        </p:sp>
      </p:grpSp>
      <p:sp>
        <p:nvSpPr>
          <p:cNvPr id="20" name="TextBox 20"/>
          <p:cNvSpPr txBox="1"/>
          <p:nvPr/>
        </p:nvSpPr>
        <p:spPr>
          <a:xfrm>
            <a:off x="1290561" y="3909908"/>
            <a:ext cx="5620121"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$10,000 वर्चुअल फ़ंड्स के साथ अपना RIFT डेमो अकाउंट खोलें।</a:t>
            </a:r>
          </a:p>
          <a:p>
            <a:pPr marL="0" lvl="0" indent="0" algn="l">
              <a:lnSpc>
                <a:spcPts val="2400"/>
              </a:lnSpc>
              <a:spcBef>
                <a:spcPct val="0"/>
              </a:spcBef>
            </a:pPr>
            <a:r>
              <a:rPr lang="en-US" sz="1500" u="none" strike="noStrike">
                <a:solidFill>
                  <a:srgbClr val="D2D2D2"/>
                </a:solidFill>
                <a:latin typeface="Inter"/>
                <a:ea typeface="Inter"/>
                <a:cs typeface="Inter"/>
                <a:sym typeface="Inter"/>
              </a:rPr>
              <a:t>लाइव होने से पहले अभ्यास करें।</a:t>
            </a:r>
          </a:p>
        </p:txBody>
      </p:sp>
      <p:grpSp>
        <p:nvGrpSpPr>
          <p:cNvPr id="21" name="Group 21"/>
          <p:cNvGrpSpPr/>
          <p:nvPr/>
        </p:nvGrpSpPr>
        <p:grpSpPr>
          <a:xfrm>
            <a:off x="9159916" y="3062068"/>
            <a:ext cx="7596216" cy="1961798"/>
            <a:chOff x="0" y="0"/>
            <a:chExt cx="10128288" cy="2615730"/>
          </a:xfrm>
        </p:grpSpPr>
        <p:sp>
          <p:nvSpPr>
            <p:cNvPr id="22" name="Freeform 22"/>
            <p:cNvSpPr/>
            <p:nvPr/>
          </p:nvSpPr>
          <p:spPr>
            <a:xfrm>
              <a:off x="0" y="0"/>
              <a:ext cx="10128250" cy="2615755"/>
            </a:xfrm>
            <a:custGeom>
              <a:avLst/>
              <a:gdLst/>
              <a:ahLst/>
              <a:cxnLst/>
              <a:rect l="l" t="t" r="r" b="b"/>
              <a:pathLst>
                <a:path w="10128250" h="2615755">
                  <a:moveTo>
                    <a:pt x="0" y="420353"/>
                  </a:moveTo>
                  <a:cubicBezTo>
                    <a:pt x="0" y="188247"/>
                    <a:pt x="149352" y="0"/>
                    <a:pt x="333502" y="0"/>
                  </a:cubicBezTo>
                  <a:lnTo>
                    <a:pt x="9794748" y="0"/>
                  </a:lnTo>
                  <a:cubicBezTo>
                    <a:pt x="9978898" y="0"/>
                    <a:pt x="10128250" y="188247"/>
                    <a:pt x="10128250" y="420353"/>
                  </a:cubicBezTo>
                  <a:lnTo>
                    <a:pt x="10128250" y="2195409"/>
                  </a:lnTo>
                  <a:cubicBezTo>
                    <a:pt x="10128250" y="2427516"/>
                    <a:pt x="9978898" y="2615755"/>
                    <a:pt x="9794748" y="2615755"/>
                  </a:cubicBezTo>
                  <a:lnTo>
                    <a:pt x="333502" y="2615755"/>
                  </a:lnTo>
                  <a:cubicBezTo>
                    <a:pt x="149352" y="2615756"/>
                    <a:pt x="0" y="2427516"/>
                    <a:pt x="0" y="2195409"/>
                  </a:cubicBezTo>
                  <a:close/>
                </a:path>
              </a:pathLst>
            </a:custGeom>
            <a:solidFill>
              <a:srgbClr val="0E0F10"/>
            </a:solidFill>
            <a:ln w="19065" cap="sq">
              <a:solidFill>
                <a:srgbClr val="2A2C2E"/>
              </a:solidFill>
              <a:prstDash val="solid"/>
              <a:miter/>
            </a:ln>
          </p:spPr>
        </p:sp>
      </p:grpSp>
      <p:grpSp>
        <p:nvGrpSpPr>
          <p:cNvPr id="23" name="Group 23"/>
          <p:cNvGrpSpPr/>
          <p:nvPr/>
        </p:nvGrpSpPr>
        <p:grpSpPr>
          <a:xfrm>
            <a:off x="9471441" y="3416298"/>
            <a:ext cx="6973176" cy="274534"/>
            <a:chOff x="0" y="0"/>
            <a:chExt cx="9297568" cy="366046"/>
          </a:xfrm>
        </p:grpSpPr>
        <p:sp>
          <p:nvSpPr>
            <p:cNvPr id="24" name="Freeform 24"/>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25" name="TextBox 25"/>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02 — अपना कॉम्प्लिमेंटरी लाइसेंस प्राप्त करें</a:t>
              </a:r>
            </a:p>
          </p:txBody>
        </p:sp>
      </p:grpSp>
      <p:sp>
        <p:nvSpPr>
          <p:cNvPr id="26" name="TextBox 26"/>
          <p:cNvSpPr txBox="1"/>
          <p:nvPr/>
        </p:nvSpPr>
        <p:spPr>
          <a:xfrm>
            <a:off x="9471698" y="3802861"/>
            <a:ext cx="5996032"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100X HYPERDRIVE मिशन पूरे करें और अपना कॉम्प्लिमेंटरी Auto Engine License प्राप्त करें।</a:t>
            </a:r>
          </a:p>
          <a:p>
            <a:pPr marL="0" lvl="0" indent="0" algn="l">
              <a:lnSpc>
                <a:spcPts val="2400"/>
              </a:lnSpc>
              <a:spcBef>
                <a:spcPct val="0"/>
              </a:spcBef>
            </a:pPr>
            <a:r>
              <a:rPr lang="en-US" sz="1500" u="none" strike="noStrike">
                <a:solidFill>
                  <a:srgbClr val="D2D2D2"/>
                </a:solidFill>
                <a:latin typeface="Inter"/>
                <a:ea typeface="Inter"/>
                <a:cs typeface="Inter"/>
                <a:sym typeface="Inter"/>
              </a:rPr>
              <a:t>चुनें: Micro · Smart · Alpha या तीनों flows चुनें।</a:t>
            </a:r>
          </a:p>
        </p:txBody>
      </p:sp>
      <p:grpSp>
        <p:nvGrpSpPr>
          <p:cNvPr id="27" name="Group 27"/>
          <p:cNvGrpSpPr/>
          <p:nvPr/>
        </p:nvGrpSpPr>
        <p:grpSpPr>
          <a:xfrm>
            <a:off x="978789" y="5223891"/>
            <a:ext cx="7596216" cy="1793458"/>
            <a:chOff x="0" y="0"/>
            <a:chExt cx="10128288" cy="2391277"/>
          </a:xfrm>
        </p:grpSpPr>
        <p:sp>
          <p:nvSpPr>
            <p:cNvPr id="28" name="Freeform 28"/>
            <p:cNvSpPr/>
            <p:nvPr/>
          </p:nvSpPr>
          <p:spPr>
            <a:xfrm>
              <a:off x="0" y="0"/>
              <a:ext cx="10128250" cy="2391302"/>
            </a:xfrm>
            <a:custGeom>
              <a:avLst/>
              <a:gdLst/>
              <a:ahLst/>
              <a:cxnLst/>
              <a:rect l="l" t="t" r="r" b="b"/>
              <a:pathLst>
                <a:path w="10128250" h="2391302">
                  <a:moveTo>
                    <a:pt x="0" y="384283"/>
                  </a:moveTo>
                  <a:cubicBezTo>
                    <a:pt x="0" y="172093"/>
                    <a:pt x="149352" y="0"/>
                    <a:pt x="333502" y="0"/>
                  </a:cubicBezTo>
                  <a:lnTo>
                    <a:pt x="9794748" y="0"/>
                  </a:lnTo>
                  <a:cubicBezTo>
                    <a:pt x="9978898" y="0"/>
                    <a:pt x="10128250" y="172093"/>
                    <a:pt x="10128250" y="384283"/>
                  </a:cubicBezTo>
                  <a:lnTo>
                    <a:pt x="10128250" y="2007023"/>
                  </a:lnTo>
                  <a:cubicBezTo>
                    <a:pt x="10128250" y="2219213"/>
                    <a:pt x="9978898" y="2391302"/>
                    <a:pt x="9794748" y="2391302"/>
                  </a:cubicBezTo>
                  <a:lnTo>
                    <a:pt x="333502" y="2391302"/>
                  </a:lnTo>
                  <a:cubicBezTo>
                    <a:pt x="149352" y="2391303"/>
                    <a:pt x="0" y="2219213"/>
                    <a:pt x="0" y="2007023"/>
                  </a:cubicBezTo>
                  <a:close/>
                </a:path>
              </a:pathLst>
            </a:custGeom>
            <a:solidFill>
              <a:srgbClr val="0E0F10"/>
            </a:solidFill>
            <a:ln w="19065" cap="sq">
              <a:solidFill>
                <a:srgbClr val="2A2C2E"/>
              </a:solidFill>
              <a:prstDash val="solid"/>
              <a:miter/>
            </a:ln>
          </p:spPr>
        </p:sp>
      </p:grpSp>
      <p:grpSp>
        <p:nvGrpSpPr>
          <p:cNvPr id="29" name="Group 29"/>
          <p:cNvGrpSpPr/>
          <p:nvPr/>
        </p:nvGrpSpPr>
        <p:grpSpPr>
          <a:xfrm>
            <a:off x="1290314" y="5465376"/>
            <a:ext cx="6973176" cy="274534"/>
            <a:chOff x="0" y="0"/>
            <a:chExt cx="9297568" cy="366046"/>
          </a:xfrm>
        </p:grpSpPr>
        <p:sp>
          <p:nvSpPr>
            <p:cNvPr id="30" name="Freeform 30"/>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31" name="TextBox 31"/>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03 — अपनी कैपिटल जमा करें</a:t>
              </a:r>
            </a:p>
          </p:txBody>
        </p:sp>
      </p:grpSp>
      <p:sp>
        <p:nvSpPr>
          <p:cNvPr id="32" name="TextBox 32"/>
          <p:cNvSpPr txBox="1"/>
          <p:nvPr/>
        </p:nvSpPr>
        <p:spPr>
          <a:xfrm>
            <a:off x="1290561" y="5851939"/>
            <a:ext cx="5620121"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अपने चुने हुए Engine वातावरण में फ़ंड जमा करें।</a:t>
            </a:r>
          </a:p>
          <a:p>
            <a:pPr marL="0" lvl="0" indent="0" algn="l">
              <a:lnSpc>
                <a:spcPts val="2400"/>
              </a:lnSpc>
              <a:spcBef>
                <a:spcPct val="0"/>
              </a:spcBef>
            </a:pPr>
            <a:r>
              <a:rPr lang="en-US" sz="1500" u="none" strike="noStrike">
                <a:solidFill>
                  <a:srgbClr val="D2D2D2"/>
                </a:solidFill>
                <a:latin typeface="Inter"/>
                <a:ea typeface="Inter"/>
                <a:cs typeface="Inter"/>
                <a:sym typeface="Inter"/>
              </a:rPr>
              <a:t>संरचित 24-घंटे के साइकल्स के माध्यम से सहभागिता करें और लागू साइकल तथा प्लेटफ़ॉर्म शर्तों के अनुसार विड्रॉल करें।</a:t>
            </a:r>
          </a:p>
        </p:txBody>
      </p:sp>
      <p:grpSp>
        <p:nvGrpSpPr>
          <p:cNvPr id="33" name="Group 33"/>
          <p:cNvGrpSpPr/>
          <p:nvPr/>
        </p:nvGrpSpPr>
        <p:grpSpPr>
          <a:xfrm>
            <a:off x="9159916" y="5223891"/>
            <a:ext cx="7596216" cy="1793458"/>
            <a:chOff x="0" y="0"/>
            <a:chExt cx="10128288" cy="2391277"/>
          </a:xfrm>
        </p:grpSpPr>
        <p:sp>
          <p:nvSpPr>
            <p:cNvPr id="34" name="Freeform 34"/>
            <p:cNvSpPr/>
            <p:nvPr/>
          </p:nvSpPr>
          <p:spPr>
            <a:xfrm>
              <a:off x="0" y="0"/>
              <a:ext cx="10128250" cy="2391302"/>
            </a:xfrm>
            <a:custGeom>
              <a:avLst/>
              <a:gdLst/>
              <a:ahLst/>
              <a:cxnLst/>
              <a:rect l="l" t="t" r="r" b="b"/>
              <a:pathLst>
                <a:path w="10128250" h="2391302">
                  <a:moveTo>
                    <a:pt x="0" y="384283"/>
                  </a:moveTo>
                  <a:cubicBezTo>
                    <a:pt x="0" y="172093"/>
                    <a:pt x="149352" y="0"/>
                    <a:pt x="333502" y="0"/>
                  </a:cubicBezTo>
                  <a:lnTo>
                    <a:pt x="9794748" y="0"/>
                  </a:lnTo>
                  <a:cubicBezTo>
                    <a:pt x="9978898" y="0"/>
                    <a:pt x="10128250" y="172093"/>
                    <a:pt x="10128250" y="384283"/>
                  </a:cubicBezTo>
                  <a:lnTo>
                    <a:pt x="10128250" y="2007023"/>
                  </a:lnTo>
                  <a:cubicBezTo>
                    <a:pt x="10128250" y="2219213"/>
                    <a:pt x="9978898" y="2391302"/>
                    <a:pt x="9794748" y="2391302"/>
                  </a:cubicBezTo>
                  <a:lnTo>
                    <a:pt x="333502" y="2391302"/>
                  </a:lnTo>
                  <a:cubicBezTo>
                    <a:pt x="149352" y="2391303"/>
                    <a:pt x="0" y="2219213"/>
                    <a:pt x="0" y="2007023"/>
                  </a:cubicBezTo>
                  <a:close/>
                </a:path>
              </a:pathLst>
            </a:custGeom>
            <a:solidFill>
              <a:srgbClr val="0E0F10"/>
            </a:solidFill>
            <a:ln w="19065" cap="sq">
              <a:solidFill>
                <a:srgbClr val="2A2C2E"/>
              </a:solidFill>
              <a:prstDash val="solid"/>
              <a:miter/>
            </a:ln>
          </p:spPr>
        </p:sp>
      </p:grpSp>
      <p:grpSp>
        <p:nvGrpSpPr>
          <p:cNvPr id="35" name="Group 35"/>
          <p:cNvGrpSpPr/>
          <p:nvPr/>
        </p:nvGrpSpPr>
        <p:grpSpPr>
          <a:xfrm>
            <a:off x="9471441" y="5547253"/>
            <a:ext cx="6973176" cy="274534"/>
            <a:chOff x="0" y="0"/>
            <a:chExt cx="9297568" cy="366046"/>
          </a:xfrm>
        </p:grpSpPr>
        <p:sp>
          <p:nvSpPr>
            <p:cNvPr id="36" name="Freeform 36"/>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37" name="TextBox 37"/>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04 — अपना रेफ़रल लिंक शेयर करें</a:t>
              </a:r>
            </a:p>
          </p:txBody>
        </p:sp>
      </p:grpSp>
      <p:sp>
        <p:nvSpPr>
          <p:cNvPr id="38" name="TextBox 38"/>
          <p:cNvSpPr txBox="1"/>
          <p:nvPr/>
        </p:nvSpPr>
        <p:spPr>
          <a:xfrm>
            <a:off x="9471698" y="5933815"/>
            <a:ext cx="5220071"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अपने यूनिक RIFT रेफ़रल लिंक का उपयोग करके दूसरों को आमंत्रित करें।</a:t>
            </a:r>
          </a:p>
          <a:p>
            <a:pPr marL="0" lvl="0" indent="0" algn="l">
              <a:lnSpc>
                <a:spcPts val="2400"/>
              </a:lnSpc>
              <a:spcBef>
                <a:spcPct val="0"/>
              </a:spcBef>
            </a:pPr>
            <a:r>
              <a:rPr lang="en-US" sz="1500" u="none" strike="noStrike">
                <a:solidFill>
                  <a:srgbClr val="D2D2D2"/>
                </a:solidFill>
                <a:latin typeface="Inter"/>
                <a:ea typeface="Inter"/>
                <a:cs typeface="Inter"/>
                <a:sym typeface="Inter"/>
              </a:rPr>
              <a:t>नेटवर्क गतिविधि से योग्य रिवॉर्ड्स कमाएँ।</a:t>
            </a:r>
          </a:p>
        </p:txBody>
      </p:sp>
      <p:grpSp>
        <p:nvGrpSpPr>
          <p:cNvPr id="39" name="Group 39"/>
          <p:cNvGrpSpPr/>
          <p:nvPr/>
        </p:nvGrpSpPr>
        <p:grpSpPr>
          <a:xfrm>
            <a:off x="978789" y="7217374"/>
            <a:ext cx="7596216" cy="1813208"/>
            <a:chOff x="0" y="0"/>
            <a:chExt cx="10128288" cy="2417610"/>
          </a:xfrm>
        </p:grpSpPr>
        <p:sp>
          <p:nvSpPr>
            <p:cNvPr id="40" name="Freeform 40"/>
            <p:cNvSpPr/>
            <p:nvPr/>
          </p:nvSpPr>
          <p:spPr>
            <a:xfrm>
              <a:off x="0" y="0"/>
              <a:ext cx="10128250" cy="2417635"/>
            </a:xfrm>
            <a:custGeom>
              <a:avLst/>
              <a:gdLst/>
              <a:ahLst/>
              <a:cxnLst/>
              <a:rect l="l" t="t" r="r" b="b"/>
              <a:pathLst>
                <a:path w="10128250" h="2417635">
                  <a:moveTo>
                    <a:pt x="0" y="388515"/>
                  </a:moveTo>
                  <a:cubicBezTo>
                    <a:pt x="0" y="173988"/>
                    <a:pt x="149352" y="0"/>
                    <a:pt x="333502" y="0"/>
                  </a:cubicBezTo>
                  <a:lnTo>
                    <a:pt x="9794748" y="0"/>
                  </a:lnTo>
                  <a:cubicBezTo>
                    <a:pt x="9978898" y="0"/>
                    <a:pt x="10128250" y="173988"/>
                    <a:pt x="10128250" y="388515"/>
                  </a:cubicBezTo>
                  <a:lnTo>
                    <a:pt x="10128250" y="2029125"/>
                  </a:lnTo>
                  <a:cubicBezTo>
                    <a:pt x="10128250" y="2243651"/>
                    <a:pt x="9978898" y="2417635"/>
                    <a:pt x="9794748" y="2417635"/>
                  </a:cubicBezTo>
                  <a:lnTo>
                    <a:pt x="333502" y="2417635"/>
                  </a:lnTo>
                  <a:cubicBezTo>
                    <a:pt x="149352" y="2417636"/>
                    <a:pt x="0" y="2243651"/>
                    <a:pt x="0" y="2029125"/>
                  </a:cubicBezTo>
                  <a:close/>
                </a:path>
              </a:pathLst>
            </a:custGeom>
            <a:solidFill>
              <a:srgbClr val="60A5FA">
                <a:alpha val="3922"/>
              </a:srgbClr>
            </a:solidFill>
            <a:ln w="19065" cap="sq">
              <a:solidFill>
                <a:srgbClr val="3B82F6"/>
              </a:solidFill>
              <a:prstDash val="solid"/>
              <a:miter/>
            </a:ln>
          </p:spPr>
        </p:sp>
      </p:grpSp>
      <p:grpSp>
        <p:nvGrpSpPr>
          <p:cNvPr id="41" name="Group 41"/>
          <p:cNvGrpSpPr/>
          <p:nvPr/>
        </p:nvGrpSpPr>
        <p:grpSpPr>
          <a:xfrm>
            <a:off x="1290314" y="7492721"/>
            <a:ext cx="6973176" cy="274534"/>
            <a:chOff x="0" y="0"/>
            <a:chExt cx="9297568" cy="366046"/>
          </a:xfrm>
        </p:grpSpPr>
        <p:sp>
          <p:nvSpPr>
            <p:cNvPr id="42" name="Freeform 42"/>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43" name="TextBox 43"/>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05 — अपना नेटवर्क बढ़ाएँ</a:t>
              </a:r>
            </a:p>
          </p:txBody>
        </p:sp>
      </p:grpSp>
      <p:sp>
        <p:nvSpPr>
          <p:cNvPr id="44" name="TextBox 44"/>
          <p:cNvSpPr txBox="1"/>
          <p:nvPr/>
        </p:nvSpPr>
        <p:spPr>
          <a:xfrm>
            <a:off x="1290314" y="7803364"/>
            <a:ext cx="4639632"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अपना नेटवर्क बनाएँ। Level Income अर्जित करें।</a:t>
            </a:r>
          </a:p>
          <a:p>
            <a:pPr marL="0" lvl="0" indent="0" algn="l">
              <a:lnSpc>
                <a:spcPts val="2400"/>
              </a:lnSpc>
              <a:spcBef>
                <a:spcPct val="0"/>
              </a:spcBef>
            </a:pPr>
            <a:r>
              <a:rPr lang="en-US" sz="1500" u="none" strike="noStrike">
                <a:solidFill>
                  <a:srgbClr val="D2D2D2"/>
                </a:solidFill>
                <a:latin typeface="Inter"/>
                <a:ea typeface="Inter"/>
                <a:cs typeface="Inter"/>
                <a:sym typeface="Inter"/>
              </a:rPr>
              <a:t>X9 Rewards system में सहभागिता करें।</a:t>
            </a:r>
          </a:p>
          <a:p>
            <a:pPr marL="0" lvl="0" indent="0" algn="l">
              <a:lnSpc>
                <a:spcPts val="2400"/>
              </a:lnSpc>
              <a:spcBef>
                <a:spcPct val="0"/>
              </a:spcBef>
            </a:pPr>
            <a:r>
              <a:rPr lang="en-US" sz="1500" u="none" strike="noStrike">
                <a:solidFill>
                  <a:srgbClr val="D2D2D2"/>
                </a:solidFill>
                <a:latin typeface="Inter"/>
                <a:ea typeface="Inter"/>
                <a:cs typeface="Inter"/>
                <a:sym typeface="Inter"/>
              </a:rPr>
              <a:t>सीखें। सहभागिता करें। विकास करें।</a:t>
            </a:r>
          </a:p>
        </p:txBody>
      </p:sp>
      <p:sp>
        <p:nvSpPr>
          <p:cNvPr id="45" name="Freeform 45"/>
          <p:cNvSpPr/>
          <p:nvPr/>
        </p:nvSpPr>
        <p:spPr>
          <a:xfrm>
            <a:off x="7441540" y="3768278"/>
            <a:ext cx="851751" cy="549379"/>
          </a:xfrm>
          <a:custGeom>
            <a:avLst/>
            <a:gdLst/>
            <a:ahLst/>
            <a:cxnLst/>
            <a:rect l="l" t="t" r="r" b="b"/>
            <a:pathLst>
              <a:path w="851751" h="549379">
                <a:moveTo>
                  <a:pt x="0" y="0"/>
                </a:moveTo>
                <a:lnTo>
                  <a:pt x="851750" y="0"/>
                </a:lnTo>
                <a:lnTo>
                  <a:pt x="851750" y="549379"/>
                </a:lnTo>
                <a:lnTo>
                  <a:pt x="0" y="549379"/>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46" name="Freeform 46"/>
          <p:cNvSpPr/>
          <p:nvPr/>
        </p:nvSpPr>
        <p:spPr>
          <a:xfrm>
            <a:off x="7509256" y="5809829"/>
            <a:ext cx="671871" cy="594606"/>
          </a:xfrm>
          <a:custGeom>
            <a:avLst/>
            <a:gdLst/>
            <a:ahLst/>
            <a:cxnLst/>
            <a:rect l="l" t="t" r="r" b="b"/>
            <a:pathLst>
              <a:path w="671871" h="594606">
                <a:moveTo>
                  <a:pt x="0" y="0"/>
                </a:moveTo>
                <a:lnTo>
                  <a:pt x="671871" y="0"/>
                </a:lnTo>
                <a:lnTo>
                  <a:pt x="671871" y="594606"/>
                </a:lnTo>
                <a:lnTo>
                  <a:pt x="0" y="594606"/>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47" name="Freeform 47"/>
          <p:cNvSpPr/>
          <p:nvPr/>
        </p:nvSpPr>
        <p:spPr>
          <a:xfrm>
            <a:off x="7441540" y="7767256"/>
            <a:ext cx="739588" cy="710004"/>
          </a:xfrm>
          <a:custGeom>
            <a:avLst/>
            <a:gdLst/>
            <a:ahLst/>
            <a:cxnLst/>
            <a:rect l="l" t="t" r="r" b="b"/>
            <a:pathLst>
              <a:path w="739588" h="710004">
                <a:moveTo>
                  <a:pt x="0" y="0"/>
                </a:moveTo>
                <a:lnTo>
                  <a:pt x="739587" y="0"/>
                </a:lnTo>
                <a:lnTo>
                  <a:pt x="739587" y="710004"/>
                </a:lnTo>
                <a:lnTo>
                  <a:pt x="0" y="71000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48" name="Freeform 48"/>
          <p:cNvSpPr/>
          <p:nvPr/>
        </p:nvSpPr>
        <p:spPr>
          <a:xfrm>
            <a:off x="15620130" y="5821787"/>
            <a:ext cx="647183" cy="592172"/>
          </a:xfrm>
          <a:custGeom>
            <a:avLst/>
            <a:gdLst/>
            <a:ahLst/>
            <a:cxnLst/>
            <a:rect l="l" t="t" r="r" b="b"/>
            <a:pathLst>
              <a:path w="647183" h="592172">
                <a:moveTo>
                  <a:pt x="0" y="0"/>
                </a:moveTo>
                <a:lnTo>
                  <a:pt x="647183" y="0"/>
                </a:lnTo>
                <a:lnTo>
                  <a:pt x="647183" y="592173"/>
                </a:lnTo>
                <a:lnTo>
                  <a:pt x="0" y="592173"/>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49" name="Freeform 49"/>
          <p:cNvSpPr/>
          <p:nvPr/>
        </p:nvSpPr>
        <p:spPr>
          <a:xfrm>
            <a:off x="15772272" y="3761136"/>
            <a:ext cx="595898" cy="595898"/>
          </a:xfrm>
          <a:custGeom>
            <a:avLst/>
            <a:gdLst/>
            <a:ahLst/>
            <a:cxnLst/>
            <a:rect l="l" t="t" r="r" b="b"/>
            <a:pathLst>
              <a:path w="595898" h="595898">
                <a:moveTo>
                  <a:pt x="0" y="0"/>
                </a:moveTo>
                <a:lnTo>
                  <a:pt x="595898" y="0"/>
                </a:lnTo>
                <a:lnTo>
                  <a:pt x="595898" y="595898"/>
                </a:lnTo>
                <a:lnTo>
                  <a:pt x="0" y="595898"/>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grpSp>
        <p:nvGrpSpPr>
          <p:cNvPr id="50" name="Group 50"/>
          <p:cNvGrpSpPr/>
          <p:nvPr/>
        </p:nvGrpSpPr>
        <p:grpSpPr>
          <a:xfrm>
            <a:off x="823608" y="9789138"/>
            <a:ext cx="9608706" cy="252189"/>
            <a:chOff x="0" y="0"/>
            <a:chExt cx="12811608" cy="336252"/>
          </a:xfrm>
        </p:grpSpPr>
        <p:sp>
          <p:nvSpPr>
            <p:cNvPr id="51" name="Freeform 51"/>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52" name="TextBox 52"/>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मार्केट सहभागिता की अगली पीढ़ी का इन्फ्रास्ट्रक्चर।</a:t>
              </a:r>
            </a:p>
          </p:txBody>
        </p:sp>
      </p:grpSp>
      <p:sp>
        <p:nvSpPr>
          <p:cNvPr id="53" name="Freeform 5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15"/>
            <a:stretch>
              <a:fillRect t="-63724" b="-62289"/>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335024" y="2564755"/>
            <a:ext cx="1883664" cy="1120775"/>
          </a:xfrm>
          <a:prstGeom prst="rect">
            <a:avLst/>
          </a:prstGeom>
        </p:spPr>
        <p:txBody>
          <a:bodyPr lIns="0" tIns="0" rIns="0" bIns="0" rtlCol="0" anchor="t">
            <a:spAutoFit/>
          </a:bodyPr>
          <a:lstStyle/>
          <a:p>
            <a:pPr algn="l">
              <a:lnSpc>
                <a:spcPts val="9100"/>
              </a:lnSpc>
            </a:pPr>
            <a:r>
              <a:rPr lang="en-US" sz="6500" b="1">
                <a:solidFill>
                  <a:srgbClr val="FFFFFF"/>
                </a:solidFill>
                <a:latin typeface="Inter Semi-Bold"/>
                <a:ea typeface="Inter Semi-Bold"/>
                <a:cs typeface="Inter Semi-Bold"/>
                <a:sym typeface="Inter Semi-Bold"/>
              </a:rPr>
              <a:t>RIFT</a:t>
            </a:r>
          </a:p>
        </p:txBody>
      </p:sp>
      <p:sp>
        <p:nvSpPr>
          <p:cNvPr id="4" name="TextBox 4"/>
          <p:cNvSpPr txBox="1"/>
          <p:nvPr/>
        </p:nvSpPr>
        <p:spPr>
          <a:xfrm>
            <a:off x="1335024" y="4050482"/>
            <a:ext cx="4590288" cy="412750"/>
          </a:xfrm>
          <a:prstGeom prst="rect">
            <a:avLst/>
          </a:prstGeom>
        </p:spPr>
        <p:txBody>
          <a:bodyPr lIns="0" tIns="0" rIns="0" bIns="0" rtlCol="0" anchor="t">
            <a:spAutoFit/>
          </a:bodyPr>
          <a:lstStyle/>
          <a:p>
            <a:pPr algn="l">
              <a:lnSpc>
                <a:spcPts val="3499"/>
              </a:lnSpc>
            </a:pPr>
            <a:r>
              <a:rPr lang="en-US" sz="2499" b="1">
                <a:solidFill>
                  <a:srgbClr val="FFFFFF"/>
                </a:solidFill>
                <a:latin typeface="Inter Semi-Bold"/>
                <a:ea typeface="Inter Semi-Bold"/>
                <a:cs typeface="Inter Semi-Bold"/>
                <a:sym typeface="Inter Semi-Bold"/>
              </a:rPr>
              <a:t>ट्रेडिंग के भविष्य में आपका स्वागत है!</a:t>
            </a:r>
          </a:p>
        </p:txBody>
      </p:sp>
      <p:sp>
        <p:nvSpPr>
          <p:cNvPr id="5" name="TextBox 5"/>
          <p:cNvSpPr txBox="1"/>
          <p:nvPr/>
        </p:nvSpPr>
        <p:spPr>
          <a:xfrm>
            <a:off x="1335024" y="5075045"/>
            <a:ext cx="4133088" cy="514350"/>
          </a:xfrm>
          <a:prstGeom prst="rect">
            <a:avLst/>
          </a:prstGeom>
        </p:spPr>
        <p:txBody>
          <a:bodyPr lIns="0" tIns="0" rIns="0" bIns="0" rtlCol="0" anchor="t">
            <a:spAutoFit/>
          </a:bodyPr>
          <a:lstStyle/>
          <a:p>
            <a:pPr algn="l">
              <a:lnSpc>
                <a:spcPts val="4200"/>
              </a:lnSpc>
            </a:pPr>
            <a:r>
              <a:rPr lang="en-US" sz="3000" b="1">
                <a:solidFill>
                  <a:srgbClr val="2791FF"/>
                </a:solidFill>
                <a:latin typeface="Inter Semi-Bold"/>
                <a:ea typeface="Inter Semi-Bold"/>
                <a:cs typeface="Inter Semi-Bold"/>
                <a:sym typeface="Inter Semi-Bold"/>
              </a:rPr>
              <a:t>सीखें| ट्रेड करें| विकास करें।</a:t>
            </a:r>
          </a:p>
        </p:txBody>
      </p:sp>
      <p:sp>
        <p:nvSpPr>
          <p:cNvPr id="6" name="Freeform 6"/>
          <p:cNvSpPr/>
          <p:nvPr/>
        </p:nvSpPr>
        <p:spPr>
          <a:xfrm>
            <a:off x="1304925" y="6457017"/>
            <a:ext cx="219075" cy="1076325"/>
          </a:xfrm>
          <a:custGeom>
            <a:avLst/>
            <a:gdLst/>
            <a:ahLst/>
            <a:cxnLst/>
            <a:rect l="l" t="t" r="r" b="b"/>
            <a:pathLst>
              <a:path w="219075" h="1076325">
                <a:moveTo>
                  <a:pt x="0" y="0"/>
                </a:moveTo>
                <a:lnTo>
                  <a:pt x="219075" y="0"/>
                </a:lnTo>
                <a:lnTo>
                  <a:pt x="219075" y="1076325"/>
                </a:lnTo>
                <a:lnTo>
                  <a:pt x="0" y="1076325"/>
                </a:lnTo>
                <a:lnTo>
                  <a:pt x="0" y="0"/>
                </a:lnTo>
                <a:close/>
              </a:path>
            </a:pathLst>
          </a:custGeom>
          <a:blipFill>
            <a:blip r:embed="rId4"/>
            <a:stretch>
              <a:fillRect/>
            </a:stretch>
          </a:blipFill>
        </p:spPr>
      </p:sp>
      <p:sp>
        <p:nvSpPr>
          <p:cNvPr id="7" name="TextBox 7"/>
          <p:cNvSpPr txBox="1"/>
          <p:nvPr/>
        </p:nvSpPr>
        <p:spPr>
          <a:xfrm>
            <a:off x="1591056" y="7092220"/>
            <a:ext cx="3547872" cy="247650"/>
          </a:xfrm>
          <a:prstGeom prst="rect">
            <a:avLst/>
          </a:prstGeom>
        </p:spPr>
        <p:txBody>
          <a:bodyPr lIns="0" tIns="0" rIns="0" bIns="0" rtlCol="0" anchor="t">
            <a:spAutoFit/>
          </a:bodyPr>
          <a:lstStyle/>
          <a:p>
            <a:pPr algn="l">
              <a:lnSpc>
                <a:spcPts val="2099"/>
              </a:lnSpc>
            </a:pPr>
            <a:r>
              <a:rPr lang="en-US" sz="1499">
                <a:solidFill>
                  <a:srgbClr val="FFFFFF"/>
                </a:solidFill>
                <a:latin typeface="Inter"/>
                <a:ea typeface="Inter"/>
                <a:cs typeface="Inter"/>
                <a:sym typeface="Inter"/>
              </a:rPr>
              <a:t>मार्केट सहम्भागिता की अगली पीडो का इन्साद्यद्यरा</a:t>
            </a:r>
          </a:p>
        </p:txBody>
      </p:sp>
      <p:sp>
        <p:nvSpPr>
          <p:cNvPr id="8" name="TextBox 8"/>
          <p:cNvSpPr txBox="1"/>
          <p:nvPr/>
        </p:nvSpPr>
        <p:spPr>
          <a:xfrm rot="-510930">
            <a:off x="11243617" y="3801753"/>
            <a:ext cx="5395298" cy="2397124"/>
          </a:xfrm>
          <a:prstGeom prst="rect">
            <a:avLst/>
          </a:prstGeom>
        </p:spPr>
        <p:txBody>
          <a:bodyPr lIns="0" tIns="0" rIns="0" bIns="0" rtlCol="0" anchor="t">
            <a:spAutoFit/>
          </a:bodyPr>
          <a:lstStyle/>
          <a:p>
            <a:pPr algn="l">
              <a:lnSpc>
                <a:spcPts val="19600"/>
              </a:lnSpc>
            </a:pPr>
            <a:r>
              <a:rPr lang="en-US" sz="14000">
                <a:solidFill>
                  <a:srgbClr val="FFFFFF"/>
                </a:solidFill>
                <a:latin typeface="The Youngest Script"/>
                <a:ea typeface="The Youngest Script"/>
                <a:cs typeface="The Youngest Script"/>
                <a:sym typeface="The Youngest Script"/>
              </a:rPr>
              <a:t>धन्यवाद</a:t>
            </a:r>
          </a:p>
        </p:txBody>
      </p:sp>
      <p:sp>
        <p:nvSpPr>
          <p:cNvPr id="9" name="TextBox 9"/>
          <p:cNvSpPr txBox="1"/>
          <p:nvPr/>
        </p:nvSpPr>
        <p:spPr>
          <a:xfrm>
            <a:off x="1591056" y="6622435"/>
            <a:ext cx="685800" cy="372745"/>
          </a:xfrm>
          <a:prstGeom prst="rect">
            <a:avLst/>
          </a:prstGeom>
        </p:spPr>
        <p:txBody>
          <a:bodyPr lIns="0" tIns="0" rIns="0" bIns="0" rtlCol="0" anchor="t">
            <a:spAutoFit/>
          </a:bodyPr>
          <a:lstStyle/>
          <a:p>
            <a:pPr algn="l">
              <a:lnSpc>
                <a:spcPts val="3079"/>
              </a:lnSpc>
            </a:pPr>
            <a:r>
              <a:rPr lang="en-US" sz="2199" b="1">
                <a:solidFill>
                  <a:srgbClr val="FFFFFF"/>
                </a:solidFill>
                <a:latin typeface="Inter Semi-Bold"/>
                <a:ea typeface="Inter Semi-Bold"/>
                <a:cs typeface="Inter Semi-Bold"/>
                <a:sym typeface="Inter Semi-Bold"/>
              </a:rPr>
              <a:t>RIFT</a:t>
            </a:r>
          </a:p>
        </p:txBody>
      </p:sp>
      <p:sp>
        <p:nvSpPr>
          <p:cNvPr id="10" name="AutoShape 10"/>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11" name="Group 11"/>
          <p:cNvGrpSpPr/>
          <p:nvPr/>
        </p:nvGrpSpPr>
        <p:grpSpPr>
          <a:xfrm>
            <a:off x="1878054" y="270053"/>
            <a:ext cx="6588824" cy="301988"/>
            <a:chOff x="0" y="0"/>
            <a:chExt cx="8785098" cy="402651"/>
          </a:xfrm>
        </p:grpSpPr>
        <p:sp>
          <p:nvSpPr>
            <p:cNvPr id="12" name="Freeform 12"/>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5">
                <a:alphaModFix amt="0"/>
              </a:blip>
              <a:stretch>
                <a:fillRect t="-375130" b="-375131"/>
              </a:stretch>
            </a:blipFill>
          </p:spPr>
        </p:sp>
        <p:sp>
          <p:nvSpPr>
            <p:cNvPr id="13" name="TextBox 13"/>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धन्यवाद</a:t>
              </a:r>
            </a:p>
          </p:txBody>
        </p:sp>
      </p:grpSp>
      <p:grpSp>
        <p:nvGrpSpPr>
          <p:cNvPr id="14" name="Group 14"/>
          <p:cNvGrpSpPr/>
          <p:nvPr/>
        </p:nvGrpSpPr>
        <p:grpSpPr>
          <a:xfrm>
            <a:off x="16911323" y="249463"/>
            <a:ext cx="658882" cy="343168"/>
            <a:chOff x="0" y="0"/>
            <a:chExt cx="878510" cy="457557"/>
          </a:xfrm>
        </p:grpSpPr>
        <p:sp>
          <p:nvSpPr>
            <p:cNvPr id="15" name="Freeform 15"/>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5">
                <a:alphaModFix amt="0"/>
              </a:blip>
              <a:stretch>
                <a:fillRect l="-16824" r="-16824"/>
              </a:stretch>
            </a:blipFill>
          </p:spPr>
        </p:sp>
        <p:sp>
          <p:nvSpPr>
            <p:cNvPr id="16" name="TextBox 16"/>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17</a:t>
              </a:r>
            </a:p>
          </p:txBody>
        </p:sp>
      </p:grpSp>
      <p:sp>
        <p:nvSpPr>
          <p:cNvPr id="17" name="Freeform 17"/>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1715</Words>
  <Application>Microsoft Office PowerPoint</Application>
  <PresentationFormat>Custom</PresentationFormat>
  <Paragraphs>285</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Inter Semi-Bold</vt:lpstr>
      <vt:lpstr>Calibri</vt:lpstr>
      <vt:lpstr>The Youngest Script</vt:lpstr>
      <vt:lpstr>Inter Bold</vt: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Hindi RIFT Presentation 1.1</dc:title>
  <cp:lastModifiedBy>ACER NITRO</cp:lastModifiedBy>
  <cp:revision>2</cp:revision>
  <dcterms:created xsi:type="dcterms:W3CDTF">2006-08-16T00:00:00Z</dcterms:created>
  <dcterms:modified xsi:type="dcterms:W3CDTF">2026-09-26T17:08:20Z</dcterms:modified>
  <dc:identifier>DAHVWmI4gvE</dc:identifier>
</cp:coreProperties>
</file>