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Inter Bold" panose="020B0604020202020204" charset="0"/>
      <p:regular r:id="rId20"/>
    </p:embeddedFont>
    <p:embeddedFont>
      <p:font typeface="Inter" panose="020B0604020202020204" charset="0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The Youngest Script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3" d="100"/>
          <a:sy n="33" d="100"/>
        </p:scale>
        <p:origin x="1882" y="70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26.09.2026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2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jpe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6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7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3.png"/><Relationship Id="rId3" Type="http://schemas.openxmlformats.org/officeDocument/2006/relationships/image" Target="../media/image1.jpeg"/><Relationship Id="rId7" Type="http://schemas.openxmlformats.org/officeDocument/2006/relationships/image" Target="../media/image20.pn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2.png"/><Relationship Id="rId5" Type="http://schemas.openxmlformats.org/officeDocument/2006/relationships/image" Target="../media/image19.png"/><Relationship Id="rId15" Type="http://schemas.openxmlformats.org/officeDocument/2006/relationships/image" Target="../media/image4.png"/><Relationship Id="rId10" Type="http://schemas.openxmlformats.org/officeDocument/2006/relationships/image" Target="../media/image24.svg"/><Relationship Id="rId4" Type="http://schemas.openxmlformats.org/officeDocument/2006/relationships/image" Target="../media/image2.jpeg"/><Relationship Id="rId9" Type="http://schemas.openxmlformats.org/officeDocument/2006/relationships/image" Target="../media/image21.png"/><Relationship Id="rId14" Type="http://schemas.openxmlformats.org/officeDocument/2006/relationships/image" Target="../media/image2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jpe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05068" y="308854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DIE INFRASTRUKTUR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88265"/>
            <a:ext cx="658882" cy="343167"/>
            <a:chOff x="0" y="0"/>
            <a:chExt cx="878510" cy="4575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7"/>
            </a:xfrm>
            <a:custGeom>
              <a:avLst/>
              <a:gdLst/>
              <a:ahLst/>
              <a:cxnLst/>
              <a:rect l="l" t="t" r="r" b="b"/>
              <a:pathLst>
                <a:path w="878510" h="457557">
                  <a:moveTo>
                    <a:pt x="0" y="0"/>
                  </a:moveTo>
                  <a:lnTo>
                    <a:pt x="878510" y="0"/>
                  </a:lnTo>
                  <a:lnTo>
                    <a:pt x="878510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294505" y="1982533"/>
            <a:ext cx="128883" cy="5990187"/>
            <a:chOff x="0" y="0"/>
            <a:chExt cx="171844" cy="798691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1958" cy="7987030"/>
            </a:xfrm>
            <a:custGeom>
              <a:avLst/>
              <a:gdLst/>
              <a:ahLst/>
              <a:cxnLst/>
              <a:rect l="l" t="t" r="r" b="b"/>
              <a:pathLst>
                <a:path w="171958" h="7987030">
                  <a:moveTo>
                    <a:pt x="0" y="85979"/>
                  </a:moveTo>
                  <a:cubicBezTo>
                    <a:pt x="0" y="38481"/>
                    <a:pt x="38481" y="0"/>
                    <a:pt x="85979" y="0"/>
                  </a:cubicBezTo>
                  <a:cubicBezTo>
                    <a:pt x="133477" y="0"/>
                    <a:pt x="171958" y="38481"/>
                    <a:pt x="171958" y="85979"/>
                  </a:cubicBezTo>
                  <a:lnTo>
                    <a:pt x="171958" y="7901051"/>
                  </a:lnTo>
                  <a:cubicBezTo>
                    <a:pt x="171958" y="7948549"/>
                    <a:pt x="133477" y="7987030"/>
                    <a:pt x="85979" y="7987030"/>
                  </a:cubicBezTo>
                  <a:cubicBezTo>
                    <a:pt x="38481" y="7987030"/>
                    <a:pt x="0" y="7948422"/>
                    <a:pt x="0" y="7901051"/>
                  </a:cubicBezTo>
                  <a:close/>
                </a:path>
              </a:pathLst>
            </a:custGeom>
            <a:solidFill>
              <a:srgbClr val="4383EC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805068" y="2412177"/>
            <a:ext cx="7549696" cy="1364151"/>
            <a:chOff x="0" y="0"/>
            <a:chExt cx="10066261" cy="181886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066265" cy="1818868"/>
            </a:xfrm>
            <a:custGeom>
              <a:avLst/>
              <a:gdLst/>
              <a:ahLst/>
              <a:cxnLst/>
              <a:rect l="l" t="t" r="r" b="b"/>
              <a:pathLst>
                <a:path w="10066265" h="1818868">
                  <a:moveTo>
                    <a:pt x="0" y="0"/>
                  </a:moveTo>
                  <a:lnTo>
                    <a:pt x="10066265" y="0"/>
                  </a:lnTo>
                  <a:lnTo>
                    <a:pt x="10066265" y="1818868"/>
                  </a:lnTo>
                  <a:lnTo>
                    <a:pt x="0" y="181886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1612" b="-44061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10066261" cy="18188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7746"/>
                </a:lnSpc>
                <a:spcBef>
                  <a:spcPct val="0"/>
                </a:spcBef>
              </a:pPr>
              <a:r>
                <a:rPr lang="en-US" sz="6455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805068" y="3808129"/>
            <a:ext cx="7797371" cy="1108940"/>
            <a:chOff x="0" y="0"/>
            <a:chExt cx="10396494" cy="147858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396501" cy="1478591"/>
            </a:xfrm>
            <a:custGeom>
              <a:avLst/>
              <a:gdLst/>
              <a:ahLst/>
              <a:cxnLst/>
              <a:rect l="l" t="t" r="r" b="b"/>
              <a:pathLst>
                <a:path w="10396501" h="1478591">
                  <a:moveTo>
                    <a:pt x="0" y="0"/>
                  </a:moveTo>
                  <a:lnTo>
                    <a:pt x="10396501" y="0"/>
                  </a:lnTo>
                  <a:lnTo>
                    <a:pt x="10396501" y="1478591"/>
                  </a:lnTo>
                  <a:lnTo>
                    <a:pt x="0" y="147859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4120" r="1416" b="-66011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104775"/>
              <a:ext cx="10396494" cy="15833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323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Die Infrastruktur für die nächste Generation der Marktteilnahme.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805068" y="5325970"/>
            <a:ext cx="7137892" cy="635375"/>
            <a:chOff x="0" y="0"/>
            <a:chExt cx="9517190" cy="84716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517195" cy="847172"/>
            </a:xfrm>
            <a:custGeom>
              <a:avLst/>
              <a:gdLst/>
              <a:ahLst/>
              <a:cxnLst/>
              <a:rect l="l" t="t" r="r" b="b"/>
              <a:pathLst>
                <a:path w="9517195" h="847172">
                  <a:moveTo>
                    <a:pt x="0" y="0"/>
                  </a:moveTo>
                  <a:lnTo>
                    <a:pt x="9517195" y="0"/>
                  </a:lnTo>
                  <a:lnTo>
                    <a:pt x="9517195" y="847172"/>
                  </a:lnTo>
                  <a:lnTo>
                    <a:pt x="0" y="84717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1089" b="-156703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9517190" cy="8471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602"/>
                </a:lnSpc>
                <a:spcBef>
                  <a:spcPct val="0"/>
                </a:spcBef>
              </a:pPr>
              <a:r>
                <a:rPr lang="en-US" sz="3002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Handeln. Teilnehmen. Wachsen.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805068" y="6149578"/>
            <a:ext cx="7137892" cy="384348"/>
            <a:chOff x="0" y="0"/>
            <a:chExt cx="9517190" cy="51246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517195" cy="512458"/>
            </a:xfrm>
            <a:custGeom>
              <a:avLst/>
              <a:gdLst/>
              <a:ahLst/>
              <a:cxnLst/>
              <a:rect l="l" t="t" r="r" b="b"/>
              <a:pathLst>
                <a:path w="9517195" h="512458">
                  <a:moveTo>
                    <a:pt x="0" y="0"/>
                  </a:moveTo>
                  <a:lnTo>
                    <a:pt x="9517195" y="0"/>
                  </a:lnTo>
                  <a:lnTo>
                    <a:pt x="9517195" y="512458"/>
                  </a:lnTo>
                  <a:lnTo>
                    <a:pt x="0" y="51245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11867" b="-311870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0"/>
              <a:ext cx="9517190" cy="5124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61"/>
                </a:lnSpc>
                <a:spcBef>
                  <a:spcPct val="0"/>
                </a:spcBef>
              </a:pPr>
              <a:r>
                <a:rPr lang="en-US" sz="1801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Selbstverwahrt · Intelligent · Global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757020" y="6986121"/>
            <a:ext cx="2760593" cy="454504"/>
            <a:chOff x="0" y="0"/>
            <a:chExt cx="3680790" cy="60600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680841" cy="606044"/>
            </a:xfrm>
            <a:custGeom>
              <a:avLst/>
              <a:gdLst/>
              <a:ahLst/>
              <a:cxnLst/>
              <a:rect l="l" t="t" r="r" b="b"/>
              <a:pathLst>
                <a:path w="3680841" h="606044">
                  <a:moveTo>
                    <a:pt x="0" y="303022"/>
                  </a:moveTo>
                  <a:cubicBezTo>
                    <a:pt x="0" y="135636"/>
                    <a:pt x="135636" y="0"/>
                    <a:pt x="303022" y="0"/>
                  </a:cubicBezTo>
                  <a:lnTo>
                    <a:pt x="3377819" y="0"/>
                  </a:lnTo>
                  <a:cubicBezTo>
                    <a:pt x="3545205" y="0"/>
                    <a:pt x="3680841" y="135636"/>
                    <a:pt x="3680841" y="303022"/>
                  </a:cubicBezTo>
                  <a:cubicBezTo>
                    <a:pt x="3680841" y="470408"/>
                    <a:pt x="3545205" y="606044"/>
                    <a:pt x="3377819" y="606044"/>
                  </a:cubicBezTo>
                  <a:lnTo>
                    <a:pt x="303022" y="606044"/>
                  </a:lnTo>
                  <a:cubicBezTo>
                    <a:pt x="135636" y="606044"/>
                    <a:pt x="0" y="470408"/>
                    <a:pt x="0" y="303022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5252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847002" y="7087278"/>
            <a:ext cx="2580627" cy="252189"/>
            <a:chOff x="0" y="0"/>
            <a:chExt cx="3440836" cy="33625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440832" cy="336248"/>
            </a:xfrm>
            <a:custGeom>
              <a:avLst/>
              <a:gdLst/>
              <a:ahLst/>
              <a:cxnLst/>
              <a:rect l="l" t="t" r="r" b="b"/>
              <a:pathLst>
                <a:path w="3440832" h="336248">
                  <a:moveTo>
                    <a:pt x="0" y="0"/>
                  </a:moveTo>
                  <a:lnTo>
                    <a:pt x="3440832" y="0"/>
                  </a:lnTo>
                  <a:lnTo>
                    <a:pt x="3440832" y="336248"/>
                  </a:lnTo>
                  <a:lnTo>
                    <a:pt x="0" y="3362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1288" b="-137492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-9525"/>
              <a:ext cx="3440836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Angetrieben von Hyperliquid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11557691" y="2986170"/>
            <a:ext cx="4611893" cy="4314661"/>
          </a:xfrm>
          <a:custGeom>
            <a:avLst/>
            <a:gdLst/>
            <a:ahLst/>
            <a:cxnLst/>
            <a:rect l="l" t="t" r="r" b="b"/>
            <a:pathLst>
              <a:path w="4611893" h="4314661">
                <a:moveTo>
                  <a:pt x="0" y="0"/>
                </a:moveTo>
                <a:lnTo>
                  <a:pt x="4611893" y="0"/>
                </a:lnTo>
                <a:lnTo>
                  <a:pt x="4611893" y="4314660"/>
                </a:lnTo>
                <a:lnTo>
                  <a:pt x="0" y="43146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Die Infrastruktur für die nächste Generation der Marktteilnahme.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49617" y="273016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VORGESTELLT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82541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blipFill>
              <a:blip r:embed="rId5">
                <a:alphaModFix amt="90000"/>
              </a:blip>
              <a:stretch>
                <a:fillRect t="-10612" b="-10612"/>
              </a:stretch>
            </a:blip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169176" y="1830910"/>
            <a:ext cx="8534485" cy="2781653"/>
            <a:chOff x="0" y="0"/>
            <a:chExt cx="11379314" cy="37088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379309" cy="3708852"/>
            </a:xfrm>
            <a:custGeom>
              <a:avLst/>
              <a:gdLst/>
              <a:ahLst/>
              <a:cxnLst/>
              <a:rect l="l" t="t" r="r" b="b"/>
              <a:pathLst>
                <a:path w="11379309" h="3708852">
                  <a:moveTo>
                    <a:pt x="0" y="0"/>
                  </a:moveTo>
                  <a:lnTo>
                    <a:pt x="11379309" y="0"/>
                  </a:lnTo>
                  <a:lnTo>
                    <a:pt x="11379309" y="3708852"/>
                  </a:lnTo>
                  <a:lnTo>
                    <a:pt x="0" y="370885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5291" r="-524" b="25099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80975"/>
              <a:ext cx="11379314" cy="38898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7200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Eine Infrastruktur.</a:t>
              </a:r>
            </a:p>
            <a:p>
              <a:pPr marL="0" lvl="0" indent="0" algn="l">
                <a:lnSpc>
                  <a:spcPts val="7200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Vielfältige Möglichkeiten zur Teilnahme.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69176" y="7436007"/>
            <a:ext cx="6747890" cy="1108940"/>
            <a:chOff x="0" y="0"/>
            <a:chExt cx="8997186" cy="147858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997187" cy="1478590"/>
            </a:xfrm>
            <a:custGeom>
              <a:avLst/>
              <a:gdLst/>
              <a:ahLst/>
              <a:cxnLst/>
              <a:rect l="l" t="t" r="r" b="b"/>
              <a:pathLst>
                <a:path w="8997187" h="1478590">
                  <a:moveTo>
                    <a:pt x="0" y="0"/>
                  </a:moveTo>
                  <a:lnTo>
                    <a:pt x="8997187" y="0"/>
                  </a:lnTo>
                  <a:lnTo>
                    <a:pt x="8997187" y="1478590"/>
                  </a:lnTo>
                  <a:lnTo>
                    <a:pt x="0" y="147859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8494" r="-26121" b="-70580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104775"/>
              <a:ext cx="8997186" cy="15833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323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Eine Plattform.</a:t>
              </a:r>
            </a:p>
            <a:p>
              <a:pPr marL="0" lvl="0" indent="0" algn="l">
                <a:lnSpc>
                  <a:spcPts val="4323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Mehrere Teilnahmeumgebungen.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0" name="TextBox 20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Die Infrastruktur für die nächste Generation der Marktteilnahme.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531673" y="204100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1560387" y="1718393"/>
            <a:ext cx="4611288" cy="6850214"/>
            <a:chOff x="0" y="0"/>
            <a:chExt cx="11720934" cy="1741181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1720888" cy="17411867"/>
            </a:xfrm>
            <a:custGeom>
              <a:avLst/>
              <a:gdLst/>
              <a:ahLst/>
              <a:cxnLst/>
              <a:rect l="l" t="t" r="r" b="b"/>
              <a:pathLst>
                <a:path w="11720888" h="17411867">
                  <a:moveTo>
                    <a:pt x="837157" y="0"/>
                  </a:moveTo>
                  <a:lnTo>
                    <a:pt x="10883732" y="0"/>
                  </a:lnTo>
                  <a:cubicBezTo>
                    <a:pt x="11346080" y="0"/>
                    <a:pt x="11720888" y="374808"/>
                    <a:pt x="11720888" y="837157"/>
                  </a:cubicBezTo>
                  <a:lnTo>
                    <a:pt x="11720888" y="16574711"/>
                  </a:lnTo>
                  <a:cubicBezTo>
                    <a:pt x="11720888" y="17037059"/>
                    <a:pt x="11346080" y="17411867"/>
                    <a:pt x="10883732" y="17411867"/>
                  </a:cubicBezTo>
                  <a:lnTo>
                    <a:pt x="837157" y="17411867"/>
                  </a:lnTo>
                  <a:cubicBezTo>
                    <a:pt x="615129" y="17411867"/>
                    <a:pt x="402195" y="17323667"/>
                    <a:pt x="245198" y="17166670"/>
                  </a:cubicBezTo>
                  <a:cubicBezTo>
                    <a:pt x="88200" y="17009672"/>
                    <a:pt x="0" y="16796739"/>
                    <a:pt x="0" y="16574711"/>
                  </a:cubicBezTo>
                  <a:lnTo>
                    <a:pt x="0" y="837157"/>
                  </a:lnTo>
                  <a:cubicBezTo>
                    <a:pt x="0" y="374808"/>
                    <a:pt x="374808" y="0"/>
                    <a:pt x="837157" y="0"/>
                  </a:cubicBezTo>
                  <a:close/>
                </a:path>
              </a:pathLst>
            </a:custGeom>
            <a:blipFill>
              <a:blip r:embed="rId7"/>
              <a:stretch>
                <a:fillRect t="-16535" b="-29803"/>
              </a:stretch>
            </a:blipFill>
            <a:ln w="9525" cap="rnd">
              <a:solidFill>
                <a:srgbClr val="2A2C2E"/>
              </a:solidFill>
              <a:prstDash val="solid"/>
              <a:round/>
            </a:ln>
          </p:spPr>
        </p:sp>
      </p:grpSp>
      <p:sp>
        <p:nvSpPr>
          <p:cNvPr id="24" name="TextBox 24"/>
          <p:cNvSpPr txBox="1"/>
          <p:nvPr/>
        </p:nvSpPr>
        <p:spPr>
          <a:xfrm>
            <a:off x="1169176" y="4803063"/>
            <a:ext cx="6482532" cy="2147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r>
              <a:rPr lang="en-US" sz="1795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bringt verschiedene Formen der Marktteilnahme über eine einheitliche Infrastruktur zusammen.</a:t>
            </a:r>
          </a:p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endParaRPr lang="en-US" sz="1795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r>
              <a:rPr lang="en-US" sz="1795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Vom Lernen und manuellen Trading bis hin zu automatisierter Ausführung, portfoliobasierter Teilnahme, Belohnungen und künftigem Kapitalzugang.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UNSEREN VISIONÄREN CEO KENNENLERNEN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178824" y="1663073"/>
            <a:ext cx="8853735" cy="952853"/>
            <a:chOff x="0" y="0"/>
            <a:chExt cx="11804980" cy="12704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804983" cy="1270470"/>
            </a:xfrm>
            <a:custGeom>
              <a:avLst/>
              <a:gdLst/>
              <a:ahLst/>
              <a:cxnLst/>
              <a:rect l="l" t="t" r="r" b="b"/>
              <a:pathLst>
                <a:path w="11804983" h="1270470">
                  <a:moveTo>
                    <a:pt x="0" y="0"/>
                  </a:moveTo>
                  <a:lnTo>
                    <a:pt x="11804983" y="0"/>
                  </a:lnTo>
                  <a:lnTo>
                    <a:pt x="11804983" y="1270470"/>
                  </a:lnTo>
                  <a:lnTo>
                    <a:pt x="0" y="127047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1435" b="-120667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1804980" cy="1279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400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SHAVEZ AHMED SIDDIQUI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06532" y="2673077"/>
            <a:ext cx="8510568" cy="423491"/>
            <a:chOff x="0" y="0"/>
            <a:chExt cx="11347425" cy="56465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347425" cy="564647"/>
            </a:xfrm>
            <a:custGeom>
              <a:avLst/>
              <a:gdLst/>
              <a:ahLst/>
              <a:cxnLst/>
              <a:rect l="l" t="t" r="r" b="b"/>
              <a:pathLst>
                <a:path w="11347425" h="564647">
                  <a:moveTo>
                    <a:pt x="0" y="0"/>
                  </a:moveTo>
                  <a:lnTo>
                    <a:pt x="11347425" y="0"/>
                  </a:lnTo>
                  <a:lnTo>
                    <a:pt x="11347425" y="564647"/>
                  </a:lnTo>
                  <a:lnTo>
                    <a:pt x="0" y="5646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46200" b="-336960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11347425" cy="57417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Gründer · Fintech-Visionär · Blockchain-Innovator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206532" y="3403092"/>
            <a:ext cx="8715966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Im Zentrum von RIFT steht die Vision einer Finanzinfrastruktur, die moderne Marktteilnahme zugänglicher, strukturierter und technologiegetriebener macht.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196750" y="4433783"/>
            <a:ext cx="7637393" cy="1940804"/>
            <a:chOff x="0" y="0"/>
            <a:chExt cx="10183190" cy="258773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83241" cy="2587752"/>
            </a:xfrm>
            <a:custGeom>
              <a:avLst/>
              <a:gdLst/>
              <a:ahLst/>
              <a:cxnLst/>
              <a:rect l="l" t="t" r="r" b="b"/>
              <a:pathLst>
                <a:path w="10183241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9850501" y="0"/>
                  </a:lnTo>
                  <a:cubicBezTo>
                    <a:pt x="10034270" y="0"/>
                    <a:pt x="10183241" y="148971"/>
                    <a:pt x="10183241" y="332740"/>
                  </a:cubicBezTo>
                  <a:lnTo>
                    <a:pt x="10183241" y="2255012"/>
                  </a:lnTo>
                  <a:cubicBezTo>
                    <a:pt x="10183241" y="2438781"/>
                    <a:pt x="10034270" y="2587752"/>
                    <a:pt x="985050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1563176" y="4757328"/>
            <a:ext cx="2059010" cy="274534"/>
            <a:chOff x="0" y="0"/>
            <a:chExt cx="2745346" cy="36604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745345" cy="366040"/>
            </a:xfrm>
            <a:custGeom>
              <a:avLst/>
              <a:gdLst/>
              <a:ahLst/>
              <a:cxnLst/>
              <a:rect l="l" t="t" r="r" b="b"/>
              <a:pathLst>
                <a:path w="2745345" h="366040">
                  <a:moveTo>
                    <a:pt x="0" y="0"/>
                  </a:moveTo>
                  <a:lnTo>
                    <a:pt x="2745345" y="0"/>
                  </a:lnTo>
                  <a:lnTo>
                    <a:pt x="274534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6138" b="-9614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274534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VISION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563424" y="5146167"/>
            <a:ext cx="665695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Aufbau eines langfristigen, skalierbaren Ökosystems, in dem Technologie eine breitere Teilnahme ermöglicht und eine Infrastruktur schafft, über die die Community gemeinsam wachsen kann.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178824" y="6907987"/>
            <a:ext cx="7637393" cy="1940804"/>
            <a:chOff x="0" y="0"/>
            <a:chExt cx="10183190" cy="258773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183241" cy="2587752"/>
            </a:xfrm>
            <a:custGeom>
              <a:avLst/>
              <a:gdLst/>
              <a:ahLst/>
              <a:cxnLst/>
              <a:rect l="l" t="t" r="r" b="b"/>
              <a:pathLst>
                <a:path w="10183241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9850501" y="0"/>
                  </a:lnTo>
                  <a:cubicBezTo>
                    <a:pt x="10034270" y="0"/>
                    <a:pt x="10183241" y="148971"/>
                    <a:pt x="10183241" y="332740"/>
                  </a:cubicBezTo>
                  <a:lnTo>
                    <a:pt x="10183241" y="2255012"/>
                  </a:lnTo>
                  <a:cubicBezTo>
                    <a:pt x="10183241" y="2438781"/>
                    <a:pt x="10034270" y="2587752"/>
                    <a:pt x="985050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545250" y="7207877"/>
            <a:ext cx="2470814" cy="274534"/>
            <a:chOff x="0" y="0"/>
            <a:chExt cx="3294418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294414" cy="366040"/>
            </a:xfrm>
            <a:custGeom>
              <a:avLst/>
              <a:gdLst/>
              <a:ahLst/>
              <a:cxnLst/>
              <a:rect l="l" t="t" r="r" b="b"/>
              <a:pathLst>
                <a:path w="3294414" h="366040">
                  <a:moveTo>
                    <a:pt x="0" y="0"/>
                  </a:moveTo>
                  <a:lnTo>
                    <a:pt x="3294414" y="0"/>
                  </a:lnTo>
                  <a:lnTo>
                    <a:pt x="329441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366" b="-125370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329441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DIE MISSION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545507" y="7644027"/>
            <a:ext cx="665695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Die Infrastruktur aufbauen.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Den Zugang erweitern.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Bessere Möglichkeiten zur Teilnahme schaffen.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0632338" y="1792138"/>
            <a:ext cx="5968293" cy="7067664"/>
            <a:chOff x="0" y="0"/>
            <a:chExt cx="7694568" cy="911192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694528" cy="9111986"/>
            </a:xfrm>
            <a:custGeom>
              <a:avLst/>
              <a:gdLst/>
              <a:ahLst/>
              <a:cxnLst/>
              <a:rect l="l" t="t" r="r" b="b"/>
              <a:pathLst>
                <a:path w="7694528" h="9111986">
                  <a:moveTo>
                    <a:pt x="0" y="352750"/>
                  </a:moveTo>
                  <a:cubicBezTo>
                    <a:pt x="0" y="157938"/>
                    <a:pt x="115965" y="0"/>
                    <a:pt x="259006" y="0"/>
                  </a:cubicBezTo>
                  <a:lnTo>
                    <a:pt x="7435621" y="0"/>
                  </a:lnTo>
                  <a:cubicBezTo>
                    <a:pt x="7578662" y="0"/>
                    <a:pt x="7694528" y="157938"/>
                    <a:pt x="7694528" y="352750"/>
                  </a:cubicBezTo>
                  <a:lnTo>
                    <a:pt x="7694528" y="8759240"/>
                  </a:lnTo>
                  <a:cubicBezTo>
                    <a:pt x="7694528" y="8954053"/>
                    <a:pt x="7578562" y="9111986"/>
                    <a:pt x="7435522" y="9111986"/>
                  </a:cubicBezTo>
                  <a:lnTo>
                    <a:pt x="259006" y="9111986"/>
                  </a:lnTo>
                  <a:cubicBezTo>
                    <a:pt x="115965" y="9111986"/>
                    <a:pt x="0" y="8954053"/>
                    <a:pt x="0" y="8759240"/>
                  </a:cubicBezTo>
                  <a:close/>
                </a:path>
              </a:pathLst>
            </a:custGeom>
            <a:blipFill>
              <a:blip r:embed="rId5"/>
              <a:stretch>
                <a:fillRect l="-3124" t="-38952" r="-14350" b="-9801"/>
              </a:stretch>
            </a:blip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Die Infrastruktur für die nächste Generation der Marktteilnahme.</a:t>
              </a:r>
            </a:p>
          </p:txBody>
        </p:sp>
      </p:grpSp>
      <p:sp>
        <p:nvSpPr>
          <p:cNvPr id="36" name="Freeform 36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792329" y="297930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KOSTENLOSES DEMOKONTO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77340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04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978789" y="1538379"/>
            <a:ext cx="7755598" cy="1653431"/>
            <a:chOff x="0" y="0"/>
            <a:chExt cx="10340797" cy="220457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340799" cy="2204572"/>
            </a:xfrm>
            <a:custGeom>
              <a:avLst/>
              <a:gdLst/>
              <a:ahLst/>
              <a:cxnLst/>
              <a:rect l="l" t="t" r="r" b="b"/>
              <a:pathLst>
                <a:path w="10340799" h="2204572">
                  <a:moveTo>
                    <a:pt x="0" y="0"/>
                  </a:moveTo>
                  <a:lnTo>
                    <a:pt x="10340799" y="0"/>
                  </a:lnTo>
                  <a:lnTo>
                    <a:pt x="10340799" y="2204572"/>
                  </a:lnTo>
                  <a:lnTo>
                    <a:pt x="0" y="220457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8566" b="-14227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52400"/>
              <a:ext cx="10340797" cy="23569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399"/>
                </a:lnSpc>
              </a:pPr>
              <a:r>
                <a:rPr lang="en-US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Mit Übung beginnen. Mit Verständnis handeln.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88324" y="3273005"/>
            <a:ext cx="7617828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Jeder neue RIFT-Nutzer kann mit einem virtuellen Demokonto über 10.000 $ starten.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Kein echtes Kapital erforderlich.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88324" y="4176727"/>
            <a:ext cx="5216157" cy="274534"/>
            <a:chOff x="0" y="0"/>
            <a:chExt cx="6954876" cy="36604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DAS KANNST DU TUN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78789" y="4661089"/>
            <a:ext cx="7088324" cy="2733426"/>
            <a:chOff x="0" y="0"/>
            <a:chExt cx="9451099" cy="36445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451086" cy="3644547"/>
            </a:xfrm>
            <a:custGeom>
              <a:avLst/>
              <a:gdLst/>
              <a:ahLst/>
              <a:cxnLst/>
              <a:rect l="l" t="t" r="r" b="b"/>
              <a:pathLst>
                <a:path w="9451086" h="3644547">
                  <a:moveTo>
                    <a:pt x="0" y="273338"/>
                  </a:moveTo>
                  <a:cubicBezTo>
                    <a:pt x="0" y="122368"/>
                    <a:pt x="148336" y="0"/>
                    <a:pt x="331343" y="0"/>
                  </a:cubicBezTo>
                  <a:lnTo>
                    <a:pt x="9119743" y="0"/>
                  </a:lnTo>
                  <a:cubicBezTo>
                    <a:pt x="9302750" y="0"/>
                    <a:pt x="9451086" y="122368"/>
                    <a:pt x="9451086" y="273338"/>
                  </a:cubicBezTo>
                  <a:lnTo>
                    <a:pt x="9451086" y="3371208"/>
                  </a:lnTo>
                  <a:cubicBezTo>
                    <a:pt x="9451086" y="3522178"/>
                    <a:pt x="9302750" y="3644547"/>
                    <a:pt x="9119743" y="3644547"/>
                  </a:cubicBezTo>
                  <a:lnTo>
                    <a:pt x="331343" y="3644547"/>
                  </a:lnTo>
                  <a:cubicBezTo>
                    <a:pt x="148336" y="3644547"/>
                    <a:pt x="0" y="3522178"/>
                    <a:pt x="0" y="3371208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21" name="TextBox 21"/>
          <p:cNvSpPr txBox="1"/>
          <p:nvPr/>
        </p:nvSpPr>
        <p:spPr>
          <a:xfrm>
            <a:off x="1354998" y="4961002"/>
            <a:ext cx="6382417" cy="2038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Die RIFT-Oberfläche erkunden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Marktteilnahme üben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Trading-Ideen testen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Ausführung erleben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Vor dem Livegang lernen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Dein virtuelles Guthaben bei Bedarf zurücksetzen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978789" y="7651690"/>
            <a:ext cx="3382108" cy="1323108"/>
            <a:chOff x="0" y="0"/>
            <a:chExt cx="4509478" cy="176414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509516" cy="1764030"/>
            </a:xfrm>
            <a:custGeom>
              <a:avLst/>
              <a:gdLst/>
              <a:ahLst/>
              <a:cxnLst/>
              <a:rect l="l" t="t" r="r" b="b"/>
              <a:pathLst>
                <a:path w="4509516" h="1764030">
                  <a:moveTo>
                    <a:pt x="0" y="278511"/>
                  </a:moveTo>
                  <a:cubicBezTo>
                    <a:pt x="0" y="124714"/>
                    <a:pt x="124714" y="0"/>
                    <a:pt x="278511" y="0"/>
                  </a:cubicBezTo>
                  <a:lnTo>
                    <a:pt x="4231005" y="0"/>
                  </a:lnTo>
                  <a:cubicBezTo>
                    <a:pt x="4384802" y="0"/>
                    <a:pt x="4509516" y="124714"/>
                    <a:pt x="4509516" y="278511"/>
                  </a:cubicBezTo>
                  <a:lnTo>
                    <a:pt x="4509516" y="1485519"/>
                  </a:lnTo>
                  <a:cubicBezTo>
                    <a:pt x="4509516" y="1639316"/>
                    <a:pt x="4384802" y="1764030"/>
                    <a:pt x="4231005" y="1764030"/>
                  </a:cubicBezTo>
                  <a:lnTo>
                    <a:pt x="278511" y="1764030"/>
                  </a:lnTo>
                  <a:cubicBezTo>
                    <a:pt x="124714" y="1764157"/>
                    <a:pt x="0" y="1639443"/>
                    <a:pt x="0" y="1485646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1235402" y="7974892"/>
            <a:ext cx="2868882" cy="569932"/>
            <a:chOff x="0" y="0"/>
            <a:chExt cx="3825176" cy="75991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825180" cy="759910"/>
            </a:xfrm>
            <a:custGeom>
              <a:avLst/>
              <a:gdLst/>
              <a:ahLst/>
              <a:cxnLst/>
              <a:rect l="l" t="t" r="r" b="b"/>
              <a:pathLst>
                <a:path w="3825180" h="759910">
                  <a:moveTo>
                    <a:pt x="0" y="0"/>
                  </a:moveTo>
                  <a:lnTo>
                    <a:pt x="3825180" y="0"/>
                  </a:lnTo>
                  <a:lnTo>
                    <a:pt x="3825180" y="759910"/>
                  </a:lnTo>
                  <a:lnTo>
                    <a:pt x="0" y="75991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546" b="-36618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0"/>
              <a:ext cx="3825176" cy="7599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242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10.000 $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35402" y="8485108"/>
            <a:ext cx="2868882" cy="274534"/>
            <a:chOff x="0" y="0"/>
            <a:chExt cx="3825176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825180" cy="366040"/>
            </a:xfrm>
            <a:custGeom>
              <a:avLst/>
              <a:gdLst/>
              <a:ahLst/>
              <a:cxnLst/>
              <a:rect l="l" t="t" r="r" b="b"/>
              <a:pathLst>
                <a:path w="3825180" h="366040">
                  <a:moveTo>
                    <a:pt x="0" y="0"/>
                  </a:moveTo>
                  <a:lnTo>
                    <a:pt x="3825180" y="0"/>
                  </a:lnTo>
                  <a:lnTo>
                    <a:pt x="382518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3620" b="-153623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38251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Virtuelles Trading-Kapital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726191" y="7651690"/>
            <a:ext cx="3340932" cy="1323108"/>
            <a:chOff x="0" y="0"/>
            <a:chExt cx="4454576" cy="176414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454525" cy="1764030"/>
            </a:xfrm>
            <a:custGeom>
              <a:avLst/>
              <a:gdLst/>
              <a:ahLst/>
              <a:cxnLst/>
              <a:rect l="l" t="t" r="r" b="b"/>
              <a:pathLst>
                <a:path w="4454525" h="1764030">
                  <a:moveTo>
                    <a:pt x="0" y="278511"/>
                  </a:moveTo>
                  <a:cubicBezTo>
                    <a:pt x="0" y="124714"/>
                    <a:pt x="124714" y="0"/>
                    <a:pt x="278511" y="0"/>
                  </a:cubicBezTo>
                  <a:lnTo>
                    <a:pt x="4176014" y="0"/>
                  </a:lnTo>
                  <a:cubicBezTo>
                    <a:pt x="4329811" y="0"/>
                    <a:pt x="4454525" y="124714"/>
                    <a:pt x="4454525" y="278511"/>
                  </a:cubicBezTo>
                  <a:lnTo>
                    <a:pt x="4454525" y="1485519"/>
                  </a:lnTo>
                  <a:cubicBezTo>
                    <a:pt x="4454525" y="1639316"/>
                    <a:pt x="4329811" y="1764030"/>
                    <a:pt x="4176014" y="1764030"/>
                  </a:cubicBezTo>
                  <a:lnTo>
                    <a:pt x="278511" y="1764030"/>
                  </a:lnTo>
                  <a:cubicBezTo>
                    <a:pt x="124714" y="1764157"/>
                    <a:pt x="0" y="1639443"/>
                    <a:pt x="0" y="1485646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sp>
        <p:nvSpPr>
          <p:cNvPr id="32" name="TextBox 32"/>
          <p:cNvSpPr txBox="1"/>
          <p:nvPr/>
        </p:nvSpPr>
        <p:spPr>
          <a:xfrm>
            <a:off x="5024237" y="7979869"/>
            <a:ext cx="2744838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Erst üben. Mit Zuversicht teilnehmen.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921940" y="1576479"/>
            <a:ext cx="6854272" cy="7534804"/>
            <a:chOff x="0" y="0"/>
            <a:chExt cx="9139029" cy="10046405"/>
          </a:xfrm>
        </p:grpSpPr>
        <p:sp>
          <p:nvSpPr>
            <p:cNvPr id="34" name="Freeform 34" descr="/mnt/data/3(4).PNG"/>
            <p:cNvSpPr/>
            <p:nvPr/>
          </p:nvSpPr>
          <p:spPr>
            <a:xfrm>
              <a:off x="0" y="0"/>
              <a:ext cx="9138993" cy="10046457"/>
            </a:xfrm>
            <a:custGeom>
              <a:avLst/>
              <a:gdLst/>
              <a:ahLst/>
              <a:cxnLst/>
              <a:rect l="l" t="t" r="r" b="b"/>
              <a:pathLst>
                <a:path w="9138993" h="10046457">
                  <a:moveTo>
                    <a:pt x="563207" y="0"/>
                  </a:moveTo>
                  <a:lnTo>
                    <a:pt x="8575787" y="0"/>
                  </a:lnTo>
                  <a:cubicBezTo>
                    <a:pt x="8725158" y="0"/>
                    <a:pt x="8868412" y="59338"/>
                    <a:pt x="8974034" y="164959"/>
                  </a:cubicBezTo>
                  <a:cubicBezTo>
                    <a:pt x="9079656" y="270581"/>
                    <a:pt x="9138993" y="413835"/>
                    <a:pt x="9138993" y="563207"/>
                  </a:cubicBezTo>
                  <a:lnTo>
                    <a:pt x="9138993" y="9483250"/>
                  </a:lnTo>
                  <a:cubicBezTo>
                    <a:pt x="9138993" y="9794301"/>
                    <a:pt x="8886837" y="10046457"/>
                    <a:pt x="8575787" y="10046457"/>
                  </a:cubicBezTo>
                  <a:lnTo>
                    <a:pt x="563207" y="10046457"/>
                  </a:lnTo>
                  <a:cubicBezTo>
                    <a:pt x="252156" y="10046457"/>
                    <a:pt x="0" y="9794301"/>
                    <a:pt x="0" y="9483250"/>
                  </a:cubicBezTo>
                  <a:lnTo>
                    <a:pt x="0" y="563207"/>
                  </a:lnTo>
                  <a:cubicBezTo>
                    <a:pt x="0" y="252156"/>
                    <a:pt x="252156" y="0"/>
                    <a:pt x="563207" y="0"/>
                  </a:cubicBezTo>
                  <a:close/>
                </a:path>
              </a:pathLst>
            </a:custGeom>
            <a:blipFill>
              <a:blip r:embed="rId5"/>
              <a:stretch>
                <a:fillRect l="-1718" r="-1719"/>
              </a:stretch>
            </a:blipFill>
          </p:spPr>
        </p:sp>
      </p:grpSp>
      <p:sp>
        <p:nvSpPr>
          <p:cNvPr id="35" name="Freeform 35"/>
          <p:cNvSpPr/>
          <p:nvPr/>
        </p:nvSpPr>
        <p:spPr>
          <a:xfrm>
            <a:off x="491297" y="180689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3" y="0"/>
                </a:lnTo>
                <a:lnTo>
                  <a:pt x="994053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6" name="Group 36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Die Infrastruktur für die nächste Generation der Marktteilnahme.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30429" y="278880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SWIPE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58290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05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978789" y="1876449"/>
            <a:ext cx="8300733" cy="1752953"/>
            <a:chOff x="0" y="0"/>
            <a:chExt cx="11067644" cy="23372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067648" cy="2337269"/>
            </a:xfrm>
            <a:custGeom>
              <a:avLst/>
              <a:gdLst/>
              <a:ahLst/>
              <a:cxnLst/>
              <a:rect l="l" t="t" r="r" b="b"/>
              <a:pathLst>
                <a:path w="11067648" h="2337269">
                  <a:moveTo>
                    <a:pt x="0" y="0"/>
                  </a:moveTo>
                  <a:lnTo>
                    <a:pt x="11067648" y="0"/>
                  </a:lnTo>
                  <a:lnTo>
                    <a:pt x="11067648" y="2337269"/>
                  </a:lnTo>
                  <a:lnTo>
                    <a:pt x="0" y="23372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0096" r="11528" b="-3164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11067644" cy="2422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299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Einfachere Entscheidungen. Schnellere Ausführung.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8324" y="4793163"/>
            <a:ext cx="5216157" cy="274534"/>
            <a:chOff x="0" y="0"/>
            <a:chExt cx="6954876" cy="3660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SO FUNKTIONIERT ES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239816" y="5324873"/>
            <a:ext cx="3011491" cy="1416400"/>
            <a:chOff x="0" y="0"/>
            <a:chExt cx="4015321" cy="188853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015232" cy="1888522"/>
            </a:xfrm>
            <a:custGeom>
              <a:avLst/>
              <a:gdLst/>
              <a:ahLst/>
              <a:cxnLst/>
              <a:rect l="l" t="t" r="r" b="b"/>
              <a:pathLst>
                <a:path w="4015232" h="1888522">
                  <a:moveTo>
                    <a:pt x="0" y="295557"/>
                  </a:moveTo>
                  <a:cubicBezTo>
                    <a:pt x="0" y="132297"/>
                    <a:pt x="149225" y="0"/>
                    <a:pt x="333375" y="0"/>
                  </a:cubicBezTo>
                  <a:lnTo>
                    <a:pt x="3681857" y="0"/>
                  </a:lnTo>
                  <a:cubicBezTo>
                    <a:pt x="3866007" y="0"/>
                    <a:pt x="4015232" y="132297"/>
                    <a:pt x="4015232" y="295557"/>
                  </a:cubicBezTo>
                  <a:lnTo>
                    <a:pt x="4015232" y="1592966"/>
                  </a:lnTo>
                  <a:cubicBezTo>
                    <a:pt x="4015232" y="1756226"/>
                    <a:pt x="3866007" y="1888522"/>
                    <a:pt x="3681857" y="1888522"/>
                  </a:cubicBezTo>
                  <a:lnTo>
                    <a:pt x="333375" y="1888522"/>
                  </a:lnTo>
                  <a:cubicBezTo>
                    <a:pt x="149225" y="1888522"/>
                    <a:pt x="0" y="1756226"/>
                    <a:pt x="0" y="1592966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4613106" y="5708956"/>
            <a:ext cx="2264912" cy="504490"/>
            <a:chOff x="0" y="0"/>
            <a:chExt cx="3019882" cy="6726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019879" cy="672655"/>
            </a:xfrm>
            <a:custGeom>
              <a:avLst/>
              <a:gdLst/>
              <a:ahLst/>
              <a:cxnLst/>
              <a:rect l="l" t="t" r="r" b="b"/>
              <a:pathLst>
                <a:path w="3019879" h="672655">
                  <a:moveTo>
                    <a:pt x="0" y="0"/>
                  </a:moveTo>
                  <a:lnTo>
                    <a:pt x="3019879" y="0"/>
                  </a:lnTo>
                  <a:lnTo>
                    <a:pt x="3019879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3466" b="-21489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3019882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RECHTS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613106" y="6246264"/>
            <a:ext cx="2264912" cy="254027"/>
            <a:chOff x="0" y="0"/>
            <a:chExt cx="3019882" cy="33870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019879" cy="338705"/>
            </a:xfrm>
            <a:custGeom>
              <a:avLst/>
              <a:gdLst/>
              <a:ahLst/>
              <a:cxnLst/>
              <a:rect l="l" t="t" r="r" b="b"/>
              <a:pathLst>
                <a:path w="3019879" h="338705">
                  <a:moveTo>
                    <a:pt x="0" y="0"/>
                  </a:moveTo>
                  <a:lnTo>
                    <a:pt x="3019879" y="0"/>
                  </a:lnTo>
                  <a:lnTo>
                    <a:pt x="3019879" y="338705"/>
                  </a:lnTo>
                  <a:lnTo>
                    <a:pt x="0" y="33870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095" b="-12235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3019882" cy="3482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477"/>
                </a:lnSpc>
                <a:spcBef>
                  <a:spcPct val="0"/>
                </a:spcBef>
              </a:pPr>
              <a:r>
                <a:rPr lang="en-US" sz="123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AUSFÜHREN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88324" y="5324873"/>
            <a:ext cx="3011491" cy="1416400"/>
            <a:chOff x="0" y="0"/>
            <a:chExt cx="4015321" cy="188853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015232" cy="1888522"/>
            </a:xfrm>
            <a:custGeom>
              <a:avLst/>
              <a:gdLst/>
              <a:ahLst/>
              <a:cxnLst/>
              <a:rect l="l" t="t" r="r" b="b"/>
              <a:pathLst>
                <a:path w="4015232" h="1888522">
                  <a:moveTo>
                    <a:pt x="0" y="295557"/>
                  </a:moveTo>
                  <a:cubicBezTo>
                    <a:pt x="0" y="132297"/>
                    <a:pt x="149225" y="0"/>
                    <a:pt x="333375" y="0"/>
                  </a:cubicBezTo>
                  <a:lnTo>
                    <a:pt x="3681857" y="0"/>
                  </a:lnTo>
                  <a:cubicBezTo>
                    <a:pt x="3866007" y="0"/>
                    <a:pt x="4015232" y="132297"/>
                    <a:pt x="4015232" y="295557"/>
                  </a:cubicBezTo>
                  <a:lnTo>
                    <a:pt x="4015232" y="1592966"/>
                  </a:lnTo>
                  <a:cubicBezTo>
                    <a:pt x="4015232" y="1756226"/>
                    <a:pt x="3866007" y="1888522"/>
                    <a:pt x="3681857" y="1888522"/>
                  </a:cubicBezTo>
                  <a:lnTo>
                    <a:pt x="333375" y="1888522"/>
                  </a:lnTo>
                  <a:cubicBezTo>
                    <a:pt x="149225" y="1888522"/>
                    <a:pt x="0" y="1756226"/>
                    <a:pt x="0" y="1592966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354760" y="5689906"/>
            <a:ext cx="2264912" cy="504490"/>
            <a:chOff x="0" y="0"/>
            <a:chExt cx="3019882" cy="67265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019879" cy="672655"/>
            </a:xfrm>
            <a:custGeom>
              <a:avLst/>
              <a:gdLst/>
              <a:ahLst/>
              <a:cxnLst/>
              <a:rect l="l" t="t" r="r" b="b"/>
              <a:pathLst>
                <a:path w="3019879" h="672655">
                  <a:moveTo>
                    <a:pt x="0" y="0"/>
                  </a:moveTo>
                  <a:lnTo>
                    <a:pt x="3019879" y="0"/>
                  </a:lnTo>
                  <a:lnTo>
                    <a:pt x="3019879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3466" b="-21489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0"/>
              <a:ext cx="3019882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LINKS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54760" y="6246264"/>
            <a:ext cx="2264912" cy="254027"/>
            <a:chOff x="0" y="0"/>
            <a:chExt cx="3019882" cy="33870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019879" cy="338705"/>
            </a:xfrm>
            <a:custGeom>
              <a:avLst/>
              <a:gdLst/>
              <a:ahLst/>
              <a:cxnLst/>
              <a:rect l="l" t="t" r="r" b="b"/>
              <a:pathLst>
                <a:path w="3019879" h="338705">
                  <a:moveTo>
                    <a:pt x="0" y="0"/>
                  </a:moveTo>
                  <a:lnTo>
                    <a:pt x="3019879" y="0"/>
                  </a:lnTo>
                  <a:lnTo>
                    <a:pt x="3019879" y="338705"/>
                  </a:lnTo>
                  <a:lnTo>
                    <a:pt x="0" y="33870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095" b="-122359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3019882" cy="3482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477"/>
                </a:lnSpc>
                <a:spcBef>
                  <a:spcPct val="0"/>
                </a:spcBef>
              </a:pPr>
              <a:r>
                <a:rPr lang="en-US" sz="123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ÜBERSPRINGEN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10076602" y="2298453"/>
            <a:ext cx="6146262" cy="5690094"/>
          </a:xfrm>
          <a:custGeom>
            <a:avLst/>
            <a:gdLst/>
            <a:ahLst/>
            <a:cxnLst/>
            <a:rect l="l" t="t" r="r" b="b"/>
            <a:pathLst>
              <a:path w="6146262" h="5690094">
                <a:moveTo>
                  <a:pt x="0" y="0"/>
                </a:moveTo>
                <a:lnTo>
                  <a:pt x="6146263" y="0"/>
                </a:lnTo>
                <a:lnTo>
                  <a:pt x="6146263" y="5690094"/>
                </a:lnTo>
                <a:lnTo>
                  <a:pt x="0" y="56900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988324" y="3848478"/>
            <a:ext cx="7771719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Swipe verwandelt die Auswahl von Trades in eine einfache, intuitive Interaktion.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88324" y="7274673"/>
            <a:ext cx="8002429" cy="1162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7"/>
              </a:lnSpc>
              <a:spcBef>
                <a:spcPct val="0"/>
              </a:spcBef>
            </a:pPr>
            <a:r>
              <a:rPr lang="en-US" sz="1498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Eine Gelegenheit nach der anderen.</a:t>
            </a:r>
          </a:p>
          <a:p>
            <a:pPr marL="0" lvl="0" indent="0" algn="l">
              <a:lnSpc>
                <a:spcPts val="2397"/>
              </a:lnSpc>
              <a:spcBef>
                <a:spcPct val="0"/>
              </a:spcBef>
            </a:pPr>
            <a:endParaRPr lang="en-US" sz="1498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397"/>
              </a:lnSpc>
              <a:spcBef>
                <a:spcPct val="0"/>
              </a:spcBef>
            </a:pPr>
            <a:r>
              <a:rPr lang="en-US" sz="1498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Anstatt für jede Entscheidung durch ein komplexes Trading-Terminal zu navigieren, schafft Swipe eine fokussierte Umgebung für schnelle Marktinteraktionen.</a:t>
            </a:r>
          </a:p>
        </p:txBody>
      </p:sp>
      <p:sp>
        <p:nvSpPr>
          <p:cNvPr id="37" name="Freeform 37"/>
          <p:cNvSpPr/>
          <p:nvPr/>
        </p:nvSpPr>
        <p:spPr>
          <a:xfrm>
            <a:off x="491297" y="180689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3" y="0"/>
                </a:lnTo>
                <a:lnTo>
                  <a:pt x="994053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8" name="Group 38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Die Infrastruktur für die nächste Generation der Marktteilnahme.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916154" y="281115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SPOT/FUTURES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60525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06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05788" y="1253194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2127164"/>
            <a:ext cx="7596980" cy="2706112"/>
            <a:chOff x="0" y="0"/>
            <a:chExt cx="10129307" cy="360814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129307" cy="3608142"/>
            </a:xfrm>
            <a:custGeom>
              <a:avLst/>
              <a:gdLst/>
              <a:ahLst/>
              <a:cxnLst/>
              <a:rect l="l" t="t" r="r" b="b"/>
              <a:pathLst>
                <a:path w="10129307" h="3608142">
                  <a:moveTo>
                    <a:pt x="0" y="0"/>
                  </a:moveTo>
                  <a:lnTo>
                    <a:pt x="10129307" y="0"/>
                  </a:lnTo>
                  <a:lnTo>
                    <a:pt x="10129307" y="3608142"/>
                  </a:lnTo>
                  <a:lnTo>
                    <a:pt x="0" y="360814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647" r="2429" b="30902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0"/>
              <a:ext cx="10129307" cy="370339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719"/>
                </a:lnSpc>
                <a:spcBef>
                  <a:spcPct val="0"/>
                </a:spcBef>
              </a:pPr>
              <a:r>
                <a:rPr lang="en-US" sz="48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Präzise handeln über das manuelle Trading-Terminal.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7118963"/>
            <a:ext cx="4767428" cy="810377"/>
            <a:chOff x="0" y="0"/>
            <a:chExt cx="6843163" cy="116321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843116" cy="1163182"/>
            </a:xfrm>
            <a:custGeom>
              <a:avLst/>
              <a:gdLst/>
              <a:ahLst/>
              <a:cxnLst/>
              <a:rect l="l" t="t" r="r" b="b"/>
              <a:pathLst>
                <a:path w="6843116" h="1163182">
                  <a:moveTo>
                    <a:pt x="0" y="95158"/>
                  </a:moveTo>
                  <a:cubicBezTo>
                    <a:pt x="0" y="42620"/>
                    <a:pt x="110712" y="0"/>
                    <a:pt x="247184" y="0"/>
                  </a:cubicBezTo>
                  <a:lnTo>
                    <a:pt x="6595932" y="0"/>
                  </a:lnTo>
                  <a:cubicBezTo>
                    <a:pt x="6732499" y="0"/>
                    <a:pt x="6843116" y="42620"/>
                    <a:pt x="6843116" y="95158"/>
                  </a:cubicBezTo>
                  <a:lnTo>
                    <a:pt x="6843116" y="1068025"/>
                  </a:lnTo>
                  <a:cubicBezTo>
                    <a:pt x="6843116" y="1120598"/>
                    <a:pt x="6732404" y="1163182"/>
                    <a:pt x="6595932" y="1163182"/>
                  </a:cubicBezTo>
                  <a:lnTo>
                    <a:pt x="247184" y="1163182"/>
                  </a:lnTo>
                  <a:cubicBezTo>
                    <a:pt x="110617" y="1163182"/>
                    <a:pt x="0" y="1120562"/>
                    <a:pt x="0" y="106802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17" name="TextBox 17"/>
          <p:cNvSpPr txBox="1"/>
          <p:nvPr/>
        </p:nvSpPr>
        <p:spPr>
          <a:xfrm>
            <a:off x="1028700" y="5285831"/>
            <a:ext cx="7274652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Wähle Spot oder Perps, wechsle zwischen Market- und Limit-Orders und verwalte Leverage, Slippage, Take Profit und Stop Loss – alles über eine einzige Oberfläche.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2216" y="7247926"/>
            <a:ext cx="4205745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PRÄZISE. FLEXIBEL. AUSFÜHREN.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Die Infrastruktur für die nächste Generation der Marktteilnahme.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8921669" y="2286494"/>
            <a:ext cx="8337631" cy="6253223"/>
          </a:xfrm>
          <a:custGeom>
            <a:avLst/>
            <a:gdLst/>
            <a:ahLst/>
            <a:cxnLst/>
            <a:rect l="l" t="t" r="r" b="b"/>
            <a:pathLst>
              <a:path w="8337631" h="6253223">
                <a:moveTo>
                  <a:pt x="0" y="0"/>
                </a:moveTo>
                <a:lnTo>
                  <a:pt x="8337631" y="0"/>
                </a:lnTo>
                <a:lnTo>
                  <a:pt x="8337631" y="6253223"/>
                </a:lnTo>
                <a:lnTo>
                  <a:pt x="0" y="62532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44716" y="270051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SMART MONEY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07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875539"/>
            <a:ext cx="7618333" cy="1752953"/>
            <a:chOff x="0" y="0"/>
            <a:chExt cx="10157778" cy="23372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157776" cy="2337269"/>
            </a:xfrm>
            <a:custGeom>
              <a:avLst/>
              <a:gdLst/>
              <a:ahLst/>
              <a:cxnLst/>
              <a:rect l="l" t="t" r="r" b="b"/>
              <a:pathLst>
                <a:path w="10157776" h="2337269">
                  <a:moveTo>
                    <a:pt x="0" y="0"/>
                  </a:moveTo>
                  <a:lnTo>
                    <a:pt x="10157776" y="0"/>
                  </a:lnTo>
                  <a:lnTo>
                    <a:pt x="10157776" y="2337269"/>
                  </a:lnTo>
                  <a:lnTo>
                    <a:pt x="0" y="23372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3147" b="-621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10157778" cy="2422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299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Denke in Portfolios.</a:t>
              </a:r>
            </a:p>
            <a:p>
              <a:pPr marL="0" lvl="0" indent="0" algn="l">
                <a:lnSpc>
                  <a:spcPts val="6299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Nicht nur in Trades.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19975" y="6240370"/>
            <a:ext cx="3519383" cy="2283971"/>
            <a:chOff x="0" y="0"/>
            <a:chExt cx="4692510" cy="304529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692523" cy="3045333"/>
            </a:xfrm>
            <a:custGeom>
              <a:avLst/>
              <a:gdLst/>
              <a:ahLst/>
              <a:cxnLst/>
              <a:rect l="l" t="t" r="r" b="b"/>
              <a:pathLst>
                <a:path w="4692523" h="3045333">
                  <a:moveTo>
                    <a:pt x="0" y="332232"/>
                  </a:moveTo>
                  <a:cubicBezTo>
                    <a:pt x="0" y="148717"/>
                    <a:pt x="148717" y="0"/>
                    <a:pt x="332232" y="0"/>
                  </a:cubicBezTo>
                  <a:lnTo>
                    <a:pt x="4360291" y="0"/>
                  </a:lnTo>
                  <a:cubicBezTo>
                    <a:pt x="4543806" y="0"/>
                    <a:pt x="4692523" y="148717"/>
                    <a:pt x="4692523" y="332232"/>
                  </a:cubicBezTo>
                  <a:lnTo>
                    <a:pt x="4692523" y="2713101"/>
                  </a:lnTo>
                  <a:cubicBezTo>
                    <a:pt x="4692523" y="2896616"/>
                    <a:pt x="4543806" y="3045333"/>
                    <a:pt x="4360291" y="3045333"/>
                  </a:cubicBezTo>
                  <a:lnTo>
                    <a:pt x="332232" y="3045333"/>
                  </a:lnTo>
                  <a:cubicBezTo>
                    <a:pt x="148717" y="3045333"/>
                    <a:pt x="0" y="2896616"/>
                    <a:pt x="0" y="2713101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287499" y="6600349"/>
            <a:ext cx="2745343" cy="274534"/>
            <a:chOff x="0" y="0"/>
            <a:chExt cx="3660458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TRADING-BÜCHER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904632" y="6240370"/>
            <a:ext cx="3742401" cy="2283971"/>
            <a:chOff x="0" y="0"/>
            <a:chExt cx="4989868" cy="304529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989881" cy="3045333"/>
            </a:xfrm>
            <a:custGeom>
              <a:avLst/>
              <a:gdLst/>
              <a:ahLst/>
              <a:cxnLst/>
              <a:rect l="l" t="t" r="r" b="b"/>
              <a:pathLst>
                <a:path w="4989881" h="3045333">
                  <a:moveTo>
                    <a:pt x="0" y="332232"/>
                  </a:moveTo>
                  <a:cubicBezTo>
                    <a:pt x="0" y="148717"/>
                    <a:pt x="158141" y="0"/>
                    <a:pt x="353285" y="0"/>
                  </a:cubicBezTo>
                  <a:lnTo>
                    <a:pt x="4636596" y="0"/>
                  </a:lnTo>
                  <a:cubicBezTo>
                    <a:pt x="4831741" y="0"/>
                    <a:pt x="4989881" y="148717"/>
                    <a:pt x="4989881" y="332232"/>
                  </a:cubicBezTo>
                  <a:lnTo>
                    <a:pt x="4989881" y="2713101"/>
                  </a:lnTo>
                  <a:cubicBezTo>
                    <a:pt x="4989881" y="2896616"/>
                    <a:pt x="4831741" y="3045333"/>
                    <a:pt x="4636596" y="3045333"/>
                  </a:cubicBezTo>
                  <a:lnTo>
                    <a:pt x="353285" y="3045333"/>
                  </a:lnTo>
                  <a:cubicBezTo>
                    <a:pt x="158141" y="3045333"/>
                    <a:pt x="0" y="2896616"/>
                    <a:pt x="0" y="271310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5190373" y="6600349"/>
            <a:ext cx="2745343" cy="274534"/>
            <a:chOff x="0" y="0"/>
            <a:chExt cx="3660458" cy="3660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MIRROR-WALLETS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Die Infrastruktur für die nächste Generation der Marktteilnahme.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0462199" y="2754664"/>
            <a:ext cx="6084994" cy="4777671"/>
          </a:xfrm>
          <a:custGeom>
            <a:avLst/>
            <a:gdLst/>
            <a:ahLst/>
            <a:cxnLst/>
            <a:rect l="l" t="t" r="r" b="b"/>
            <a:pathLst>
              <a:path w="6084994" h="4777671">
                <a:moveTo>
                  <a:pt x="0" y="0"/>
                </a:moveTo>
                <a:lnTo>
                  <a:pt x="6084994" y="0"/>
                </a:lnTo>
                <a:lnTo>
                  <a:pt x="6084994" y="4777672"/>
                </a:lnTo>
                <a:lnTo>
                  <a:pt x="0" y="47776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1019975" y="3961868"/>
            <a:ext cx="7413308" cy="178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Smart Money verfolgt einen umfassenderen Ansatz für die Marktteilnahme.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1800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Statt sich nur auf einzelne Ein- und Ausstiege zu konzentrieren, basiert Smart Money auf Trading-Büchern.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87499" y="7001475"/>
            <a:ext cx="2944683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Eine strukturierte Umgebung, in der Kapitalteilnahme auf Portfolioebene betrachtet werden kann.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190373" y="7001475"/>
            <a:ext cx="3290635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>
                    <a:alpha val="64706"/>
                  </a:srgbClr>
                </a:solidFill>
                <a:latin typeface="Inter"/>
                <a:ea typeface="Inter"/>
                <a:cs typeface="Inter"/>
                <a:sym typeface="Inter"/>
              </a:rPr>
              <a:t>Eine dedizierte Infrastruktur unterstützt jedes Trading-Buch und sorgt für die Trennung zwischen den Teilnahmeumgebungen.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9978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AUTOMATED TRADING ENGINE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7"/>
            <a:chOff x="0" y="0"/>
            <a:chExt cx="878510" cy="4575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7"/>
            </a:xfrm>
            <a:custGeom>
              <a:avLst/>
              <a:gdLst/>
              <a:ahLst/>
              <a:cxnLst/>
              <a:rect l="l" t="t" r="r" b="b"/>
              <a:pathLst>
                <a:path w="878510" h="457557">
                  <a:moveTo>
                    <a:pt x="0" y="0"/>
                  </a:moveTo>
                  <a:lnTo>
                    <a:pt x="878510" y="0"/>
                  </a:lnTo>
                  <a:lnTo>
                    <a:pt x="878510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08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9500" y="1373840"/>
            <a:ext cx="8098765" cy="1731340"/>
            <a:chOff x="0" y="0"/>
            <a:chExt cx="10798353" cy="230845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798356" cy="2308439"/>
            </a:xfrm>
            <a:custGeom>
              <a:avLst/>
              <a:gdLst/>
              <a:ahLst/>
              <a:cxnLst/>
              <a:rect l="l" t="t" r="r" b="b"/>
              <a:pathLst>
                <a:path w="10798356" h="2308439">
                  <a:moveTo>
                    <a:pt x="0" y="0"/>
                  </a:moveTo>
                  <a:lnTo>
                    <a:pt x="10798356" y="0"/>
                  </a:lnTo>
                  <a:lnTo>
                    <a:pt x="10798356" y="2308439"/>
                  </a:lnTo>
                  <a:lnTo>
                    <a:pt x="0" y="23084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0532" b="-11760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61925"/>
              <a:ext cx="10798353" cy="24703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719"/>
                </a:lnSpc>
              </a:pPr>
              <a:r>
                <a:rPr lang="en-US" sz="41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Strukturierte Teilnahme.</a:t>
              </a:r>
            </a:p>
            <a:p>
              <a:pPr marL="0" lvl="0" indent="0" algn="l">
                <a:lnSpc>
                  <a:spcPts val="6719"/>
                </a:lnSpc>
              </a:pPr>
              <a:r>
                <a:rPr lang="en-US" sz="41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Automatisierte Ausführung.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9500" y="5325970"/>
            <a:ext cx="5216157" cy="274534"/>
            <a:chOff x="0" y="0"/>
            <a:chExt cx="6954876" cy="3660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AUFGEBAUT AUF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19975" y="5810055"/>
            <a:ext cx="3313481" cy="774030"/>
            <a:chOff x="0" y="0"/>
            <a:chExt cx="4417974" cy="103204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1276588" y="6038261"/>
            <a:ext cx="2745343" cy="317618"/>
            <a:chOff x="0" y="0"/>
            <a:chExt cx="3660458" cy="42349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Automatisierte Ausführung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657554" y="5810055"/>
            <a:ext cx="3313481" cy="774030"/>
            <a:chOff x="0" y="0"/>
            <a:chExt cx="4417974" cy="103204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4914167" y="6038261"/>
            <a:ext cx="2745343" cy="317618"/>
            <a:chOff x="0" y="0"/>
            <a:chExt cx="3660458" cy="42349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Strukturierte Zyklen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19975" y="6935643"/>
            <a:ext cx="3313481" cy="774030"/>
            <a:chOff x="0" y="0"/>
            <a:chExt cx="4417974" cy="103204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1276588" y="7163849"/>
            <a:ext cx="2745343" cy="317618"/>
            <a:chOff x="0" y="0"/>
            <a:chExt cx="3660458" cy="42349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Kontinuierliche Teilnahme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657554" y="6935643"/>
            <a:ext cx="3313481" cy="774030"/>
            <a:chOff x="0" y="0"/>
            <a:chExt cx="4417974" cy="103204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4914167" y="7163849"/>
            <a:ext cx="2745343" cy="317618"/>
            <a:chOff x="0" y="0"/>
            <a:chExt cx="3660458" cy="42349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Kapitaleffizienz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029500" y="8033523"/>
            <a:ext cx="7275166" cy="842935"/>
            <a:chOff x="0" y="0"/>
            <a:chExt cx="9700222" cy="112391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700218" cy="1123914"/>
            </a:xfrm>
            <a:custGeom>
              <a:avLst/>
              <a:gdLst/>
              <a:ahLst/>
              <a:cxnLst/>
              <a:rect l="l" t="t" r="r" b="b"/>
              <a:pathLst>
                <a:path w="9700218" h="1123914">
                  <a:moveTo>
                    <a:pt x="0" y="0"/>
                  </a:moveTo>
                  <a:lnTo>
                    <a:pt x="9700218" y="0"/>
                  </a:lnTo>
                  <a:lnTo>
                    <a:pt x="9700218" y="1123914"/>
                  </a:lnTo>
                  <a:lnTo>
                    <a:pt x="0" y="112391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2115" b="-94225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85725"/>
              <a:ext cx="9700222" cy="1209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2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Weniger manuelle Eingriffe.</a:t>
              </a:r>
            </a:p>
            <a:p>
              <a:pPr marL="0" lvl="0" indent="0" algn="l">
                <a:lnSpc>
                  <a:spcPts val="32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Mehr strukturierte Teilnahme.</a:t>
              </a:r>
            </a:p>
          </p:txBody>
        </p:sp>
      </p:grpSp>
      <p:sp>
        <p:nvSpPr>
          <p:cNvPr id="41" name="Freeform 41"/>
          <p:cNvSpPr/>
          <p:nvPr/>
        </p:nvSpPr>
        <p:spPr>
          <a:xfrm>
            <a:off x="8628517" y="2152429"/>
            <a:ext cx="9072673" cy="6804504"/>
          </a:xfrm>
          <a:custGeom>
            <a:avLst/>
            <a:gdLst/>
            <a:ahLst/>
            <a:cxnLst/>
            <a:rect l="l" t="t" r="r" b="b"/>
            <a:pathLst>
              <a:path w="9072673" h="6804504">
                <a:moveTo>
                  <a:pt x="0" y="0"/>
                </a:moveTo>
                <a:lnTo>
                  <a:pt x="9072672" y="0"/>
                </a:lnTo>
                <a:lnTo>
                  <a:pt x="9072672" y="6804504"/>
                </a:lnTo>
                <a:lnTo>
                  <a:pt x="0" y="68045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2" name="TextBox 42"/>
          <p:cNvSpPr txBox="1"/>
          <p:nvPr/>
        </p:nvSpPr>
        <p:spPr>
          <a:xfrm>
            <a:off x="1029500" y="3201895"/>
            <a:ext cx="7439044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Die RIFT Auto Engine ist für Teilnehmer konzipiert, die über vordefinierte automatisierte Zyklen statt durch ständige manuelle Ausführung am Markt teilnehmen möchten.</a:t>
            </a:r>
          </a:p>
          <a:p>
            <a:pPr marL="0" lvl="0" indent="0" algn="l">
              <a:lnSpc>
                <a:spcPts val="2400"/>
              </a:lnSpc>
            </a:pPr>
            <a:endParaRPr lang="en-US" sz="1500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400"/>
              </a:lnSpc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Die Engine verbindet strukturierte Ausführungsumgebungen mit einer Infrastruktur für automatisierte Teilnahme.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Die Infrastruktur für die nächste Generation der Marktteilnahme.</a:t>
              </a:r>
            </a:p>
          </p:txBody>
        </p:sp>
      </p:grpSp>
      <p:sp>
        <p:nvSpPr>
          <p:cNvPr id="46" name="Freeform 46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906629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AUTO-ENGINE-FLOWS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09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19975" y="1565848"/>
            <a:ext cx="12940873" cy="1572803"/>
            <a:chOff x="0" y="0"/>
            <a:chExt cx="17254497" cy="20970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254493" cy="2097069"/>
            </a:xfrm>
            <a:custGeom>
              <a:avLst/>
              <a:gdLst/>
              <a:ahLst/>
              <a:cxnLst/>
              <a:rect l="l" t="t" r="r" b="b"/>
              <a:pathLst>
                <a:path w="17254493" h="2097069">
                  <a:moveTo>
                    <a:pt x="0" y="0"/>
                  </a:moveTo>
                  <a:lnTo>
                    <a:pt x="17254493" y="0"/>
                  </a:lnTo>
                  <a:lnTo>
                    <a:pt x="17254493" y="2097069"/>
                  </a:lnTo>
                  <a:lnTo>
                    <a:pt x="0" y="20970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2044" r="15141" b="-6004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7254497" cy="21065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400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DREI FLOWS. EINE AUTOMATISIERTE ENGINE.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19975" y="3691926"/>
            <a:ext cx="4892050" cy="2833040"/>
            <a:chOff x="0" y="0"/>
            <a:chExt cx="6522733" cy="377738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72676" y="4168166"/>
            <a:ext cx="3843480" cy="274534"/>
            <a:chOff x="0" y="0"/>
            <a:chExt cx="5124640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 — MICRO FLOW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72676" y="4799598"/>
            <a:ext cx="3980755" cy="504490"/>
            <a:chOff x="0" y="0"/>
            <a:chExt cx="5307673" cy="6726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307667" cy="672655"/>
            </a:xfrm>
            <a:custGeom>
              <a:avLst/>
              <a:gdLst/>
              <a:ahLst/>
              <a:cxnLst/>
              <a:rect l="l" t="t" r="r" b="b"/>
              <a:pathLst>
                <a:path w="5307667" h="672655">
                  <a:moveTo>
                    <a:pt x="0" y="0"/>
                  </a:moveTo>
                  <a:lnTo>
                    <a:pt x="5307667" y="0"/>
                  </a:lnTo>
                  <a:lnTo>
                    <a:pt x="5307667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9738" b="-87760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5307673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Einstieg: 100 $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579299" y="3691926"/>
            <a:ext cx="4892050" cy="2833040"/>
            <a:chOff x="0" y="0"/>
            <a:chExt cx="6522733" cy="377738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BE53FF"/>
              </a:solidFill>
              <a:prstDash val="solid"/>
              <a:miter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6932000" y="4168166"/>
            <a:ext cx="3843480" cy="274534"/>
            <a:chOff x="0" y="0"/>
            <a:chExt cx="5124640" cy="36604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BE53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 — SMART FLOW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932000" y="4799598"/>
            <a:ext cx="3980755" cy="504490"/>
            <a:chOff x="0" y="0"/>
            <a:chExt cx="5307673" cy="67265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307667" cy="672655"/>
            </a:xfrm>
            <a:custGeom>
              <a:avLst/>
              <a:gdLst/>
              <a:ahLst/>
              <a:cxnLst/>
              <a:rect l="l" t="t" r="r" b="b"/>
              <a:pathLst>
                <a:path w="5307667" h="672655">
                  <a:moveTo>
                    <a:pt x="0" y="0"/>
                  </a:moveTo>
                  <a:lnTo>
                    <a:pt x="5307667" y="0"/>
                  </a:lnTo>
                  <a:lnTo>
                    <a:pt x="5307667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9738" b="-87760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0"/>
              <a:ext cx="5307673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Einstieg: 500 $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138622" y="3691926"/>
            <a:ext cx="4892050" cy="2833040"/>
            <a:chOff x="0" y="0"/>
            <a:chExt cx="6522733" cy="377738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FF9A3D"/>
              </a:solidFill>
              <a:prstDash val="solid"/>
              <a:miter/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12491323" y="4168166"/>
            <a:ext cx="3843480" cy="274534"/>
            <a:chOff x="0" y="0"/>
            <a:chExt cx="5124640" cy="36604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FF9A3D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 — ALPHA FLOW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2491323" y="4799598"/>
            <a:ext cx="3980755" cy="504490"/>
            <a:chOff x="0" y="0"/>
            <a:chExt cx="5307673" cy="67265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307667" cy="672655"/>
            </a:xfrm>
            <a:custGeom>
              <a:avLst/>
              <a:gdLst/>
              <a:ahLst/>
              <a:cxnLst/>
              <a:rect l="l" t="t" r="r" b="b"/>
              <a:pathLst>
                <a:path w="5307667" h="672655">
                  <a:moveTo>
                    <a:pt x="0" y="0"/>
                  </a:moveTo>
                  <a:lnTo>
                    <a:pt x="5307667" y="0"/>
                  </a:lnTo>
                  <a:lnTo>
                    <a:pt x="5307667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9738" b="-87760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0"/>
              <a:ext cx="5307673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Einstieg: 1.000 $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019975" y="7123602"/>
            <a:ext cx="16106785" cy="1940804"/>
            <a:chOff x="0" y="0"/>
            <a:chExt cx="21475713" cy="2587739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1475700" cy="2587752"/>
            </a:xfrm>
            <a:custGeom>
              <a:avLst/>
              <a:gdLst/>
              <a:ahLst/>
              <a:cxnLst/>
              <a:rect l="l" t="t" r="r" b="b"/>
              <a:pathLst>
                <a:path w="21475700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21142961" y="0"/>
                  </a:lnTo>
                  <a:cubicBezTo>
                    <a:pt x="21326729" y="0"/>
                    <a:pt x="21475700" y="148971"/>
                    <a:pt x="21475700" y="332740"/>
                  </a:cubicBezTo>
                  <a:lnTo>
                    <a:pt x="21475700" y="2255012"/>
                  </a:lnTo>
                  <a:cubicBezTo>
                    <a:pt x="21475700" y="2438781"/>
                    <a:pt x="21326729" y="2587752"/>
                    <a:pt x="2114296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41" name="Group 41"/>
          <p:cNvGrpSpPr/>
          <p:nvPr/>
        </p:nvGrpSpPr>
        <p:grpSpPr>
          <a:xfrm>
            <a:off x="1372676" y="7420316"/>
            <a:ext cx="3431677" cy="274534"/>
            <a:chOff x="0" y="0"/>
            <a:chExt cx="4575569" cy="36604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ENGINE-STRUKTUR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15267594" y="1443045"/>
            <a:ext cx="1991706" cy="1991706"/>
          </a:xfrm>
          <a:custGeom>
            <a:avLst/>
            <a:gdLst/>
            <a:ahLst/>
            <a:cxnLst/>
            <a:rect l="l" t="t" r="r" b="b"/>
            <a:pathLst>
              <a:path w="1991706" h="1991706">
                <a:moveTo>
                  <a:pt x="0" y="0"/>
                </a:moveTo>
                <a:lnTo>
                  <a:pt x="1991706" y="0"/>
                </a:lnTo>
                <a:lnTo>
                  <a:pt x="1991706" y="1991706"/>
                </a:lnTo>
                <a:lnTo>
                  <a:pt x="0" y="19917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45" name="Group 45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Die Infrastruktur für die nächste Generation der Marktteilnahme.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sp>
        <p:nvSpPr>
          <p:cNvPr id="49" name="TextBox 49"/>
          <p:cNvSpPr txBox="1"/>
          <p:nvPr/>
        </p:nvSpPr>
        <p:spPr>
          <a:xfrm>
            <a:off x="1028700" y="3008374"/>
            <a:ext cx="8235525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6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Die RIFT Auto Engine bietet drei klar definierte Teilnahmeumgebungen.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372924" y="5337151"/>
            <a:ext cx="4117505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Für Teilnehmer, die mit einer geringeren Kapitalzuweisung starten.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6932247" y="5337151"/>
            <a:ext cx="4117505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Für Teilnehmer, die eine größere strukturierte Kapitalzuweisung anstreben.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2491571" y="5337151"/>
            <a:ext cx="4117505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Für Teilnehmer, die innerhalb der Engine die Umgebung mit der höchsten Kapitalzuweisung anstreben.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372924" y="7900395"/>
            <a:ext cx="974546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365-Tage-Umgebung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24-Stunden-Teilnahmezyklen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Kapitalbindung ab 11 $ – keine angegebene Obergrenze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0912754" y="8614770"/>
            <a:ext cx="6608889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39"/>
              </a:lnSpc>
              <a:spcBef>
                <a:spcPct val="0"/>
              </a:spcBef>
            </a:pPr>
            <a:r>
              <a:rPr lang="en-US" sz="1200" u="none" strike="noStrike">
                <a:solidFill>
                  <a:srgbClr val="A9A9A9"/>
                </a:solidFill>
                <a:latin typeface="Inter"/>
                <a:ea typeface="Inter"/>
                <a:cs typeface="Inter"/>
                <a:sym typeface="Inter"/>
              </a:rPr>
              <a:t>*Ziele können variieren und sind nicht garantiert. Die Teilnahme birgt Marktrisiken.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675" y="0"/>
            <a:ext cx="18315189" cy="10287000"/>
          </a:xfrm>
          <a:custGeom>
            <a:avLst/>
            <a:gdLst/>
            <a:ahLst/>
            <a:cxnLst/>
            <a:rect l="l" t="t" r="r" b="b"/>
            <a:pathLst>
              <a:path w="18315189" h="10287000">
                <a:moveTo>
                  <a:pt x="0" y="0"/>
                </a:moveTo>
                <a:lnTo>
                  <a:pt x="18315189" y="0"/>
                </a:lnTo>
                <a:lnTo>
                  <a:pt x="1831518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4000"/>
            </a:blip>
            <a:stretch>
              <a:fillRect l="-4563" t="-7932" r="-1577" b="-18113"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1887579" y="281118"/>
            <a:ext cx="6588824" cy="301988"/>
            <a:chOff x="0" y="0"/>
            <a:chExt cx="8785098" cy="4026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100X-HYPERDRIVE-KAMPAGNE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10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1979749"/>
            <a:ext cx="7932696" cy="3071676"/>
            <a:chOff x="0" y="0"/>
            <a:chExt cx="10576928" cy="409556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576930" cy="4095572"/>
            </a:xfrm>
            <a:custGeom>
              <a:avLst/>
              <a:gdLst/>
              <a:ahLst/>
              <a:cxnLst/>
              <a:rect l="l" t="t" r="r" b="b"/>
              <a:pathLst>
                <a:path w="10576930" h="4095572">
                  <a:moveTo>
                    <a:pt x="0" y="0"/>
                  </a:moveTo>
                  <a:lnTo>
                    <a:pt x="10576930" y="0"/>
                  </a:lnTo>
                  <a:lnTo>
                    <a:pt x="10576930" y="4095572"/>
                  </a:lnTo>
                  <a:lnTo>
                    <a:pt x="0" y="40955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1508" r="-4689" b="3614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0"/>
              <a:ext cx="10576928" cy="42860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8000"/>
                </a:lnSpc>
              </a:pPr>
              <a:r>
                <a:rPr lang="en-US" sz="5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100X HYPERDRIVE</a:t>
              </a:r>
            </a:p>
            <a:p>
              <a:pPr marL="0" lvl="0" indent="0" algn="l">
                <a:lnSpc>
                  <a:spcPts val="8000"/>
                </a:lnSpc>
              </a:pPr>
              <a:r>
                <a:rPr lang="en-US" sz="5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Zeitlich begrenzte Gelegenheit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0804" y="5802146"/>
            <a:ext cx="7000627" cy="504379"/>
            <a:chOff x="0" y="0"/>
            <a:chExt cx="9334170" cy="67250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334172" cy="672497"/>
            </a:xfrm>
            <a:custGeom>
              <a:avLst/>
              <a:gdLst/>
              <a:ahLst/>
              <a:cxnLst/>
              <a:rect l="l" t="t" r="r" b="b"/>
              <a:pathLst>
                <a:path w="9334172" h="672497">
                  <a:moveTo>
                    <a:pt x="0" y="0"/>
                  </a:moveTo>
                  <a:lnTo>
                    <a:pt x="9334172" y="0"/>
                  </a:lnTo>
                  <a:lnTo>
                    <a:pt x="9334172" y="672497"/>
                  </a:lnTo>
                  <a:lnTo>
                    <a:pt x="0" y="67249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2347" b="-208551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9334170" cy="6725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Dein Zugang zur Auto Engine.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23522" y="2093248"/>
            <a:ext cx="7435778" cy="6767254"/>
            <a:chOff x="0" y="0"/>
            <a:chExt cx="6153772" cy="5600510"/>
          </a:xfrm>
        </p:grpSpPr>
        <p:sp>
          <p:nvSpPr>
            <p:cNvPr id="18" name="Freeform 18" descr="/mnt/data/10(1).PNG"/>
            <p:cNvSpPr/>
            <p:nvPr/>
          </p:nvSpPr>
          <p:spPr>
            <a:xfrm>
              <a:off x="0" y="0"/>
              <a:ext cx="6153785" cy="5600446"/>
            </a:xfrm>
            <a:custGeom>
              <a:avLst/>
              <a:gdLst/>
              <a:ahLst/>
              <a:cxnLst/>
              <a:rect l="l" t="t" r="r" b="b"/>
              <a:pathLst>
                <a:path w="6153785" h="5600446">
                  <a:moveTo>
                    <a:pt x="204953" y="0"/>
                  </a:moveTo>
                  <a:lnTo>
                    <a:pt x="5948832" y="0"/>
                  </a:lnTo>
                  <a:cubicBezTo>
                    <a:pt x="6062025" y="0"/>
                    <a:pt x="6153785" y="91760"/>
                    <a:pt x="6153785" y="204953"/>
                  </a:cubicBezTo>
                  <a:lnTo>
                    <a:pt x="6153785" y="5395494"/>
                  </a:lnTo>
                  <a:cubicBezTo>
                    <a:pt x="6153785" y="5449850"/>
                    <a:pt x="6132192" y="5501981"/>
                    <a:pt x="6093756" y="5540417"/>
                  </a:cubicBezTo>
                  <a:cubicBezTo>
                    <a:pt x="6055320" y="5578853"/>
                    <a:pt x="6003189" y="5600446"/>
                    <a:pt x="5948832" y="5600446"/>
                  </a:cubicBezTo>
                  <a:lnTo>
                    <a:pt x="204953" y="5600446"/>
                  </a:lnTo>
                  <a:cubicBezTo>
                    <a:pt x="91760" y="5600446"/>
                    <a:pt x="0" y="5508686"/>
                    <a:pt x="0" y="5395494"/>
                  </a:cubicBezTo>
                  <a:lnTo>
                    <a:pt x="0" y="204953"/>
                  </a:lnTo>
                  <a:cubicBezTo>
                    <a:pt x="0" y="91760"/>
                    <a:pt x="91760" y="0"/>
                    <a:pt x="204953" y="0"/>
                  </a:cubicBezTo>
                  <a:close/>
                </a:path>
              </a:pathLst>
            </a:custGeom>
            <a:blipFill>
              <a:blip r:embed="rId6"/>
              <a:stretch>
                <a:fillRect b="-1"/>
              </a:stretch>
            </a:blipFill>
          </p:spPr>
        </p:sp>
      </p:grpSp>
      <p:sp>
        <p:nvSpPr>
          <p:cNvPr id="19" name="AutoShape 19"/>
          <p:cNvSpPr/>
          <p:nvPr/>
        </p:nvSpPr>
        <p:spPr>
          <a:xfrm>
            <a:off x="1020804" y="5467350"/>
            <a:ext cx="6084456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0" name="Group 2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Die Infrastruktur für die nächste Generation der Marktteilnahme.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63724" b="-62289"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028700" y="6669480"/>
            <a:ext cx="671085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100X HYPERDRIVE ist eine zeitlich begrenzte Onboarding-Möglichkeit, die Nutzer vor der Aktivierung der Auto Engine in das RIFT-Ökosystem einführen soll.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970089"/>
            <a:ext cx="10193182" cy="3341002"/>
            <a:chOff x="0" y="0"/>
            <a:chExt cx="11006798" cy="36076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06836" cy="3607705"/>
            </a:xfrm>
            <a:custGeom>
              <a:avLst/>
              <a:gdLst/>
              <a:ahLst/>
              <a:cxnLst/>
              <a:rect l="l" t="t" r="r" b="b"/>
              <a:pathLst>
                <a:path w="11006836" h="3607705">
                  <a:moveTo>
                    <a:pt x="0" y="309208"/>
                  </a:moveTo>
                  <a:cubicBezTo>
                    <a:pt x="0" y="138439"/>
                    <a:pt x="148463" y="0"/>
                    <a:pt x="331597" y="0"/>
                  </a:cubicBezTo>
                  <a:lnTo>
                    <a:pt x="10675239" y="0"/>
                  </a:lnTo>
                  <a:cubicBezTo>
                    <a:pt x="10858373" y="0"/>
                    <a:pt x="11006836" y="138439"/>
                    <a:pt x="11006836" y="309208"/>
                  </a:cubicBezTo>
                  <a:lnTo>
                    <a:pt x="11006836" y="3298495"/>
                  </a:lnTo>
                  <a:cubicBezTo>
                    <a:pt x="11006836" y="3469265"/>
                    <a:pt x="10858373" y="3607705"/>
                    <a:pt x="10675239" y="3607705"/>
                  </a:cubicBezTo>
                  <a:lnTo>
                    <a:pt x="331597" y="3607705"/>
                  </a:lnTo>
                  <a:cubicBezTo>
                    <a:pt x="148463" y="3607705"/>
                    <a:pt x="0" y="3469265"/>
                    <a:pt x="0" y="329849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5" name="Freeform 5"/>
          <p:cNvSpPr/>
          <p:nvPr/>
        </p:nvSpPr>
        <p:spPr>
          <a:xfrm>
            <a:off x="-6675" y="0"/>
            <a:ext cx="18315189" cy="10287000"/>
          </a:xfrm>
          <a:custGeom>
            <a:avLst/>
            <a:gdLst/>
            <a:ahLst/>
            <a:cxnLst/>
            <a:rect l="l" t="t" r="r" b="b"/>
            <a:pathLst>
              <a:path w="18315189" h="10287000">
                <a:moveTo>
                  <a:pt x="0" y="0"/>
                </a:moveTo>
                <a:lnTo>
                  <a:pt x="18315189" y="0"/>
                </a:lnTo>
                <a:lnTo>
                  <a:pt x="1831518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4000"/>
            </a:blip>
            <a:stretch>
              <a:fillRect l="-4563" t="-7932" r="-1577" b="-18113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8700" y="5653991"/>
            <a:ext cx="10193182" cy="2979827"/>
            <a:chOff x="0" y="0"/>
            <a:chExt cx="11006798" cy="32176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006836" cy="3217701"/>
            </a:xfrm>
            <a:custGeom>
              <a:avLst/>
              <a:gdLst/>
              <a:ahLst/>
              <a:cxnLst/>
              <a:rect l="l" t="t" r="r" b="b"/>
              <a:pathLst>
                <a:path w="11006836" h="3217701">
                  <a:moveTo>
                    <a:pt x="0" y="275781"/>
                  </a:moveTo>
                  <a:cubicBezTo>
                    <a:pt x="0" y="123473"/>
                    <a:pt x="148463" y="0"/>
                    <a:pt x="331597" y="0"/>
                  </a:cubicBezTo>
                  <a:lnTo>
                    <a:pt x="10675239" y="0"/>
                  </a:lnTo>
                  <a:cubicBezTo>
                    <a:pt x="10858373" y="0"/>
                    <a:pt x="11006836" y="123473"/>
                    <a:pt x="11006836" y="275781"/>
                  </a:cubicBezTo>
                  <a:lnTo>
                    <a:pt x="11006836" y="2941915"/>
                  </a:lnTo>
                  <a:cubicBezTo>
                    <a:pt x="11006836" y="3094223"/>
                    <a:pt x="10858373" y="3217701"/>
                    <a:pt x="10675239" y="3217701"/>
                  </a:cubicBezTo>
                  <a:lnTo>
                    <a:pt x="331597" y="3217701"/>
                  </a:lnTo>
                  <a:cubicBezTo>
                    <a:pt x="148463" y="3217701"/>
                    <a:pt x="0" y="3094223"/>
                    <a:pt x="0" y="2941915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447247" y="2301586"/>
            <a:ext cx="5423806" cy="338994"/>
            <a:chOff x="0" y="0"/>
            <a:chExt cx="5856732" cy="36605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856736" cy="366046"/>
            </a:xfrm>
            <a:custGeom>
              <a:avLst/>
              <a:gdLst/>
              <a:ahLst/>
              <a:cxnLst/>
              <a:rect l="l" t="t" r="r" b="b"/>
              <a:pathLst>
                <a:path w="5856736" h="366046">
                  <a:moveTo>
                    <a:pt x="0" y="0"/>
                  </a:moveTo>
                  <a:lnTo>
                    <a:pt x="5856736" y="0"/>
                  </a:lnTo>
                  <a:lnTo>
                    <a:pt x="5856736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61759" b="-261761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5856732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DREI MISSIONEN ABSCHLIESSEN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81154" y="2928706"/>
            <a:ext cx="3135636" cy="317618"/>
            <a:chOff x="0" y="0"/>
            <a:chExt cx="3385922" cy="34297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85925" cy="342968"/>
            </a:xfrm>
            <a:custGeom>
              <a:avLst/>
              <a:gdLst/>
              <a:ahLst/>
              <a:cxnLst/>
              <a:rect l="l" t="t" r="r" b="b"/>
              <a:pathLst>
                <a:path w="3385925" h="342968">
                  <a:moveTo>
                    <a:pt x="0" y="0"/>
                  </a:moveTo>
                  <a:lnTo>
                    <a:pt x="3385925" y="0"/>
                  </a:lnTo>
                  <a:lnTo>
                    <a:pt x="3385925" y="342968"/>
                  </a:lnTo>
                  <a:lnTo>
                    <a:pt x="0" y="3429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340" b="-13238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3385922" cy="352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 — ANSEHEN &amp; LERNEN 🎬 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855376" y="2811505"/>
            <a:ext cx="586386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Schließe die erforderlichen RIFT-Inhalte ab und lerne, wie das Ökosystem funktioniert.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481154" y="3742277"/>
            <a:ext cx="3135636" cy="317618"/>
            <a:chOff x="0" y="0"/>
            <a:chExt cx="3385922" cy="34297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385925" cy="342968"/>
            </a:xfrm>
            <a:custGeom>
              <a:avLst/>
              <a:gdLst/>
              <a:ahLst/>
              <a:cxnLst/>
              <a:rect l="l" t="t" r="r" b="b"/>
              <a:pathLst>
                <a:path w="3385925" h="342968">
                  <a:moveTo>
                    <a:pt x="0" y="0"/>
                  </a:moveTo>
                  <a:lnTo>
                    <a:pt x="3385925" y="0"/>
                  </a:lnTo>
                  <a:lnTo>
                    <a:pt x="3385925" y="342968"/>
                  </a:lnTo>
                  <a:lnTo>
                    <a:pt x="0" y="3429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340" b="-132387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3385922" cy="352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 — FOLGEN &amp; VERNETZEN 🔗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855376" y="3625076"/>
            <a:ext cx="586386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Folge den offiziellen RIFT-Kanälen und bleibe mit Produktupdates, Ankündigungen und der Community verbunden.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481154" y="4555848"/>
            <a:ext cx="3135636" cy="317618"/>
            <a:chOff x="0" y="0"/>
            <a:chExt cx="3385922" cy="34297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385925" cy="342968"/>
            </a:xfrm>
            <a:custGeom>
              <a:avLst/>
              <a:gdLst/>
              <a:ahLst/>
              <a:cxnLst/>
              <a:rect l="l" t="t" r="r" b="b"/>
              <a:pathLst>
                <a:path w="3385925" h="342968">
                  <a:moveTo>
                    <a:pt x="0" y="0"/>
                  </a:moveTo>
                  <a:lnTo>
                    <a:pt x="3385925" y="0"/>
                  </a:lnTo>
                  <a:lnTo>
                    <a:pt x="3385925" y="342968"/>
                  </a:lnTo>
                  <a:lnTo>
                    <a:pt x="0" y="3429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340" b="-132387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3385922" cy="352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 — GEHE VIRAL 🚀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855376" y="4438647"/>
            <a:ext cx="586386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Erhalte deine personalisierte RIFT-Willkommenskarte und teile sie mit deinem Netzwerk.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522947" y="6080285"/>
            <a:ext cx="3703001" cy="370307"/>
            <a:chOff x="0" y="0"/>
            <a:chExt cx="3660458" cy="36605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660460" cy="366046"/>
            </a:xfrm>
            <a:custGeom>
              <a:avLst/>
              <a:gdLst/>
              <a:ahLst/>
              <a:cxnLst/>
              <a:rect l="l" t="t" r="r" b="b"/>
              <a:pathLst>
                <a:path w="3660460" h="366046">
                  <a:moveTo>
                    <a:pt x="0" y="0"/>
                  </a:moveTo>
                  <a:lnTo>
                    <a:pt x="3660460" y="0"/>
                  </a:lnTo>
                  <a:lnTo>
                    <a:pt x="3660460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49" b="-144851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3660458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KOSTENLOSE LIZENZ FREIGESCHALTET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523294" y="6707767"/>
            <a:ext cx="8697386" cy="1472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r>
              <a:rPr lang="en-US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Beanspruche deine kostenlose(n) RIFT Auto-Engine-Lizenz(en).</a:t>
            </a: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endParaRPr lang="en-US" sz="1799" b="1" u="none" strike="noStrike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r>
              <a:rPr lang="en-US" sz="1799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WÄHLE:</a:t>
            </a: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endParaRPr lang="en-US" sz="1799" u="none" strike="noStrik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r>
              <a:rPr lang="en-US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Micro Flow · Smart Flow · Alpha Flow oder alle drei auswählen.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1585503" y="1970089"/>
            <a:ext cx="5673797" cy="3355882"/>
            <a:chOff x="0" y="0"/>
            <a:chExt cx="5608610" cy="331732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608699" cy="3317415"/>
            </a:xfrm>
            <a:custGeom>
              <a:avLst/>
              <a:gdLst/>
              <a:ahLst/>
              <a:cxnLst/>
              <a:rect l="l" t="t" r="r" b="b"/>
              <a:pathLst>
                <a:path w="5608699" h="3317415">
                  <a:moveTo>
                    <a:pt x="0" y="392881"/>
                  </a:moveTo>
                  <a:cubicBezTo>
                    <a:pt x="0" y="175881"/>
                    <a:pt x="163844" y="0"/>
                    <a:pt x="365992" y="0"/>
                  </a:cubicBezTo>
                  <a:lnTo>
                    <a:pt x="5242716" y="0"/>
                  </a:lnTo>
                  <a:cubicBezTo>
                    <a:pt x="5444864" y="0"/>
                    <a:pt x="5608699" y="175881"/>
                    <a:pt x="5608699" y="392881"/>
                  </a:cubicBezTo>
                  <a:lnTo>
                    <a:pt x="5608699" y="2924550"/>
                  </a:lnTo>
                  <a:cubicBezTo>
                    <a:pt x="5608699" y="3141550"/>
                    <a:pt x="5444864" y="3317415"/>
                    <a:pt x="5242716" y="3317415"/>
                  </a:cubicBezTo>
                  <a:lnTo>
                    <a:pt x="365992" y="3317415"/>
                  </a:lnTo>
                  <a:cubicBezTo>
                    <a:pt x="163844" y="3317281"/>
                    <a:pt x="0" y="3141400"/>
                    <a:pt x="0" y="2924550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2061237" y="2444461"/>
            <a:ext cx="4073308" cy="370307"/>
            <a:chOff x="0" y="0"/>
            <a:chExt cx="4026510" cy="36605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026506" cy="366046"/>
            </a:xfrm>
            <a:custGeom>
              <a:avLst/>
              <a:gdLst/>
              <a:ahLst/>
              <a:cxnLst/>
              <a:rect l="l" t="t" r="r" b="b"/>
              <a:pathLst>
                <a:path w="4026506" h="366046">
                  <a:moveTo>
                    <a:pt x="0" y="0"/>
                  </a:moveTo>
                  <a:lnTo>
                    <a:pt x="4026506" y="0"/>
                  </a:lnTo>
                  <a:lnTo>
                    <a:pt x="4026506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64334" b="-164336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026510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UPGRADE-MÖGLICHKEIT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2061584" y="2954995"/>
            <a:ext cx="4673626" cy="2124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Während der 100X-HYPERDRIVE-Kampagne können Nutzer mit einem bestehenden Micro Flow oder Smart Flow auf Alpha Flow upgraden.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1500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Zeitlich begrenzte Kampagne. Teilnahmeberechtigung und geltende Bedingungen finden Anwendung.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Die Infrastruktur für die nächste Generation der Marktteilnahme.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7" name="Group 37"/>
          <p:cNvGrpSpPr/>
          <p:nvPr/>
        </p:nvGrpSpPr>
        <p:grpSpPr>
          <a:xfrm>
            <a:off x="1887579" y="281118"/>
            <a:ext cx="6588824" cy="301988"/>
            <a:chOff x="0" y="0"/>
            <a:chExt cx="8785098" cy="40265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KOSTENLOSE LIZENZ BEANSPRUCHEN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11</a:t>
              </a:r>
            </a:p>
          </p:txBody>
        </p:sp>
      </p:grpSp>
      <p:sp>
        <p:nvSpPr>
          <p:cNvPr id="43" name="Freeform 4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9710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PROP TRADING – DEMNÄCHST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06250" y="1784031"/>
            <a:ext cx="13146000" cy="952853"/>
            <a:chOff x="0" y="0"/>
            <a:chExt cx="17528000" cy="12704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527994" cy="1270475"/>
            </a:xfrm>
            <a:custGeom>
              <a:avLst/>
              <a:gdLst/>
              <a:ahLst/>
              <a:cxnLst/>
              <a:rect l="l" t="t" r="r" b="b"/>
              <a:pathLst>
                <a:path w="17527994" h="1270475">
                  <a:moveTo>
                    <a:pt x="0" y="0"/>
                  </a:moveTo>
                  <a:lnTo>
                    <a:pt x="17527994" y="0"/>
                  </a:lnTo>
                  <a:lnTo>
                    <a:pt x="17527994" y="1270475"/>
                  </a:lnTo>
                  <a:lnTo>
                    <a:pt x="0" y="127047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6088" r="24819" b="-138117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7528000" cy="1279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400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Von bewährter Performance zu Kapitalzugang.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6250" y="4108485"/>
            <a:ext cx="4892050" cy="2380059"/>
            <a:chOff x="0" y="0"/>
            <a:chExt cx="6522733" cy="317341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45216" y="4557274"/>
            <a:ext cx="3431677" cy="274534"/>
            <a:chOff x="0" y="0"/>
            <a:chExt cx="4575569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BEWERTEN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551838" y="4108485"/>
            <a:ext cx="4892050" cy="2380059"/>
            <a:chOff x="0" y="0"/>
            <a:chExt cx="6522733" cy="317341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6890814" y="4557274"/>
            <a:ext cx="3431677" cy="274534"/>
            <a:chOff x="0" y="0"/>
            <a:chExt cx="4575569" cy="3660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QUALIFIZIEREN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097436" y="4108485"/>
            <a:ext cx="4892050" cy="2380059"/>
            <a:chOff x="0" y="0"/>
            <a:chExt cx="6522733" cy="317341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2436412" y="4557274"/>
            <a:ext cx="3431677" cy="274534"/>
            <a:chOff x="0" y="0"/>
            <a:chExt cx="4575569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ZUWEISEN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06250" y="6869544"/>
            <a:ext cx="15969520" cy="2139096"/>
            <a:chOff x="0" y="0"/>
            <a:chExt cx="21292693" cy="285212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1292693" cy="2852192"/>
            </a:xfrm>
            <a:custGeom>
              <a:avLst/>
              <a:gdLst/>
              <a:ahLst/>
              <a:cxnLst/>
              <a:rect l="l" t="t" r="r" b="b"/>
              <a:pathLst>
                <a:path w="21292693" h="2852192">
                  <a:moveTo>
                    <a:pt x="0" y="466752"/>
                  </a:moveTo>
                  <a:cubicBezTo>
                    <a:pt x="0" y="208946"/>
                    <a:pt x="149352" y="0"/>
                    <a:pt x="333629" y="0"/>
                  </a:cubicBezTo>
                  <a:lnTo>
                    <a:pt x="20959063" y="0"/>
                  </a:lnTo>
                  <a:cubicBezTo>
                    <a:pt x="21143340" y="0"/>
                    <a:pt x="21292693" y="208946"/>
                    <a:pt x="21292693" y="466752"/>
                  </a:cubicBezTo>
                  <a:lnTo>
                    <a:pt x="21292693" y="2385465"/>
                  </a:lnTo>
                  <a:cubicBezTo>
                    <a:pt x="21292693" y="2643271"/>
                    <a:pt x="21143340" y="2852192"/>
                    <a:pt x="20959063" y="2852192"/>
                  </a:cubicBezTo>
                  <a:lnTo>
                    <a:pt x="333629" y="2852192"/>
                  </a:lnTo>
                  <a:cubicBezTo>
                    <a:pt x="149352" y="2852192"/>
                    <a:pt x="0" y="2643094"/>
                    <a:pt x="0" y="238546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1372924" y="7159457"/>
            <a:ext cx="2745343" cy="274534"/>
            <a:chOff x="0" y="0"/>
            <a:chExt cx="3660458" cy="36604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SKALIEREN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14152250" y="1660545"/>
            <a:ext cx="2960546" cy="1973697"/>
          </a:xfrm>
          <a:custGeom>
            <a:avLst/>
            <a:gdLst/>
            <a:ahLst/>
            <a:cxnLst/>
            <a:rect l="l" t="t" r="r" b="b"/>
            <a:pathLst>
              <a:path w="2960546" h="1973697">
                <a:moveTo>
                  <a:pt x="0" y="0"/>
                </a:moveTo>
                <a:lnTo>
                  <a:pt x="2960546" y="0"/>
                </a:lnTo>
                <a:lnTo>
                  <a:pt x="2960546" y="1973698"/>
                </a:lnTo>
                <a:lnTo>
                  <a:pt x="0" y="19736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028700" y="2841660"/>
            <a:ext cx="11262912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Prop Trading wird als strukturierte Infrastruktur für die Bewertung von Tradern, das Risikomanagement und die Zuweisung von Trading-Kapital auf Grundlage messbarer Performance aufgebaut.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196750" y="5060671"/>
            <a:ext cx="39116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Strukturierte Herausforderungen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Trading-Performance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Risikodisziplin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48196" y="5060671"/>
            <a:ext cx="39116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Drawdown-Kontrollen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Positionslimits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Konsistenzkennzahlen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291612" y="5060671"/>
            <a:ext cx="41402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Kapitalzugang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Definierte Risikoparameter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Trading-Infrastruktur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33735" y="7576866"/>
            <a:ext cx="4929475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Performancebasierte Weiterentwicklung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Größere Kapitalmöglichkeiten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Fortgeschrittene Trading-Umgebungen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1518641" y="7495380"/>
            <a:ext cx="3930347" cy="887425"/>
            <a:chOff x="0" y="0"/>
            <a:chExt cx="5240462" cy="118323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5240460" cy="1183237"/>
            </a:xfrm>
            <a:custGeom>
              <a:avLst/>
              <a:gdLst/>
              <a:ahLst/>
              <a:cxnLst/>
              <a:rect l="l" t="t" r="r" b="b"/>
              <a:pathLst>
                <a:path w="5240460" h="1183237">
                  <a:moveTo>
                    <a:pt x="0" y="0"/>
                  </a:moveTo>
                  <a:lnTo>
                    <a:pt x="5240460" y="0"/>
                  </a:lnTo>
                  <a:lnTo>
                    <a:pt x="5240460" y="1183237"/>
                  </a:lnTo>
                  <a:lnTo>
                    <a:pt x="0" y="118323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8334" r="-151459" b="-155673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5240462" cy="11927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800"/>
                </a:lnSpc>
                <a:spcBef>
                  <a:spcPct val="0"/>
                </a:spcBef>
              </a:pPr>
              <a:r>
                <a:rPr lang="en-US" sz="4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DEMNÄCHST!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Die Infrastruktur für die nächste Generation der Marktteilnahme.</a:t>
              </a:r>
            </a:p>
          </p:txBody>
        </p:sp>
      </p:grpSp>
      <p:sp>
        <p:nvSpPr>
          <p:cNvPr id="47" name="Freeform 47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sp>
        <p:nvSpPr>
          <p:cNvPr id="48" name="AutoShape 48"/>
          <p:cNvSpPr/>
          <p:nvPr/>
        </p:nvSpPr>
        <p:spPr>
          <a:xfrm flipV="1">
            <a:off x="8831287" y="7215203"/>
            <a:ext cx="625427" cy="1504376"/>
          </a:xfrm>
          <a:prstGeom prst="line">
            <a:avLst/>
          </a:prstGeom>
          <a:ln w="19050" cap="flat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51570" y="270051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RIFT-REFERRAL-SYSTEM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13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887677"/>
            <a:ext cx="14029386" cy="912915"/>
            <a:chOff x="0" y="0"/>
            <a:chExt cx="18705848" cy="12172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705844" cy="1217224"/>
            </a:xfrm>
            <a:custGeom>
              <a:avLst/>
              <a:gdLst/>
              <a:ahLst/>
              <a:cxnLst/>
              <a:rect l="l" t="t" r="r" b="b"/>
              <a:pathLst>
                <a:path w="18705844" h="1217224">
                  <a:moveTo>
                    <a:pt x="0" y="0"/>
                  </a:moveTo>
                  <a:lnTo>
                    <a:pt x="18705844" y="0"/>
                  </a:lnTo>
                  <a:lnTo>
                    <a:pt x="18705844" y="1217224"/>
                  </a:lnTo>
                  <a:lnTo>
                    <a:pt x="0" y="12172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8512" r="17812" b="-183692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18705848" cy="12172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560"/>
                </a:lnSpc>
                <a:spcBef>
                  <a:spcPct val="0"/>
                </a:spcBef>
              </a:pPr>
              <a:r>
                <a:rPr lang="en-US" sz="38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Verdiene an der Aktivität, die du in das Netzwerk bringst.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6250" y="4294803"/>
            <a:ext cx="4823422" cy="2764412"/>
            <a:chOff x="0" y="0"/>
            <a:chExt cx="6431229" cy="368588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431280" cy="3685921"/>
            </a:xfrm>
            <a:custGeom>
              <a:avLst/>
              <a:gdLst/>
              <a:ahLst/>
              <a:cxnLst/>
              <a:rect l="l" t="t" r="r" b="b"/>
              <a:pathLst>
                <a:path w="6431280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099556" y="0"/>
                  </a:lnTo>
                  <a:cubicBezTo>
                    <a:pt x="6282690" y="0"/>
                    <a:pt x="6431280" y="148463"/>
                    <a:pt x="6431280" y="331724"/>
                  </a:cubicBezTo>
                  <a:lnTo>
                    <a:pt x="6431280" y="3354197"/>
                  </a:lnTo>
                  <a:cubicBezTo>
                    <a:pt x="6431280" y="3537458"/>
                    <a:pt x="6282817" y="3685921"/>
                    <a:pt x="6099556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72676" y="4716132"/>
            <a:ext cx="3568951" cy="274534"/>
            <a:chOff x="0" y="0"/>
            <a:chExt cx="4758601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758598" cy="366040"/>
            </a:xfrm>
            <a:custGeom>
              <a:avLst/>
              <a:gdLst/>
              <a:ahLst/>
              <a:cxnLst/>
              <a:rect l="l" t="t" r="r" b="b"/>
              <a:pathLst>
                <a:path w="4758598" h="366040">
                  <a:moveTo>
                    <a:pt x="0" y="0"/>
                  </a:moveTo>
                  <a:lnTo>
                    <a:pt x="4758598" y="0"/>
                  </a:lnTo>
                  <a:lnTo>
                    <a:pt x="4758598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3308" b="-203311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758601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GEBÜHREN FÜR MANUELLES TRADING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236122" y="4294803"/>
            <a:ext cx="4823422" cy="2764412"/>
            <a:chOff x="0" y="0"/>
            <a:chExt cx="6431229" cy="368588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431280" cy="3685921"/>
            </a:xfrm>
            <a:custGeom>
              <a:avLst/>
              <a:gdLst/>
              <a:ahLst/>
              <a:cxnLst/>
              <a:rect l="l" t="t" r="r" b="b"/>
              <a:pathLst>
                <a:path w="6431280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099556" y="0"/>
                  </a:lnTo>
                  <a:cubicBezTo>
                    <a:pt x="6282690" y="0"/>
                    <a:pt x="6431280" y="148463"/>
                    <a:pt x="6431280" y="331724"/>
                  </a:cubicBezTo>
                  <a:lnTo>
                    <a:pt x="6431280" y="3354197"/>
                  </a:lnTo>
                  <a:cubicBezTo>
                    <a:pt x="6431280" y="3537458"/>
                    <a:pt x="6282817" y="3685921"/>
                    <a:pt x="6099556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6602559" y="4716132"/>
            <a:ext cx="3912118" cy="274534"/>
            <a:chOff x="0" y="0"/>
            <a:chExt cx="5216157" cy="3660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216155" cy="366040"/>
            </a:xfrm>
            <a:custGeom>
              <a:avLst/>
              <a:gdLst/>
              <a:ahLst/>
              <a:cxnLst/>
              <a:rect l="l" t="t" r="r" b="b"/>
              <a:pathLst>
                <a:path w="5216155" h="366040">
                  <a:moveTo>
                    <a:pt x="0" y="0"/>
                  </a:moveTo>
                  <a:lnTo>
                    <a:pt x="5216155" y="0"/>
                  </a:lnTo>
                  <a:lnTo>
                    <a:pt x="521615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7664" b="-227668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5216157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ERFOLGSGEBÜHREN FÜR AUTO-TRADING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479740" y="4294803"/>
            <a:ext cx="5166589" cy="2764412"/>
            <a:chOff x="0" y="0"/>
            <a:chExt cx="6888785" cy="368588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888734" cy="3685921"/>
            </a:xfrm>
            <a:custGeom>
              <a:avLst/>
              <a:gdLst/>
              <a:ahLst/>
              <a:cxnLst/>
              <a:rect l="l" t="t" r="r" b="b"/>
              <a:pathLst>
                <a:path w="6888734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557010" y="0"/>
                  </a:lnTo>
                  <a:cubicBezTo>
                    <a:pt x="6740271" y="0"/>
                    <a:pt x="6888734" y="148463"/>
                    <a:pt x="6888734" y="331724"/>
                  </a:cubicBezTo>
                  <a:lnTo>
                    <a:pt x="6888734" y="3354197"/>
                  </a:lnTo>
                  <a:cubicBezTo>
                    <a:pt x="6888734" y="3537458"/>
                    <a:pt x="6740271" y="3685921"/>
                    <a:pt x="6557010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1846166" y="4716132"/>
            <a:ext cx="4118019" cy="274534"/>
            <a:chOff x="0" y="0"/>
            <a:chExt cx="5490693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490690" cy="366040"/>
            </a:xfrm>
            <a:custGeom>
              <a:avLst/>
              <a:gdLst/>
              <a:ahLst/>
              <a:cxnLst/>
              <a:rect l="l" t="t" r="r" b="b"/>
              <a:pathLst>
                <a:path w="5490690" h="366040">
                  <a:moveTo>
                    <a:pt x="0" y="0"/>
                  </a:moveTo>
                  <a:lnTo>
                    <a:pt x="5490690" y="0"/>
                  </a:lnTo>
                  <a:lnTo>
                    <a:pt x="549069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2278" b="-242282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5490693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DEIN REFERRAL-DASHBOARD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06250" y="7589215"/>
            <a:ext cx="15640079" cy="1089746"/>
            <a:chOff x="0" y="0"/>
            <a:chExt cx="20853438" cy="145299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0853400" cy="1453007"/>
            </a:xfrm>
            <a:custGeom>
              <a:avLst/>
              <a:gdLst/>
              <a:ahLst/>
              <a:cxnLst/>
              <a:rect l="l" t="t" r="r" b="b"/>
              <a:pathLst>
                <a:path w="20853400" h="1453007">
                  <a:moveTo>
                    <a:pt x="0" y="298069"/>
                  </a:moveTo>
                  <a:cubicBezTo>
                    <a:pt x="0" y="133477"/>
                    <a:pt x="133477" y="0"/>
                    <a:pt x="298069" y="0"/>
                  </a:cubicBezTo>
                  <a:lnTo>
                    <a:pt x="20555331" y="0"/>
                  </a:lnTo>
                  <a:cubicBezTo>
                    <a:pt x="20720050" y="0"/>
                    <a:pt x="20853400" y="133477"/>
                    <a:pt x="20853400" y="298069"/>
                  </a:cubicBezTo>
                  <a:lnTo>
                    <a:pt x="20853400" y="1154938"/>
                  </a:lnTo>
                  <a:cubicBezTo>
                    <a:pt x="20853400" y="1319530"/>
                    <a:pt x="20719923" y="1453007"/>
                    <a:pt x="20555331" y="1453007"/>
                  </a:cubicBezTo>
                  <a:lnTo>
                    <a:pt x="298069" y="1453007"/>
                  </a:lnTo>
                  <a:cubicBezTo>
                    <a:pt x="133477" y="1453007"/>
                    <a:pt x="0" y="1319530"/>
                    <a:pt x="0" y="1154938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1851570" y="8007993"/>
            <a:ext cx="3568951" cy="252189"/>
            <a:chOff x="0" y="0"/>
            <a:chExt cx="4758601" cy="33625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4758598" cy="336247"/>
            </a:xfrm>
            <a:custGeom>
              <a:avLst/>
              <a:gdLst/>
              <a:ahLst/>
              <a:cxnLst/>
              <a:rect l="l" t="t" r="r" b="b"/>
              <a:pathLst>
                <a:path w="4758598" h="336247">
                  <a:moveTo>
                    <a:pt x="0" y="0"/>
                  </a:moveTo>
                  <a:lnTo>
                    <a:pt x="4758598" y="0"/>
                  </a:lnTo>
                  <a:lnTo>
                    <a:pt x="4758598" y="336247"/>
                  </a:lnTo>
                  <a:lnTo>
                    <a:pt x="0" y="3362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1322" b="-23018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4758601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BIS ZU 5 EBENEN TIEF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14437549" y="1565381"/>
            <a:ext cx="2782496" cy="2217301"/>
          </a:xfrm>
          <a:custGeom>
            <a:avLst/>
            <a:gdLst/>
            <a:ahLst/>
            <a:cxnLst/>
            <a:rect l="l" t="t" r="r" b="b"/>
            <a:pathLst>
              <a:path w="2782496" h="2217301">
                <a:moveTo>
                  <a:pt x="0" y="0"/>
                </a:moveTo>
                <a:lnTo>
                  <a:pt x="2782496" y="0"/>
                </a:lnTo>
                <a:lnTo>
                  <a:pt x="2782496" y="2217301"/>
                </a:lnTo>
                <a:lnTo>
                  <a:pt x="0" y="22173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028700" y="2950944"/>
            <a:ext cx="12658209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Teile deinen individuellen RIFT-Referral-Link.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Jede Person, die sich darüber registriert, wird Teil deines Netzwerks und bildet die Grundlage für laufende Referral-Belohnungen aus ihrer berechtigten Aktivität.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72924" y="5239960"/>
            <a:ext cx="3705711" cy="1512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L1                 —                                   25%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L2                —                                   6,25%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L3                —                                   1,56%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L4                —                                   0,39%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L5                —                                   0,09%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602806" y="5239960"/>
            <a:ext cx="3637074" cy="1512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L1                —                                        50%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L2               —                                        25%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L3               —                                        12,5%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L4               —                                        6,25%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L5               —                                        3,12%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1846414" y="5184677"/>
            <a:ext cx="4186142" cy="1643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VERFOLGE: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Netzwerk-Wachstum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Aufschlüsselung der Einnahmen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Tageseinnahmen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Einladungstrends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Referral-Aktivität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646992" y="8010263"/>
            <a:ext cx="1015727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Verdiene laufendes Referral-Einkommen aus berechtigter Trading-Aktivität in deinem Downline-Netzwerk.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Die Infrastruktur für die nächste Generation der Marktteilnahme.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X9-BELOHNUNGEN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14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937038"/>
            <a:ext cx="10241351" cy="1653431"/>
            <a:chOff x="0" y="0"/>
            <a:chExt cx="13655135" cy="220457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655134" cy="2204578"/>
            </a:xfrm>
            <a:custGeom>
              <a:avLst/>
              <a:gdLst/>
              <a:ahLst/>
              <a:cxnLst/>
              <a:rect l="l" t="t" r="r" b="b"/>
              <a:pathLst>
                <a:path w="13655134" h="2204578">
                  <a:moveTo>
                    <a:pt x="0" y="0"/>
                  </a:moveTo>
                  <a:lnTo>
                    <a:pt x="13655134" y="0"/>
                  </a:lnTo>
                  <a:lnTo>
                    <a:pt x="13655134" y="2204578"/>
                  </a:lnTo>
                  <a:lnTo>
                    <a:pt x="0" y="220457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024" r="25612" b="-10533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52400"/>
              <a:ext cx="13655135" cy="23569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399"/>
                </a:lnSpc>
                <a:spcBef>
                  <a:spcPct val="0"/>
                </a:spcBef>
              </a:pPr>
              <a:r>
                <a:rPr lang="en-US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9 Belohnungspools. Klare Qualifikation. Transparente Verteilung.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5092668"/>
            <a:ext cx="7729638" cy="2630178"/>
            <a:chOff x="0" y="0"/>
            <a:chExt cx="10306183" cy="350690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306196" cy="3506774"/>
            </a:xfrm>
            <a:custGeom>
              <a:avLst/>
              <a:gdLst/>
              <a:ahLst/>
              <a:cxnLst/>
              <a:rect l="l" t="t" r="r" b="b"/>
              <a:pathLst>
                <a:path w="10306196" h="3506774">
                  <a:moveTo>
                    <a:pt x="0" y="426456"/>
                  </a:moveTo>
                  <a:cubicBezTo>
                    <a:pt x="0" y="190911"/>
                    <a:pt x="145415" y="0"/>
                    <a:pt x="324825" y="0"/>
                  </a:cubicBezTo>
                  <a:lnTo>
                    <a:pt x="9981370" y="0"/>
                  </a:lnTo>
                  <a:cubicBezTo>
                    <a:pt x="10160781" y="0"/>
                    <a:pt x="10306196" y="190911"/>
                    <a:pt x="10306196" y="426456"/>
                  </a:cubicBezTo>
                  <a:lnTo>
                    <a:pt x="10306196" y="3080319"/>
                  </a:lnTo>
                  <a:cubicBezTo>
                    <a:pt x="10306196" y="3315863"/>
                    <a:pt x="10160781" y="3506774"/>
                    <a:pt x="9981370" y="3506774"/>
                  </a:cubicBezTo>
                  <a:lnTo>
                    <a:pt x="324825" y="3506774"/>
                  </a:lnTo>
                  <a:cubicBezTo>
                    <a:pt x="145415" y="3506930"/>
                    <a:pt x="0" y="3316026"/>
                    <a:pt x="0" y="308031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95127" y="5345020"/>
            <a:ext cx="4282745" cy="267672"/>
            <a:chOff x="0" y="0"/>
            <a:chExt cx="5856732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856736" cy="366040"/>
            </a:xfrm>
            <a:custGeom>
              <a:avLst/>
              <a:gdLst/>
              <a:ahLst/>
              <a:cxnLst/>
              <a:rect l="l" t="t" r="r" b="b"/>
              <a:pathLst>
                <a:path w="5856736" h="366040">
                  <a:moveTo>
                    <a:pt x="0" y="0"/>
                  </a:moveTo>
                  <a:lnTo>
                    <a:pt x="5856736" y="0"/>
                  </a:lnTo>
                  <a:lnTo>
                    <a:pt x="5856736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61763" b="-261767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5856732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SO FUNKTIONIERT ES: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Die Infrastruktur für die nächste Generation der Marktteilnahme.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1028700" y="8148456"/>
            <a:ext cx="5036350" cy="609310"/>
            <a:chOff x="0" y="0"/>
            <a:chExt cx="9614741" cy="116321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614674" cy="1163182"/>
            </a:xfrm>
            <a:custGeom>
              <a:avLst/>
              <a:gdLst/>
              <a:ahLst/>
              <a:cxnLst/>
              <a:rect l="l" t="t" r="r" b="b"/>
              <a:pathLst>
                <a:path w="9614674" h="1163182">
                  <a:moveTo>
                    <a:pt x="0" y="95158"/>
                  </a:moveTo>
                  <a:cubicBezTo>
                    <a:pt x="0" y="42620"/>
                    <a:pt x="155552" y="0"/>
                    <a:pt x="347297" y="0"/>
                  </a:cubicBezTo>
                  <a:lnTo>
                    <a:pt x="9267378" y="0"/>
                  </a:lnTo>
                  <a:cubicBezTo>
                    <a:pt x="9459255" y="0"/>
                    <a:pt x="9614674" y="42620"/>
                    <a:pt x="9614674" y="95158"/>
                  </a:cubicBezTo>
                  <a:lnTo>
                    <a:pt x="9614674" y="1068025"/>
                  </a:lnTo>
                  <a:cubicBezTo>
                    <a:pt x="9614674" y="1120598"/>
                    <a:pt x="9459123" y="1163182"/>
                    <a:pt x="9267378" y="1163182"/>
                  </a:cubicBezTo>
                  <a:lnTo>
                    <a:pt x="347297" y="1163182"/>
                  </a:lnTo>
                  <a:cubicBezTo>
                    <a:pt x="155419" y="1163182"/>
                    <a:pt x="0" y="1120562"/>
                    <a:pt x="0" y="106802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26" name="Freeform 26"/>
          <p:cNvSpPr/>
          <p:nvPr/>
        </p:nvSpPr>
        <p:spPr>
          <a:xfrm>
            <a:off x="10798017" y="2320754"/>
            <a:ext cx="6018056" cy="6018056"/>
          </a:xfrm>
          <a:custGeom>
            <a:avLst/>
            <a:gdLst/>
            <a:ahLst/>
            <a:cxnLst/>
            <a:rect l="l" t="t" r="r" b="b"/>
            <a:pathLst>
              <a:path w="6018056" h="6018056">
                <a:moveTo>
                  <a:pt x="0" y="0"/>
                </a:moveTo>
                <a:lnTo>
                  <a:pt x="6018056" y="0"/>
                </a:lnTo>
                <a:lnTo>
                  <a:pt x="6018056" y="6018057"/>
                </a:lnTo>
                <a:lnTo>
                  <a:pt x="0" y="60180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028700" y="3831557"/>
            <a:ext cx="8120163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1799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Eine Belohnungsebene, die sowohl die persönliche RIFT-Engine-Rendite als auch die ausgewogene Teamleistung anerkennt.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95127" y="5697876"/>
            <a:ext cx="7224732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Qualifiziere dich durch persönliche Engine-Rendite + Rendite des schwächeren Teams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Das stärkste direkte Team wird aus der Team-Berechnung herausgenommen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Nutzer gelangen nur in den höchsten Pool, für den sie qualifiziert sind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Belohnungen werden am 1., 11. und 21. geprüft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Qualifizierte Nutzer teilen den Pool-Saldo zu gleichen Teilen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95127" y="8243561"/>
            <a:ext cx="4464860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AUFBAUEN. QUALIFIZIEREN. BELOHNT WERDEN.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9578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TRANSPARENTE GEBÜHRENSTRUKTUR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58988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15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695111"/>
            <a:ext cx="12443056" cy="837456"/>
            <a:chOff x="0" y="0"/>
            <a:chExt cx="16590742" cy="111660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590736" cy="1116611"/>
            </a:xfrm>
            <a:custGeom>
              <a:avLst/>
              <a:gdLst/>
              <a:ahLst/>
              <a:cxnLst/>
              <a:rect l="l" t="t" r="r" b="b"/>
              <a:pathLst>
                <a:path w="16590736" h="1116611">
                  <a:moveTo>
                    <a:pt x="0" y="0"/>
                  </a:moveTo>
                  <a:lnTo>
                    <a:pt x="16590736" y="0"/>
                  </a:lnTo>
                  <a:lnTo>
                    <a:pt x="16590736" y="1116611"/>
                  </a:lnTo>
                  <a:lnTo>
                    <a:pt x="0" y="111661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8975" r="20572" b="-170929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16590742" cy="11166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799"/>
                </a:lnSpc>
                <a:spcBef>
                  <a:spcPct val="0"/>
                </a:spcBef>
              </a:pPr>
              <a:r>
                <a:rPr lang="en-US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Klare Gebühren. Keine versteckte Komplexität.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8789" y="2823499"/>
            <a:ext cx="16285235" cy="4342981"/>
            <a:chOff x="0" y="0"/>
            <a:chExt cx="21713647" cy="579064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1713572" cy="5790565"/>
            </a:xfrm>
            <a:custGeom>
              <a:avLst/>
              <a:gdLst/>
              <a:ahLst/>
              <a:cxnLst/>
              <a:rect l="l" t="t" r="r" b="b"/>
              <a:pathLst>
                <a:path w="21713572" h="5790565">
                  <a:moveTo>
                    <a:pt x="0" y="330835"/>
                  </a:moveTo>
                  <a:cubicBezTo>
                    <a:pt x="0" y="148082"/>
                    <a:pt x="148082" y="0"/>
                    <a:pt x="330835" y="0"/>
                  </a:cubicBezTo>
                  <a:lnTo>
                    <a:pt x="21382737" y="0"/>
                  </a:lnTo>
                  <a:cubicBezTo>
                    <a:pt x="21565490" y="0"/>
                    <a:pt x="21713572" y="148082"/>
                    <a:pt x="21713572" y="330835"/>
                  </a:cubicBezTo>
                  <a:lnTo>
                    <a:pt x="21713572" y="5459730"/>
                  </a:lnTo>
                  <a:cubicBezTo>
                    <a:pt x="21713572" y="5642483"/>
                    <a:pt x="21565490" y="5790565"/>
                    <a:pt x="21382737" y="5790565"/>
                  </a:cubicBezTo>
                  <a:lnTo>
                    <a:pt x="330835" y="5790565"/>
                  </a:lnTo>
                  <a:cubicBezTo>
                    <a:pt x="148082" y="5790692"/>
                    <a:pt x="0" y="5642483"/>
                    <a:pt x="0" y="5459730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31490" y="3132394"/>
            <a:ext cx="3431677" cy="252190"/>
            <a:chOff x="0" y="0"/>
            <a:chExt cx="4575569" cy="33625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75575" cy="336253"/>
            </a:xfrm>
            <a:custGeom>
              <a:avLst/>
              <a:gdLst/>
              <a:ahLst/>
              <a:cxnLst/>
              <a:rect l="l" t="t" r="r" b="b"/>
              <a:pathLst>
                <a:path w="4575575" h="336253">
                  <a:moveTo>
                    <a:pt x="0" y="0"/>
                  </a:moveTo>
                  <a:lnTo>
                    <a:pt x="4575575" y="0"/>
                  </a:lnTo>
                  <a:lnTo>
                    <a:pt x="4575575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1598" b="-208686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575569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40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GEBÜHR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449510" y="3132394"/>
            <a:ext cx="2402176" cy="252190"/>
            <a:chOff x="0" y="0"/>
            <a:chExt cx="3202902" cy="3362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202902" cy="336253"/>
            </a:xfrm>
            <a:custGeom>
              <a:avLst/>
              <a:gdLst/>
              <a:ahLst/>
              <a:cxnLst/>
              <a:rect l="l" t="t" r="r" b="b"/>
              <a:pathLst>
                <a:path w="3202902" h="336253">
                  <a:moveTo>
                    <a:pt x="0" y="0"/>
                  </a:moveTo>
                  <a:lnTo>
                    <a:pt x="3202902" y="0"/>
                  </a:lnTo>
                  <a:lnTo>
                    <a:pt x="3202902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2056" b="-129144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202902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40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BETRAG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194853" y="3132394"/>
            <a:ext cx="8510568" cy="252190"/>
            <a:chOff x="0" y="0"/>
            <a:chExt cx="11347425" cy="33625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347425" cy="336253"/>
            </a:xfrm>
            <a:custGeom>
              <a:avLst/>
              <a:gdLst/>
              <a:ahLst/>
              <a:cxnLst/>
              <a:rect l="l" t="t" r="r" b="b"/>
              <a:pathLst>
                <a:path w="11347425" h="336253">
                  <a:moveTo>
                    <a:pt x="0" y="0"/>
                  </a:moveTo>
                  <a:lnTo>
                    <a:pt x="11347425" y="0"/>
                  </a:lnTo>
                  <a:lnTo>
                    <a:pt x="11347425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14011" b="-60109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11347425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40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ZWECK</a:t>
              </a:r>
            </a:p>
          </p:txBody>
        </p:sp>
      </p:grpSp>
      <p:sp>
        <p:nvSpPr>
          <p:cNvPr id="26" name="AutoShape 26"/>
          <p:cNvSpPr/>
          <p:nvPr/>
        </p:nvSpPr>
        <p:spPr>
          <a:xfrm>
            <a:off x="1285543" y="3665571"/>
            <a:ext cx="15671727" cy="9573"/>
          </a:xfrm>
          <a:prstGeom prst="line">
            <a:avLst/>
          </a:prstGeom>
          <a:ln w="9525" cap="rnd">
            <a:solidFill>
              <a:srgbClr val="A9A9A9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7" name="Group 27"/>
          <p:cNvGrpSpPr/>
          <p:nvPr/>
        </p:nvGrpSpPr>
        <p:grpSpPr>
          <a:xfrm>
            <a:off x="1331490" y="3821357"/>
            <a:ext cx="3431677" cy="317618"/>
            <a:chOff x="0" y="0"/>
            <a:chExt cx="4575569" cy="42349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Kontoaktivierung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449510" y="3821357"/>
            <a:ext cx="2402176" cy="317618"/>
            <a:chOff x="0" y="0"/>
            <a:chExt cx="3202902" cy="42349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10 $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94853" y="3821357"/>
            <a:ext cx="8510568" cy="317618"/>
            <a:chOff x="0" y="0"/>
            <a:chExt cx="11347425" cy="42349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Einmalige Kontoaktivierung und Vault-Zugang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285543" y="4255826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7" name="Group 37"/>
          <p:cNvGrpSpPr/>
          <p:nvPr/>
        </p:nvGrpSpPr>
        <p:grpSpPr>
          <a:xfrm>
            <a:off x="1331490" y="4411603"/>
            <a:ext cx="3431677" cy="317618"/>
            <a:chOff x="0" y="0"/>
            <a:chExt cx="4575569" cy="42349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Bridge-Gebühr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449510" y="4411603"/>
            <a:ext cx="2402176" cy="317618"/>
            <a:chOff x="0" y="0"/>
            <a:chExt cx="3202902" cy="42349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0,5 %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194853" y="4411603"/>
            <a:ext cx="8510568" cy="317618"/>
            <a:chOff x="0" y="0"/>
            <a:chExt cx="11347425" cy="42349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Einzahlungen und Auszahlungen sowie anfallende Netzwerk-Gasgebühren</a:t>
              </a:r>
            </a:p>
          </p:txBody>
        </p:sp>
      </p:grpSp>
      <p:sp>
        <p:nvSpPr>
          <p:cNvPr id="46" name="AutoShape 46"/>
          <p:cNvSpPr/>
          <p:nvPr/>
        </p:nvSpPr>
        <p:spPr>
          <a:xfrm>
            <a:off x="1285543" y="4846071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7" name="Group 47"/>
          <p:cNvGrpSpPr/>
          <p:nvPr/>
        </p:nvGrpSpPr>
        <p:grpSpPr>
          <a:xfrm>
            <a:off x="1331490" y="5001857"/>
            <a:ext cx="3431677" cy="317618"/>
            <a:chOff x="0" y="0"/>
            <a:chExt cx="4575569" cy="42349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49" name="TextBox 4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Trading-Gebühr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449510" y="5001857"/>
            <a:ext cx="2402176" cy="317618"/>
            <a:chOff x="0" y="0"/>
            <a:chExt cx="3202902" cy="42349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0,1 %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194853" y="5001857"/>
            <a:ext cx="8510568" cy="317618"/>
            <a:chOff x="0" y="0"/>
            <a:chExt cx="11347425" cy="42349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Ausführung über unterstützte Trading-Umgebungen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>
            <a:off x="1285543" y="5436326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7" name="Group 57"/>
          <p:cNvGrpSpPr/>
          <p:nvPr/>
        </p:nvGrpSpPr>
        <p:grpSpPr>
          <a:xfrm>
            <a:off x="1331490" y="5592103"/>
            <a:ext cx="3431677" cy="317618"/>
            <a:chOff x="0" y="0"/>
            <a:chExt cx="4575569" cy="42349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Erfolgsgebühr der Auto Engine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5449510" y="5592103"/>
            <a:ext cx="2402176" cy="317618"/>
            <a:chOff x="0" y="0"/>
            <a:chExt cx="3202902" cy="42349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20 % der Rendite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8194853" y="5592103"/>
            <a:ext cx="8510568" cy="317618"/>
            <a:chOff x="0" y="0"/>
            <a:chExt cx="11347425" cy="42349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65" name="TextBox 6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Wird nur auf die durch die Auto Engine erzielte Rendite angewendet</a:t>
              </a:r>
            </a:p>
          </p:txBody>
        </p:sp>
      </p:grpSp>
      <p:sp>
        <p:nvSpPr>
          <p:cNvPr id="66" name="AutoShape 66"/>
          <p:cNvSpPr/>
          <p:nvPr/>
        </p:nvSpPr>
        <p:spPr>
          <a:xfrm>
            <a:off x="1285543" y="6026571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7" name="Group 67"/>
          <p:cNvGrpSpPr/>
          <p:nvPr/>
        </p:nvGrpSpPr>
        <p:grpSpPr>
          <a:xfrm>
            <a:off x="1331490" y="6182348"/>
            <a:ext cx="3431677" cy="317618"/>
            <a:chOff x="0" y="0"/>
            <a:chExt cx="4575569" cy="423490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Zuweisung zum X9-Belohnungspool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5449510" y="6182348"/>
            <a:ext cx="2402176" cy="317618"/>
            <a:chOff x="0" y="0"/>
            <a:chExt cx="3202902" cy="423490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72" name="TextBox 7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9 % der Rendite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8194853" y="6182348"/>
            <a:ext cx="8510568" cy="317618"/>
            <a:chOff x="0" y="0"/>
            <a:chExt cx="11347425" cy="423490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75" name="TextBox 7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Wird auf die neun X9-Belohnungspools verteilt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978789" y="7346318"/>
            <a:ext cx="16285235" cy="1676676"/>
            <a:chOff x="0" y="0"/>
            <a:chExt cx="21713647" cy="2235568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21713698" cy="2235517"/>
            </a:xfrm>
            <a:custGeom>
              <a:avLst/>
              <a:gdLst/>
              <a:ahLst/>
              <a:cxnLst/>
              <a:rect l="l" t="t" r="r" b="b"/>
              <a:pathLst>
                <a:path w="21713698" h="2235517">
                  <a:moveTo>
                    <a:pt x="0" y="447103"/>
                  </a:moveTo>
                  <a:cubicBezTo>
                    <a:pt x="0" y="200127"/>
                    <a:pt x="149733" y="0"/>
                    <a:pt x="334518" y="0"/>
                  </a:cubicBezTo>
                  <a:lnTo>
                    <a:pt x="21379180" y="0"/>
                  </a:lnTo>
                  <a:cubicBezTo>
                    <a:pt x="21563966" y="0"/>
                    <a:pt x="21713698" y="200127"/>
                    <a:pt x="21713698" y="447103"/>
                  </a:cubicBezTo>
                  <a:lnTo>
                    <a:pt x="21713698" y="1788414"/>
                  </a:lnTo>
                  <a:cubicBezTo>
                    <a:pt x="21713698" y="2035390"/>
                    <a:pt x="21563966" y="2235517"/>
                    <a:pt x="21379180" y="2235517"/>
                  </a:cubicBezTo>
                  <a:lnTo>
                    <a:pt x="334518" y="2235517"/>
                  </a:lnTo>
                  <a:cubicBezTo>
                    <a:pt x="149733" y="2235517"/>
                    <a:pt x="0" y="2035390"/>
                    <a:pt x="0" y="1788414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78" name="Group 78"/>
          <p:cNvGrpSpPr/>
          <p:nvPr/>
        </p:nvGrpSpPr>
        <p:grpSpPr>
          <a:xfrm>
            <a:off x="1674657" y="8047389"/>
            <a:ext cx="2745343" cy="274534"/>
            <a:chOff x="0" y="0"/>
            <a:chExt cx="3660458" cy="366046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80" name="TextBox 80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DAS PRINZIP</a:t>
              </a:r>
            </a:p>
          </p:txBody>
        </p:sp>
      </p:grpSp>
      <p:sp>
        <p:nvSpPr>
          <p:cNvPr id="81" name="TextBox 81"/>
          <p:cNvSpPr txBox="1"/>
          <p:nvPr/>
        </p:nvSpPr>
        <p:spPr>
          <a:xfrm>
            <a:off x="5215415" y="7636969"/>
            <a:ext cx="8274575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r>
              <a:rPr lang="en-US" sz="14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Du solltest immer wissen, wofür du bezahlst.</a:t>
            </a: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endParaRPr lang="en-US" sz="1499" b="1" u="none" strike="noStrike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r>
              <a:rPr lang="en-US" sz="1499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Klare Aktivierung. Klare Abrechnung. Klarer Handel. Klare leistungsbezogene Gebühren.</a:t>
            </a: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endParaRPr lang="en-US" sz="1499" u="none" strike="noStrik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r>
              <a:rPr lang="en-US" sz="14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Von Grund auf transparent.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84" name="TextBox 84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Die Infrastruktur für die nächste Generation der Marktteilnahme.</a:t>
              </a:r>
            </a:p>
          </p:txBody>
        </p:sp>
      </p:grpSp>
      <p:sp>
        <p:nvSpPr>
          <p:cNvPr id="85" name="Freeform 85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9710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RIFT-WACHSTUMSREISE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16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794681"/>
            <a:ext cx="9883245" cy="953062"/>
            <a:chOff x="0" y="0"/>
            <a:chExt cx="13177660" cy="127075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177655" cy="1270753"/>
            </a:xfrm>
            <a:custGeom>
              <a:avLst/>
              <a:gdLst/>
              <a:ahLst/>
              <a:cxnLst/>
              <a:rect l="l" t="t" r="r" b="b"/>
              <a:pathLst>
                <a:path w="13177655" h="1270753">
                  <a:moveTo>
                    <a:pt x="0" y="0"/>
                  </a:moveTo>
                  <a:lnTo>
                    <a:pt x="13177655" y="0"/>
                  </a:lnTo>
                  <a:lnTo>
                    <a:pt x="13177655" y="1270753"/>
                  </a:lnTo>
                  <a:lnTo>
                    <a:pt x="0" y="12707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6052" b="-13806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3177660" cy="1280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404"/>
                </a:lnSpc>
                <a:spcBef>
                  <a:spcPct val="0"/>
                </a:spcBef>
              </a:pPr>
              <a:r>
                <a:rPr lang="en-US" sz="4503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DEINE RIFT-WACHSTUMSREISE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8789" y="3062068"/>
            <a:ext cx="7596216" cy="1961798"/>
            <a:chOff x="0" y="0"/>
            <a:chExt cx="10128288" cy="261573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128250" cy="2615755"/>
            </a:xfrm>
            <a:custGeom>
              <a:avLst/>
              <a:gdLst/>
              <a:ahLst/>
              <a:cxnLst/>
              <a:rect l="l" t="t" r="r" b="b"/>
              <a:pathLst>
                <a:path w="10128250" h="2615755">
                  <a:moveTo>
                    <a:pt x="0" y="420353"/>
                  </a:moveTo>
                  <a:cubicBezTo>
                    <a:pt x="0" y="188247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88247"/>
                    <a:pt x="10128250" y="420353"/>
                  </a:cubicBezTo>
                  <a:lnTo>
                    <a:pt x="10128250" y="2195409"/>
                  </a:lnTo>
                  <a:cubicBezTo>
                    <a:pt x="10128250" y="2427516"/>
                    <a:pt x="9978898" y="2615755"/>
                    <a:pt x="9794748" y="2615755"/>
                  </a:cubicBezTo>
                  <a:lnTo>
                    <a:pt x="333502" y="2615755"/>
                  </a:lnTo>
                  <a:cubicBezTo>
                    <a:pt x="149352" y="2615756"/>
                    <a:pt x="0" y="2427516"/>
                    <a:pt x="0" y="219540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290314" y="3473448"/>
            <a:ext cx="6973176" cy="274534"/>
            <a:chOff x="0" y="0"/>
            <a:chExt cx="9297568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 — MIT KOSTENLOSEM DEMOKONTO STARTEN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290561" y="3909908"/>
            <a:ext cx="5620121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Eröffne dein RIFT-Demokonto mit 10.000 $ virtuellem Guthaben. Übe vor dem Livegang.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159916" y="3062068"/>
            <a:ext cx="7596216" cy="1961798"/>
            <a:chOff x="0" y="0"/>
            <a:chExt cx="10128288" cy="261573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128250" cy="2615755"/>
            </a:xfrm>
            <a:custGeom>
              <a:avLst/>
              <a:gdLst/>
              <a:ahLst/>
              <a:cxnLst/>
              <a:rect l="l" t="t" r="r" b="b"/>
              <a:pathLst>
                <a:path w="10128250" h="2615755">
                  <a:moveTo>
                    <a:pt x="0" y="420353"/>
                  </a:moveTo>
                  <a:cubicBezTo>
                    <a:pt x="0" y="188247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88247"/>
                    <a:pt x="10128250" y="420353"/>
                  </a:cubicBezTo>
                  <a:lnTo>
                    <a:pt x="10128250" y="2195409"/>
                  </a:lnTo>
                  <a:cubicBezTo>
                    <a:pt x="10128250" y="2427516"/>
                    <a:pt x="9978898" y="2615755"/>
                    <a:pt x="9794748" y="2615755"/>
                  </a:cubicBezTo>
                  <a:lnTo>
                    <a:pt x="333502" y="2615755"/>
                  </a:lnTo>
                  <a:cubicBezTo>
                    <a:pt x="149352" y="2615756"/>
                    <a:pt x="0" y="2427516"/>
                    <a:pt x="0" y="219540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9471441" y="3416298"/>
            <a:ext cx="6973176" cy="274534"/>
            <a:chOff x="0" y="0"/>
            <a:chExt cx="9297568" cy="36604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 — ERHALTE DEINE KOSTENLOSE LIZENZ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9471698" y="3802861"/>
            <a:ext cx="5996032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Schließe die 100X-HYPERDRIVE-Missionen ab und erhalte deine kostenlose(n) Auto-Engine-Lizenz(en).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Wähle: Micro · Smart · Alpha oder alle drei Flows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78789" y="5223891"/>
            <a:ext cx="7596216" cy="1793458"/>
            <a:chOff x="0" y="0"/>
            <a:chExt cx="10128288" cy="239127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128250" cy="2391302"/>
            </a:xfrm>
            <a:custGeom>
              <a:avLst/>
              <a:gdLst/>
              <a:ahLst/>
              <a:cxnLst/>
              <a:rect l="l" t="t" r="r" b="b"/>
              <a:pathLst>
                <a:path w="10128250" h="2391302">
                  <a:moveTo>
                    <a:pt x="0" y="384283"/>
                  </a:moveTo>
                  <a:cubicBezTo>
                    <a:pt x="0" y="172093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2093"/>
                    <a:pt x="10128250" y="384283"/>
                  </a:cubicBezTo>
                  <a:lnTo>
                    <a:pt x="10128250" y="2007023"/>
                  </a:lnTo>
                  <a:cubicBezTo>
                    <a:pt x="10128250" y="2219213"/>
                    <a:pt x="9978898" y="2391302"/>
                    <a:pt x="9794748" y="2391302"/>
                  </a:cubicBezTo>
                  <a:lnTo>
                    <a:pt x="333502" y="2391302"/>
                  </a:lnTo>
                  <a:cubicBezTo>
                    <a:pt x="149352" y="2391303"/>
                    <a:pt x="0" y="2219213"/>
                    <a:pt x="0" y="2007023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290314" y="5465376"/>
            <a:ext cx="6973176" cy="274534"/>
            <a:chOff x="0" y="0"/>
            <a:chExt cx="9297568" cy="36604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 — ZAHL DEIN KAPITAL EIN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290561" y="5851939"/>
            <a:ext cx="5620121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Statte deine ausgewählte Engine-Umgebung mit Kapital aus.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Nimm an strukturierten 24-Stunden-Zyklen teil und hebe gemäß den geltenden Zyklus- und Plattformbedingungen ab.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159916" y="5223891"/>
            <a:ext cx="7596216" cy="1793458"/>
            <a:chOff x="0" y="0"/>
            <a:chExt cx="10128288" cy="239127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128250" cy="2391302"/>
            </a:xfrm>
            <a:custGeom>
              <a:avLst/>
              <a:gdLst/>
              <a:ahLst/>
              <a:cxnLst/>
              <a:rect l="l" t="t" r="r" b="b"/>
              <a:pathLst>
                <a:path w="10128250" h="2391302">
                  <a:moveTo>
                    <a:pt x="0" y="384283"/>
                  </a:moveTo>
                  <a:cubicBezTo>
                    <a:pt x="0" y="172093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2093"/>
                    <a:pt x="10128250" y="384283"/>
                  </a:cubicBezTo>
                  <a:lnTo>
                    <a:pt x="10128250" y="2007023"/>
                  </a:lnTo>
                  <a:cubicBezTo>
                    <a:pt x="10128250" y="2219213"/>
                    <a:pt x="9978898" y="2391302"/>
                    <a:pt x="9794748" y="2391302"/>
                  </a:cubicBezTo>
                  <a:lnTo>
                    <a:pt x="333502" y="2391302"/>
                  </a:lnTo>
                  <a:cubicBezTo>
                    <a:pt x="149352" y="2391303"/>
                    <a:pt x="0" y="2219213"/>
                    <a:pt x="0" y="2007023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9471441" y="5547253"/>
            <a:ext cx="6973176" cy="274534"/>
            <a:chOff x="0" y="0"/>
            <a:chExt cx="9297568" cy="36604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04 — TEILE DEINEN REFERRAL-LINK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9471698" y="5933815"/>
            <a:ext cx="5878055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Lade andere über deinen individuellen RIFT-Referral-Link ein.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Verdiene berechtigte Belohnungen aus der Netzwerkaktivität.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78789" y="7217374"/>
            <a:ext cx="7596216" cy="1813208"/>
            <a:chOff x="0" y="0"/>
            <a:chExt cx="10128288" cy="241761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28250" cy="2417635"/>
            </a:xfrm>
            <a:custGeom>
              <a:avLst/>
              <a:gdLst/>
              <a:ahLst/>
              <a:cxnLst/>
              <a:rect l="l" t="t" r="r" b="b"/>
              <a:pathLst>
                <a:path w="10128250" h="2417635">
                  <a:moveTo>
                    <a:pt x="0" y="388515"/>
                  </a:moveTo>
                  <a:cubicBezTo>
                    <a:pt x="0" y="173988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3988"/>
                    <a:pt x="10128250" y="388515"/>
                  </a:cubicBezTo>
                  <a:lnTo>
                    <a:pt x="10128250" y="2029125"/>
                  </a:lnTo>
                  <a:cubicBezTo>
                    <a:pt x="10128250" y="2243651"/>
                    <a:pt x="9978898" y="2417635"/>
                    <a:pt x="9794748" y="2417635"/>
                  </a:cubicBezTo>
                  <a:lnTo>
                    <a:pt x="333502" y="2417635"/>
                  </a:lnTo>
                  <a:cubicBezTo>
                    <a:pt x="149352" y="2417636"/>
                    <a:pt x="0" y="2243651"/>
                    <a:pt x="0" y="2029125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41" name="Group 41"/>
          <p:cNvGrpSpPr/>
          <p:nvPr/>
        </p:nvGrpSpPr>
        <p:grpSpPr>
          <a:xfrm>
            <a:off x="1290314" y="7492721"/>
            <a:ext cx="6973176" cy="274534"/>
            <a:chOff x="0" y="0"/>
            <a:chExt cx="9297568" cy="36604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05 — BAUE DEIN NETZWERK AUS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290314" y="7803364"/>
            <a:ext cx="5474148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Baue dein Netzwerk auf. Verdiene Level-Einkommen.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Nimm am X9-Belohnungssystem teil.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Lernen. Teilnehmen. Wachsen.</a:t>
            </a:r>
          </a:p>
        </p:txBody>
      </p:sp>
      <p:sp>
        <p:nvSpPr>
          <p:cNvPr id="45" name="Freeform 45"/>
          <p:cNvSpPr/>
          <p:nvPr/>
        </p:nvSpPr>
        <p:spPr>
          <a:xfrm>
            <a:off x="7441540" y="3768278"/>
            <a:ext cx="851751" cy="549379"/>
          </a:xfrm>
          <a:custGeom>
            <a:avLst/>
            <a:gdLst/>
            <a:ahLst/>
            <a:cxnLst/>
            <a:rect l="l" t="t" r="r" b="b"/>
            <a:pathLst>
              <a:path w="851751" h="549379">
                <a:moveTo>
                  <a:pt x="0" y="0"/>
                </a:moveTo>
                <a:lnTo>
                  <a:pt x="851750" y="0"/>
                </a:lnTo>
                <a:lnTo>
                  <a:pt x="851750" y="549379"/>
                </a:lnTo>
                <a:lnTo>
                  <a:pt x="0" y="5493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7509256" y="5809829"/>
            <a:ext cx="671871" cy="594606"/>
          </a:xfrm>
          <a:custGeom>
            <a:avLst/>
            <a:gdLst/>
            <a:ahLst/>
            <a:cxnLst/>
            <a:rect l="l" t="t" r="r" b="b"/>
            <a:pathLst>
              <a:path w="671871" h="594606">
                <a:moveTo>
                  <a:pt x="0" y="0"/>
                </a:moveTo>
                <a:lnTo>
                  <a:pt x="671871" y="0"/>
                </a:lnTo>
                <a:lnTo>
                  <a:pt x="671871" y="594606"/>
                </a:lnTo>
                <a:lnTo>
                  <a:pt x="0" y="594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47" name="Freeform 47"/>
          <p:cNvSpPr/>
          <p:nvPr/>
        </p:nvSpPr>
        <p:spPr>
          <a:xfrm>
            <a:off x="7441540" y="7767256"/>
            <a:ext cx="739588" cy="710004"/>
          </a:xfrm>
          <a:custGeom>
            <a:avLst/>
            <a:gdLst/>
            <a:ahLst/>
            <a:cxnLst/>
            <a:rect l="l" t="t" r="r" b="b"/>
            <a:pathLst>
              <a:path w="739588" h="710004">
                <a:moveTo>
                  <a:pt x="0" y="0"/>
                </a:moveTo>
                <a:lnTo>
                  <a:pt x="739587" y="0"/>
                </a:lnTo>
                <a:lnTo>
                  <a:pt x="739587" y="710004"/>
                </a:lnTo>
                <a:lnTo>
                  <a:pt x="0" y="71000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>
            <a:off x="15620130" y="5821787"/>
            <a:ext cx="647183" cy="592172"/>
          </a:xfrm>
          <a:custGeom>
            <a:avLst/>
            <a:gdLst/>
            <a:ahLst/>
            <a:cxnLst/>
            <a:rect l="l" t="t" r="r" b="b"/>
            <a:pathLst>
              <a:path w="647183" h="592172">
                <a:moveTo>
                  <a:pt x="0" y="0"/>
                </a:moveTo>
                <a:lnTo>
                  <a:pt x="647183" y="0"/>
                </a:lnTo>
                <a:lnTo>
                  <a:pt x="647183" y="592173"/>
                </a:lnTo>
                <a:lnTo>
                  <a:pt x="0" y="59217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49" name="Freeform 49"/>
          <p:cNvSpPr/>
          <p:nvPr/>
        </p:nvSpPr>
        <p:spPr>
          <a:xfrm>
            <a:off x="15772272" y="3761136"/>
            <a:ext cx="595898" cy="595898"/>
          </a:xfrm>
          <a:custGeom>
            <a:avLst/>
            <a:gdLst/>
            <a:ahLst/>
            <a:cxnLst/>
            <a:rect l="l" t="t" r="r" b="b"/>
            <a:pathLst>
              <a:path w="595898" h="595898">
                <a:moveTo>
                  <a:pt x="0" y="0"/>
                </a:moveTo>
                <a:lnTo>
                  <a:pt x="595898" y="0"/>
                </a:lnTo>
                <a:lnTo>
                  <a:pt x="595898" y="595898"/>
                </a:lnTo>
                <a:lnTo>
                  <a:pt x="0" y="59589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50" name="Group 5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Die Infrastruktur für die nächste Generation der Marktteilnahme.</a:t>
              </a:r>
            </a:p>
          </p:txBody>
        </p:sp>
      </p:grpSp>
      <p:sp>
        <p:nvSpPr>
          <p:cNvPr id="53" name="Freeform 5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316736" y="2698242"/>
            <a:ext cx="1883664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00"/>
              </a:lnSpc>
            </a:pPr>
            <a:r>
              <a:rPr lang="en-US" sz="650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RIFT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16736" y="4094798"/>
            <a:ext cx="6217920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Willkommen in der Zukunft des Handels!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16736" y="5101209"/>
            <a:ext cx="5371146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3776FF"/>
                </a:solidFill>
                <a:latin typeface="Inter Bold"/>
                <a:ea typeface="Inter Bold"/>
                <a:cs typeface="Inter Bold"/>
                <a:sym typeface="Inter Bold"/>
              </a:rPr>
              <a:t>Lernen. Handeln. Wachsen.</a:t>
            </a:r>
          </a:p>
        </p:txBody>
      </p:sp>
      <p:sp>
        <p:nvSpPr>
          <p:cNvPr id="6" name="Freeform 6"/>
          <p:cNvSpPr/>
          <p:nvPr/>
        </p:nvSpPr>
        <p:spPr>
          <a:xfrm>
            <a:off x="1304925" y="6429375"/>
            <a:ext cx="219075" cy="1076325"/>
          </a:xfrm>
          <a:custGeom>
            <a:avLst/>
            <a:gdLst/>
            <a:ahLst/>
            <a:cxnLst/>
            <a:rect l="l" t="t" r="r" b="b"/>
            <a:pathLst>
              <a:path w="219075" h="1076325">
                <a:moveTo>
                  <a:pt x="0" y="0"/>
                </a:moveTo>
                <a:lnTo>
                  <a:pt x="219075" y="0"/>
                </a:lnTo>
                <a:lnTo>
                  <a:pt x="2190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591056" y="6624447"/>
            <a:ext cx="58521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3"/>
              </a:lnSpc>
            </a:pPr>
            <a:r>
              <a:rPr lang="en-US" sz="20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RIFT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91056" y="7062978"/>
            <a:ext cx="59436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Die Infrastruktur für die nächste Generation der Marktteilnahme.</a:t>
            </a:r>
          </a:p>
        </p:txBody>
      </p:sp>
      <p:sp>
        <p:nvSpPr>
          <p:cNvPr id="9" name="TextBox 9"/>
          <p:cNvSpPr txBox="1"/>
          <p:nvPr/>
        </p:nvSpPr>
        <p:spPr>
          <a:xfrm rot="-347099">
            <a:off x="11380088" y="4357185"/>
            <a:ext cx="5105880" cy="1733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799"/>
              </a:lnSpc>
            </a:pPr>
            <a:r>
              <a:rPr lang="en-US" sz="11499">
                <a:solidFill>
                  <a:srgbClr val="FFFFFF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Danke</a:t>
            </a:r>
          </a:p>
        </p:txBody>
      </p:sp>
      <p:sp>
        <p:nvSpPr>
          <p:cNvPr id="10" name="AutoShape 10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1" name="Group 11"/>
          <p:cNvGrpSpPr/>
          <p:nvPr/>
        </p:nvGrpSpPr>
        <p:grpSpPr>
          <a:xfrm>
            <a:off x="1897104" y="270053"/>
            <a:ext cx="6588824" cy="301988"/>
            <a:chOff x="0" y="0"/>
            <a:chExt cx="8785098" cy="40265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DANKE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17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1446</Words>
  <Application>Microsoft Office PowerPoint</Application>
  <PresentationFormat>Custom</PresentationFormat>
  <Paragraphs>288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Inter Bold</vt:lpstr>
      <vt:lpstr>Inter</vt:lpstr>
      <vt:lpstr>Calibri</vt:lpstr>
      <vt:lpstr>Arial</vt:lpstr>
      <vt:lpstr>The Youngest Script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German RIFT Presentation 1.1</dc:title>
  <cp:lastModifiedBy>ACER NITRO</cp:lastModifiedBy>
  <cp:revision>2</cp:revision>
  <dcterms:created xsi:type="dcterms:W3CDTF">2006-08-16T00:00:00Z</dcterms:created>
  <dcterms:modified xsi:type="dcterms:W3CDTF">2026-09-26T17:07:24Z</dcterms:modified>
  <dc:identifier>DAHVWlg5JPU</dc:identifier>
</cp:coreProperties>
</file>