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Inter Bold" panose="020B0604020202020204" charset="0"/>
      <p:regular r:id="rId20"/>
    </p:embeddedFont>
    <p:embeddedFont>
      <p:font typeface="Inter" panose="020B0604020202020204" charset="0"/>
      <p:regular r:id="rId21"/>
    </p:embeddedFont>
    <p:embeddedFont>
      <p:font typeface="The Youngest Script" panose="020B060402020202020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874" y="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4.png"/><Relationship Id="rId10" Type="http://schemas.openxmlformats.org/officeDocument/2006/relationships/image" Target="../media/image24.svg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05068" y="308854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L’INFRASTRUCTURE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8265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294505" y="1982533"/>
            <a:ext cx="128883" cy="5990187"/>
            <a:chOff x="0" y="0"/>
            <a:chExt cx="171844" cy="79869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1958" cy="7987030"/>
            </a:xfrm>
            <a:custGeom>
              <a:avLst/>
              <a:gdLst/>
              <a:ahLst/>
              <a:cxnLst/>
              <a:rect l="l" t="t" r="r" b="b"/>
              <a:pathLst>
                <a:path w="171958" h="7987030">
                  <a:moveTo>
                    <a:pt x="0" y="85979"/>
                  </a:moveTo>
                  <a:cubicBezTo>
                    <a:pt x="0" y="38481"/>
                    <a:pt x="38481" y="0"/>
                    <a:pt x="85979" y="0"/>
                  </a:cubicBezTo>
                  <a:cubicBezTo>
                    <a:pt x="133477" y="0"/>
                    <a:pt x="171958" y="38481"/>
                    <a:pt x="171958" y="85979"/>
                  </a:cubicBezTo>
                  <a:lnTo>
                    <a:pt x="171958" y="7901051"/>
                  </a:lnTo>
                  <a:cubicBezTo>
                    <a:pt x="171958" y="7948549"/>
                    <a:pt x="133477" y="7987030"/>
                    <a:pt x="85979" y="7987030"/>
                  </a:cubicBezTo>
                  <a:cubicBezTo>
                    <a:pt x="38481" y="7987030"/>
                    <a:pt x="0" y="7948422"/>
                    <a:pt x="0" y="7901051"/>
                  </a:cubicBezTo>
                  <a:close/>
                </a:path>
              </a:pathLst>
            </a:custGeom>
            <a:solidFill>
              <a:srgbClr val="4383EC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763892" y="2598665"/>
            <a:ext cx="7549696" cy="988324"/>
            <a:chOff x="0" y="0"/>
            <a:chExt cx="10066261" cy="13177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66265" cy="1317765"/>
            </a:xfrm>
            <a:custGeom>
              <a:avLst/>
              <a:gdLst/>
              <a:ahLst/>
              <a:cxnLst/>
              <a:rect l="l" t="t" r="r" b="b"/>
              <a:pathLst>
                <a:path w="10066265" h="1317765">
                  <a:moveTo>
                    <a:pt x="0" y="0"/>
                  </a:moveTo>
                  <a:lnTo>
                    <a:pt x="10066265" y="0"/>
                  </a:lnTo>
                  <a:lnTo>
                    <a:pt x="100662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8844" b="-98843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10066261" cy="13177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746"/>
                </a:lnSpc>
              </a:pPr>
              <a:r>
                <a:rPr lang="en-US" sz="6455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05068" y="3817654"/>
            <a:ext cx="7797371" cy="1108940"/>
            <a:chOff x="0" y="0"/>
            <a:chExt cx="10396494" cy="147858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96501" cy="1478591"/>
            </a:xfrm>
            <a:custGeom>
              <a:avLst/>
              <a:gdLst/>
              <a:ahLst/>
              <a:cxnLst/>
              <a:rect l="l" t="t" r="r" b="b"/>
              <a:pathLst>
                <a:path w="10396501" h="1478591">
                  <a:moveTo>
                    <a:pt x="0" y="0"/>
                  </a:moveTo>
                  <a:lnTo>
                    <a:pt x="10396501" y="0"/>
                  </a:lnTo>
                  <a:lnTo>
                    <a:pt x="10396501" y="1478591"/>
                  </a:lnTo>
                  <a:lnTo>
                    <a:pt x="0" y="14785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4120" r="1416" b="-660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10396494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L’infrastructure pour la prochaine génération de participation aux marchés.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805068" y="5325970"/>
            <a:ext cx="7137892" cy="635375"/>
            <a:chOff x="0" y="0"/>
            <a:chExt cx="9517190" cy="8471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517195" cy="847172"/>
            </a:xfrm>
            <a:custGeom>
              <a:avLst/>
              <a:gdLst/>
              <a:ahLst/>
              <a:cxnLst/>
              <a:rect l="l" t="t" r="r" b="b"/>
              <a:pathLst>
                <a:path w="9517195" h="847172">
                  <a:moveTo>
                    <a:pt x="0" y="0"/>
                  </a:moveTo>
                  <a:lnTo>
                    <a:pt x="9517195" y="0"/>
                  </a:lnTo>
                  <a:lnTo>
                    <a:pt x="9517195" y="847172"/>
                  </a:lnTo>
                  <a:lnTo>
                    <a:pt x="0" y="8471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1089" b="-156703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9517190" cy="847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602"/>
                </a:lnSpc>
                <a:spcBef>
                  <a:spcPct val="0"/>
                </a:spcBef>
              </a:pPr>
              <a:r>
                <a:rPr lang="en-US" sz="30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Trader. Participer. Grandir.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05068" y="6149578"/>
            <a:ext cx="7137892" cy="384348"/>
            <a:chOff x="0" y="0"/>
            <a:chExt cx="9517190" cy="5124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517195" cy="512458"/>
            </a:xfrm>
            <a:custGeom>
              <a:avLst/>
              <a:gdLst/>
              <a:ahLst/>
              <a:cxnLst/>
              <a:rect l="l" t="t" r="r" b="b"/>
              <a:pathLst>
                <a:path w="9517195" h="512458">
                  <a:moveTo>
                    <a:pt x="0" y="0"/>
                  </a:moveTo>
                  <a:lnTo>
                    <a:pt x="9517195" y="0"/>
                  </a:lnTo>
                  <a:lnTo>
                    <a:pt x="9517195" y="512458"/>
                  </a:lnTo>
                  <a:lnTo>
                    <a:pt x="0" y="5124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867" b="-31187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9517190" cy="512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61"/>
                </a:lnSpc>
                <a:spcBef>
                  <a:spcPct val="0"/>
                </a:spcBef>
              </a:pPr>
              <a:r>
                <a:rPr lang="en-US" sz="1801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En auto-garde · Intelligent · Mondial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57020" y="6986121"/>
            <a:ext cx="2760593" cy="454504"/>
            <a:chOff x="0" y="0"/>
            <a:chExt cx="3680790" cy="60600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80841" cy="606044"/>
            </a:xfrm>
            <a:custGeom>
              <a:avLst/>
              <a:gdLst/>
              <a:ahLst/>
              <a:cxnLst/>
              <a:rect l="l" t="t" r="r" b="b"/>
              <a:pathLst>
                <a:path w="3680841" h="606044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3377819" y="0"/>
                  </a:lnTo>
                  <a:cubicBezTo>
                    <a:pt x="3545205" y="0"/>
                    <a:pt x="3680841" y="135636"/>
                    <a:pt x="3680841" y="303022"/>
                  </a:cubicBezTo>
                  <a:cubicBezTo>
                    <a:pt x="3680841" y="470408"/>
                    <a:pt x="3545205" y="606044"/>
                    <a:pt x="3377819" y="606044"/>
                  </a:cubicBezTo>
                  <a:lnTo>
                    <a:pt x="303022" y="606044"/>
                  </a:lnTo>
                  <a:cubicBezTo>
                    <a:pt x="135636" y="606044"/>
                    <a:pt x="0" y="470408"/>
                    <a:pt x="0" y="30302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5252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847002" y="7087278"/>
            <a:ext cx="2580627" cy="252189"/>
            <a:chOff x="0" y="0"/>
            <a:chExt cx="3440836" cy="33625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440832" cy="336248"/>
            </a:xfrm>
            <a:custGeom>
              <a:avLst/>
              <a:gdLst/>
              <a:ahLst/>
              <a:cxnLst/>
              <a:rect l="l" t="t" r="r" b="b"/>
              <a:pathLst>
                <a:path w="3440832" h="336248">
                  <a:moveTo>
                    <a:pt x="0" y="0"/>
                  </a:moveTo>
                  <a:lnTo>
                    <a:pt x="3440832" y="0"/>
                  </a:lnTo>
                  <a:lnTo>
                    <a:pt x="3440832" y="336248"/>
                  </a:lnTo>
                  <a:lnTo>
                    <a:pt x="0" y="3362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288" b="-137492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3440836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Propulsé par Hyperliquid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1557691" y="2986170"/>
            <a:ext cx="4611893" cy="4314661"/>
          </a:xfrm>
          <a:custGeom>
            <a:avLst/>
            <a:gdLst/>
            <a:ahLst/>
            <a:cxnLst/>
            <a:rect l="l" t="t" r="r" b="b"/>
            <a:pathLst>
              <a:path w="4611893" h="4314661">
                <a:moveTo>
                  <a:pt x="0" y="0"/>
                </a:moveTo>
                <a:lnTo>
                  <a:pt x="4611893" y="0"/>
                </a:lnTo>
                <a:lnTo>
                  <a:pt x="4611893" y="4314660"/>
                </a:lnTo>
                <a:lnTo>
                  <a:pt x="0" y="4314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9617" y="273016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PRÉSENTATION DE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2541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blipFill>
              <a:blip r:embed="rId5">
                <a:alphaModFix amt="90000"/>
              </a:blip>
              <a:stretch>
                <a:fillRect t="-10612" b="-10612"/>
              </a:stretch>
            </a:blip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69176" y="2021410"/>
            <a:ext cx="8486638" cy="1867253"/>
            <a:chOff x="0" y="0"/>
            <a:chExt cx="11315518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15514" cy="2489658"/>
            </a:xfrm>
            <a:custGeom>
              <a:avLst/>
              <a:gdLst/>
              <a:ahLst/>
              <a:cxnLst/>
              <a:rect l="l" t="t" r="r" b="b"/>
              <a:pathLst>
                <a:path w="11315514" h="2489658">
                  <a:moveTo>
                    <a:pt x="0" y="0"/>
                  </a:moveTo>
                  <a:lnTo>
                    <a:pt x="11315514" y="0"/>
                  </a:lnTo>
                  <a:lnTo>
                    <a:pt x="11315514" y="2489658"/>
                  </a:lnTo>
                  <a:lnTo>
                    <a:pt x="0" y="24896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471" r="-1090" b="-1157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1315518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Une infrastructure.</a:t>
              </a:r>
            </a:p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Plusieurs façons de participer.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9176" y="7259743"/>
            <a:ext cx="7345977" cy="1108940"/>
            <a:chOff x="0" y="0"/>
            <a:chExt cx="9794635" cy="14785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794636" cy="1478590"/>
            </a:xfrm>
            <a:custGeom>
              <a:avLst/>
              <a:gdLst/>
              <a:ahLst/>
              <a:cxnLst/>
              <a:rect l="l" t="t" r="r" b="b"/>
              <a:pathLst>
                <a:path w="9794636" h="1478590">
                  <a:moveTo>
                    <a:pt x="0" y="0"/>
                  </a:moveTo>
                  <a:lnTo>
                    <a:pt x="9794636" y="0"/>
                  </a:lnTo>
                  <a:lnTo>
                    <a:pt x="9794636" y="1478590"/>
                  </a:lnTo>
                  <a:lnTo>
                    <a:pt x="0" y="14785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8494" r="-15853" b="-7058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104775"/>
              <a:ext cx="9794635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Une plateforme.</a:t>
              </a:r>
            </a:p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Plusieurs environnements de participation.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531673" y="204100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1560387" y="1718393"/>
            <a:ext cx="4611288" cy="6850214"/>
            <a:chOff x="0" y="0"/>
            <a:chExt cx="11720934" cy="174118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20888" cy="17411867"/>
            </a:xfrm>
            <a:custGeom>
              <a:avLst/>
              <a:gdLst/>
              <a:ahLst/>
              <a:cxnLst/>
              <a:rect l="l" t="t" r="r" b="b"/>
              <a:pathLst>
                <a:path w="11720888" h="17411867">
                  <a:moveTo>
                    <a:pt x="837157" y="0"/>
                  </a:moveTo>
                  <a:lnTo>
                    <a:pt x="10883732" y="0"/>
                  </a:lnTo>
                  <a:cubicBezTo>
                    <a:pt x="11346080" y="0"/>
                    <a:pt x="11720888" y="374808"/>
                    <a:pt x="11720888" y="837157"/>
                  </a:cubicBezTo>
                  <a:lnTo>
                    <a:pt x="11720888" y="16574711"/>
                  </a:lnTo>
                  <a:cubicBezTo>
                    <a:pt x="11720888" y="17037059"/>
                    <a:pt x="11346080" y="17411867"/>
                    <a:pt x="10883732" y="17411867"/>
                  </a:cubicBezTo>
                  <a:lnTo>
                    <a:pt x="837157" y="17411867"/>
                  </a:lnTo>
                  <a:cubicBezTo>
                    <a:pt x="615129" y="17411867"/>
                    <a:pt x="402195" y="17323667"/>
                    <a:pt x="245198" y="17166670"/>
                  </a:cubicBezTo>
                  <a:cubicBezTo>
                    <a:pt x="88200" y="17009672"/>
                    <a:pt x="0" y="16796739"/>
                    <a:pt x="0" y="16574711"/>
                  </a:cubicBezTo>
                  <a:lnTo>
                    <a:pt x="0" y="837157"/>
                  </a:lnTo>
                  <a:cubicBezTo>
                    <a:pt x="0" y="374808"/>
                    <a:pt x="374808" y="0"/>
                    <a:pt x="837157" y="0"/>
                  </a:cubicBezTo>
                  <a:close/>
                </a:path>
              </a:pathLst>
            </a:custGeom>
            <a:blipFill>
              <a:blip r:embed="rId7"/>
              <a:stretch>
                <a:fillRect t="-16535" b="-29803"/>
              </a:stretch>
            </a:blipFill>
            <a:ln w="9525" cap="rnd">
              <a:solidFill>
                <a:srgbClr val="2A2C2E"/>
              </a:solidFill>
              <a:prstDash val="solid"/>
              <a:round/>
            </a:ln>
          </p:spPr>
        </p:sp>
      </p:grpSp>
      <p:sp>
        <p:nvSpPr>
          <p:cNvPr id="24" name="TextBox 24"/>
          <p:cNvSpPr txBox="1"/>
          <p:nvPr/>
        </p:nvSpPr>
        <p:spPr>
          <a:xfrm>
            <a:off x="1169176" y="4260138"/>
            <a:ext cx="6482532" cy="214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réunit différentes formes de participation aux marchés au sein d’une infrastructure unifiée.</a:t>
            </a: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endParaRPr lang="en-US" sz="1795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 l’apprentissage et du trading manuel à l’exécution automatisée, à la participation fondée sur des portefeuilles, aux récompenses et au futur accès au capital.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RENCONTREZ NOTRE PDG VISIONNAIRE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78824" y="1663073"/>
            <a:ext cx="8853735" cy="952853"/>
            <a:chOff x="0" y="0"/>
            <a:chExt cx="11804980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04983" cy="1270470"/>
            </a:xfrm>
            <a:custGeom>
              <a:avLst/>
              <a:gdLst/>
              <a:ahLst/>
              <a:cxnLst/>
              <a:rect l="l" t="t" r="r" b="b"/>
              <a:pathLst>
                <a:path w="11804983" h="1270470">
                  <a:moveTo>
                    <a:pt x="0" y="0"/>
                  </a:moveTo>
                  <a:lnTo>
                    <a:pt x="11804983" y="0"/>
                  </a:lnTo>
                  <a:lnTo>
                    <a:pt x="11804983" y="1270470"/>
                  </a:lnTo>
                  <a:lnTo>
                    <a:pt x="0" y="1270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1435" b="-12066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1804980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SHAVEZ AHMED SIDDIQUI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6532" y="2673077"/>
            <a:ext cx="8510568" cy="423491"/>
            <a:chOff x="0" y="0"/>
            <a:chExt cx="11347425" cy="5646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347425" cy="564647"/>
            </a:xfrm>
            <a:custGeom>
              <a:avLst/>
              <a:gdLst/>
              <a:ahLst/>
              <a:cxnLst/>
              <a:rect l="l" t="t" r="r" b="b"/>
              <a:pathLst>
                <a:path w="11347425" h="564647">
                  <a:moveTo>
                    <a:pt x="0" y="0"/>
                  </a:moveTo>
                  <a:lnTo>
                    <a:pt x="11347425" y="0"/>
                  </a:lnTo>
                  <a:lnTo>
                    <a:pt x="11347425" y="564647"/>
                  </a:lnTo>
                  <a:lnTo>
                    <a:pt x="0" y="564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46200" b="-33696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1347425" cy="574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Fondateur · Visionnaire de la fintech · Innovateur de la blockchain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06532" y="3403092"/>
            <a:ext cx="871596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Au cœur de RIFT se trouve une vision d’une infrastructure financière qui rend la participation moderne aux marchés plus accessible, structurée et axée sur la technologie.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96750" y="4433783"/>
            <a:ext cx="7637393" cy="1940804"/>
            <a:chOff x="0" y="0"/>
            <a:chExt cx="10183190" cy="25877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563176" y="4757328"/>
            <a:ext cx="2059010" cy="274534"/>
            <a:chOff x="0" y="0"/>
            <a:chExt cx="2745346" cy="3660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45345" cy="366040"/>
            </a:xfrm>
            <a:custGeom>
              <a:avLst/>
              <a:gdLst/>
              <a:ahLst/>
              <a:cxnLst/>
              <a:rect l="l" t="t" r="r" b="b"/>
              <a:pathLst>
                <a:path w="2745345" h="366040">
                  <a:moveTo>
                    <a:pt x="0" y="0"/>
                  </a:moveTo>
                  <a:lnTo>
                    <a:pt x="2745345" y="0"/>
                  </a:lnTo>
                  <a:lnTo>
                    <a:pt x="274534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138" b="-9614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74534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VISION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63424" y="514616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Construire un écosystème évolutif à long terme, où la technologie favorise une participation plus large et crée une infrastructure permettant à la communauté de grandir ensemble.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78824" y="6907987"/>
            <a:ext cx="7637393" cy="1940804"/>
            <a:chOff x="0" y="0"/>
            <a:chExt cx="10183190" cy="2587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45250" y="7207877"/>
            <a:ext cx="2470814" cy="274534"/>
            <a:chOff x="0" y="0"/>
            <a:chExt cx="3294418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94414" cy="366040"/>
            </a:xfrm>
            <a:custGeom>
              <a:avLst/>
              <a:gdLst/>
              <a:ahLst/>
              <a:cxnLst/>
              <a:rect l="l" t="t" r="r" b="b"/>
              <a:pathLst>
                <a:path w="3294414" h="366040">
                  <a:moveTo>
                    <a:pt x="0" y="0"/>
                  </a:moveTo>
                  <a:lnTo>
                    <a:pt x="3294414" y="0"/>
                  </a:lnTo>
                  <a:lnTo>
                    <a:pt x="329441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366" b="-125370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29441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LA MISSION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45507" y="764402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Construire l’infrastructure.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Élargir l’accès.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Créer de meilleures façons de participer.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632338" y="1792138"/>
            <a:ext cx="5968293" cy="7067664"/>
            <a:chOff x="0" y="0"/>
            <a:chExt cx="7694568" cy="91119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94528" cy="9111986"/>
            </a:xfrm>
            <a:custGeom>
              <a:avLst/>
              <a:gdLst/>
              <a:ahLst/>
              <a:cxnLst/>
              <a:rect l="l" t="t" r="r" b="b"/>
              <a:pathLst>
                <a:path w="7694528" h="9111986">
                  <a:moveTo>
                    <a:pt x="0" y="352750"/>
                  </a:moveTo>
                  <a:cubicBezTo>
                    <a:pt x="0" y="157938"/>
                    <a:pt x="115965" y="0"/>
                    <a:pt x="259006" y="0"/>
                  </a:cubicBezTo>
                  <a:lnTo>
                    <a:pt x="7435621" y="0"/>
                  </a:lnTo>
                  <a:cubicBezTo>
                    <a:pt x="7578662" y="0"/>
                    <a:pt x="7694528" y="157938"/>
                    <a:pt x="7694528" y="352750"/>
                  </a:cubicBezTo>
                  <a:lnTo>
                    <a:pt x="7694528" y="8759240"/>
                  </a:lnTo>
                  <a:cubicBezTo>
                    <a:pt x="7694528" y="8954053"/>
                    <a:pt x="7578562" y="9111986"/>
                    <a:pt x="7435522" y="9111986"/>
                  </a:cubicBezTo>
                  <a:lnTo>
                    <a:pt x="259006" y="9111986"/>
                  </a:lnTo>
                  <a:cubicBezTo>
                    <a:pt x="115965" y="9111986"/>
                    <a:pt x="0" y="8954053"/>
                    <a:pt x="0" y="8759240"/>
                  </a:cubicBezTo>
                  <a:close/>
                </a:path>
              </a:pathLst>
            </a:custGeom>
            <a:blipFill>
              <a:blip r:embed="rId5"/>
              <a:stretch>
                <a:fillRect l="-3124" t="-38952" r="-14350" b="-9801"/>
              </a:stretch>
            </a:blip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792329" y="29793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COMPTE DÉMO GRATUIT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7734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537024"/>
            <a:ext cx="7755598" cy="1545481"/>
            <a:chOff x="0" y="0"/>
            <a:chExt cx="10340797" cy="20606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40799" cy="2060639"/>
            </a:xfrm>
            <a:custGeom>
              <a:avLst/>
              <a:gdLst/>
              <a:ahLst/>
              <a:cxnLst/>
              <a:rect l="l" t="t" r="r" b="b"/>
              <a:pathLst>
                <a:path w="10340799" h="2060639">
                  <a:moveTo>
                    <a:pt x="0" y="0"/>
                  </a:moveTo>
                  <a:lnTo>
                    <a:pt x="10340799" y="0"/>
                  </a:lnTo>
                  <a:lnTo>
                    <a:pt x="10340799" y="2060639"/>
                  </a:lnTo>
                  <a:lnTo>
                    <a:pt x="0" y="20606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3355" b="-2220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10340797" cy="21368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Commencez par pratiquer. Tradez en comprenant.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88324" y="3215855"/>
            <a:ext cx="761782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Chaque nouvel utilisateur de RIFT peut commencer avec un compte démo virtuel de 10 000 $. Aucun capital réel requis.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88324" y="4176727"/>
            <a:ext cx="5216157" cy="274534"/>
            <a:chOff x="0" y="0"/>
            <a:chExt cx="6954876" cy="3660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CE QUE VOUS POUVEZ FAIRE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8789" y="4661089"/>
            <a:ext cx="7088324" cy="2733426"/>
            <a:chOff x="0" y="0"/>
            <a:chExt cx="9451099" cy="36445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451086" cy="3644547"/>
            </a:xfrm>
            <a:custGeom>
              <a:avLst/>
              <a:gdLst/>
              <a:ahLst/>
              <a:cxnLst/>
              <a:rect l="l" t="t" r="r" b="b"/>
              <a:pathLst>
                <a:path w="9451086" h="3644547">
                  <a:moveTo>
                    <a:pt x="0" y="273338"/>
                  </a:moveTo>
                  <a:cubicBezTo>
                    <a:pt x="0" y="122368"/>
                    <a:pt x="148336" y="0"/>
                    <a:pt x="331343" y="0"/>
                  </a:cubicBezTo>
                  <a:lnTo>
                    <a:pt x="9119743" y="0"/>
                  </a:lnTo>
                  <a:cubicBezTo>
                    <a:pt x="9302750" y="0"/>
                    <a:pt x="9451086" y="122368"/>
                    <a:pt x="9451086" y="273338"/>
                  </a:cubicBezTo>
                  <a:lnTo>
                    <a:pt x="9451086" y="3371208"/>
                  </a:lnTo>
                  <a:cubicBezTo>
                    <a:pt x="9451086" y="3522178"/>
                    <a:pt x="9302750" y="3644547"/>
                    <a:pt x="9119743" y="3644547"/>
                  </a:cubicBezTo>
                  <a:lnTo>
                    <a:pt x="331343" y="3644547"/>
                  </a:lnTo>
                  <a:cubicBezTo>
                    <a:pt x="148336" y="3644547"/>
                    <a:pt x="0" y="3522178"/>
                    <a:pt x="0" y="3371208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1" name="TextBox 21"/>
          <p:cNvSpPr txBox="1"/>
          <p:nvPr/>
        </p:nvSpPr>
        <p:spPr>
          <a:xfrm>
            <a:off x="1354998" y="4961002"/>
            <a:ext cx="6382417" cy="203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Explorer l’interface RIFT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Pratiquer la participation aux marchés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Tester des idées de trading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Expérimenter l’exécution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Apprendre avant de passer en réel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Réinitialiser votre solde virtuel si nécessaire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78789" y="7651690"/>
            <a:ext cx="3382108" cy="1323108"/>
            <a:chOff x="0" y="0"/>
            <a:chExt cx="4509478" cy="17641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09516" cy="1764030"/>
            </a:xfrm>
            <a:custGeom>
              <a:avLst/>
              <a:gdLst/>
              <a:ahLst/>
              <a:cxnLst/>
              <a:rect l="l" t="t" r="r" b="b"/>
              <a:pathLst>
                <a:path w="4509516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231005" y="0"/>
                  </a:lnTo>
                  <a:cubicBezTo>
                    <a:pt x="4384802" y="0"/>
                    <a:pt x="4509516" y="124714"/>
                    <a:pt x="4509516" y="278511"/>
                  </a:cubicBezTo>
                  <a:lnTo>
                    <a:pt x="4509516" y="1485519"/>
                  </a:lnTo>
                  <a:cubicBezTo>
                    <a:pt x="4509516" y="1639316"/>
                    <a:pt x="4384802" y="1764030"/>
                    <a:pt x="4231005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7974892"/>
            <a:ext cx="2868882" cy="569932"/>
            <a:chOff x="0" y="0"/>
            <a:chExt cx="3825176" cy="75991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825180" cy="759910"/>
            </a:xfrm>
            <a:custGeom>
              <a:avLst/>
              <a:gdLst/>
              <a:ahLst/>
              <a:cxnLst/>
              <a:rect l="l" t="t" r="r" b="b"/>
              <a:pathLst>
                <a:path w="3825180" h="759910">
                  <a:moveTo>
                    <a:pt x="0" y="0"/>
                  </a:moveTo>
                  <a:lnTo>
                    <a:pt x="3825180" y="0"/>
                  </a:lnTo>
                  <a:lnTo>
                    <a:pt x="3825180" y="759910"/>
                  </a:lnTo>
                  <a:lnTo>
                    <a:pt x="0" y="7599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546" b="-36618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3825176" cy="7599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42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10 000 $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35402" y="8485108"/>
            <a:ext cx="2868882" cy="274534"/>
            <a:chOff x="0" y="0"/>
            <a:chExt cx="3825176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825180" cy="366040"/>
            </a:xfrm>
            <a:custGeom>
              <a:avLst/>
              <a:gdLst/>
              <a:ahLst/>
              <a:cxnLst/>
              <a:rect l="l" t="t" r="r" b="b"/>
              <a:pathLst>
                <a:path w="3825180" h="366040">
                  <a:moveTo>
                    <a:pt x="0" y="0"/>
                  </a:moveTo>
                  <a:lnTo>
                    <a:pt x="3825180" y="0"/>
                  </a:lnTo>
                  <a:lnTo>
                    <a:pt x="382518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3620" b="-153623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8251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Capital de trading virtuel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26191" y="7651690"/>
            <a:ext cx="3340932" cy="1323108"/>
            <a:chOff x="0" y="0"/>
            <a:chExt cx="4454576" cy="17641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454525" cy="1764030"/>
            </a:xfrm>
            <a:custGeom>
              <a:avLst/>
              <a:gdLst/>
              <a:ahLst/>
              <a:cxnLst/>
              <a:rect l="l" t="t" r="r" b="b"/>
              <a:pathLst>
                <a:path w="4454525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176014" y="0"/>
                  </a:lnTo>
                  <a:cubicBezTo>
                    <a:pt x="4329811" y="0"/>
                    <a:pt x="4454525" y="124714"/>
                    <a:pt x="4454525" y="278511"/>
                  </a:cubicBezTo>
                  <a:lnTo>
                    <a:pt x="4454525" y="1485519"/>
                  </a:lnTo>
                  <a:cubicBezTo>
                    <a:pt x="4454525" y="1639316"/>
                    <a:pt x="4329811" y="1764030"/>
                    <a:pt x="4176014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5024237" y="7979869"/>
            <a:ext cx="274483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Pratiquez d’abord. Participez en toute confiance.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21940" y="1576479"/>
            <a:ext cx="6854272" cy="7534804"/>
            <a:chOff x="0" y="0"/>
            <a:chExt cx="9139029" cy="10046405"/>
          </a:xfrm>
        </p:grpSpPr>
        <p:sp>
          <p:nvSpPr>
            <p:cNvPr id="34" name="Freeform 34" descr="/mnt/data/3(4).PNG"/>
            <p:cNvSpPr/>
            <p:nvPr/>
          </p:nvSpPr>
          <p:spPr>
            <a:xfrm>
              <a:off x="0" y="0"/>
              <a:ext cx="9138993" cy="10046457"/>
            </a:xfrm>
            <a:custGeom>
              <a:avLst/>
              <a:gdLst/>
              <a:ahLst/>
              <a:cxnLst/>
              <a:rect l="l" t="t" r="r" b="b"/>
              <a:pathLst>
                <a:path w="9138993" h="10046457">
                  <a:moveTo>
                    <a:pt x="563207" y="0"/>
                  </a:moveTo>
                  <a:lnTo>
                    <a:pt x="8575787" y="0"/>
                  </a:lnTo>
                  <a:cubicBezTo>
                    <a:pt x="8725158" y="0"/>
                    <a:pt x="8868412" y="59338"/>
                    <a:pt x="8974034" y="164959"/>
                  </a:cubicBezTo>
                  <a:cubicBezTo>
                    <a:pt x="9079656" y="270581"/>
                    <a:pt x="9138993" y="413835"/>
                    <a:pt x="9138993" y="563207"/>
                  </a:cubicBezTo>
                  <a:lnTo>
                    <a:pt x="9138993" y="9483250"/>
                  </a:lnTo>
                  <a:cubicBezTo>
                    <a:pt x="9138993" y="9794301"/>
                    <a:pt x="8886837" y="10046457"/>
                    <a:pt x="8575787" y="10046457"/>
                  </a:cubicBezTo>
                  <a:lnTo>
                    <a:pt x="563207" y="10046457"/>
                  </a:lnTo>
                  <a:cubicBezTo>
                    <a:pt x="252156" y="10046457"/>
                    <a:pt x="0" y="9794301"/>
                    <a:pt x="0" y="9483250"/>
                  </a:cubicBezTo>
                  <a:lnTo>
                    <a:pt x="0" y="563207"/>
                  </a:lnTo>
                  <a:cubicBezTo>
                    <a:pt x="0" y="252156"/>
                    <a:pt x="252156" y="0"/>
                    <a:pt x="563207" y="0"/>
                  </a:cubicBezTo>
                  <a:close/>
                </a:path>
              </a:pathLst>
            </a:custGeom>
            <a:blipFill>
              <a:blip r:embed="rId5"/>
              <a:stretch>
                <a:fillRect l="-1718" r="-1719"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30429" y="27888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SWIPE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29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847874"/>
            <a:ext cx="8181116" cy="1752953"/>
            <a:chOff x="0" y="0"/>
            <a:chExt cx="10908154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908158" cy="2337269"/>
            </a:xfrm>
            <a:custGeom>
              <a:avLst/>
              <a:gdLst/>
              <a:ahLst/>
              <a:cxnLst/>
              <a:rect l="l" t="t" r="r" b="b"/>
              <a:pathLst>
                <a:path w="10908158" h="2337269">
                  <a:moveTo>
                    <a:pt x="0" y="0"/>
                  </a:moveTo>
                  <a:lnTo>
                    <a:pt x="10908158" y="0"/>
                  </a:lnTo>
                  <a:lnTo>
                    <a:pt x="10908158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0096" r="10234" b="-3164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0908154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Des décisions plus simples. Une exécution plus rapide.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8324" y="4793163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COMMENT ÇA MARCHE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239816" y="5324873"/>
            <a:ext cx="3011491" cy="1416400"/>
            <a:chOff x="0" y="0"/>
            <a:chExt cx="4015321" cy="18885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613106" y="5708956"/>
            <a:ext cx="2264912" cy="504490"/>
            <a:chOff x="0" y="0"/>
            <a:chExt cx="3019882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À DROITE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13106" y="6246264"/>
            <a:ext cx="2264912" cy="254027"/>
            <a:chOff x="0" y="0"/>
            <a:chExt cx="3019882" cy="33870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EXÉCUTER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8324" y="5324873"/>
            <a:ext cx="3011491" cy="1416400"/>
            <a:chOff x="0" y="0"/>
            <a:chExt cx="4015321" cy="188853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354760" y="5689906"/>
            <a:ext cx="2264912" cy="504490"/>
            <a:chOff x="0" y="0"/>
            <a:chExt cx="3019882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À GAUCHE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54760" y="6246264"/>
            <a:ext cx="2264912" cy="254027"/>
            <a:chOff x="0" y="0"/>
            <a:chExt cx="3019882" cy="33870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PASSER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0076602" y="2298453"/>
            <a:ext cx="6146262" cy="5690094"/>
          </a:xfrm>
          <a:custGeom>
            <a:avLst/>
            <a:gdLst/>
            <a:ahLst/>
            <a:cxnLst/>
            <a:rect l="l" t="t" r="r" b="b"/>
            <a:pathLst>
              <a:path w="6146262" h="5690094">
                <a:moveTo>
                  <a:pt x="0" y="0"/>
                </a:moveTo>
                <a:lnTo>
                  <a:pt x="6146263" y="0"/>
                </a:lnTo>
                <a:lnTo>
                  <a:pt x="6146263" y="5690094"/>
                </a:lnTo>
                <a:lnTo>
                  <a:pt x="0" y="5690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978789" y="3819903"/>
            <a:ext cx="7771719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Swipe transforme la sélection des trades en une interaction simple et intuitive.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88324" y="7274673"/>
            <a:ext cx="8002429" cy="1162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Une opportunité à la fois.</a:t>
            </a: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endParaRPr lang="en-US" sz="1498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Au lieu de naviguer dans un terminal de trading complexe pour chaque décision, Swipe crée un environnement ciblé conçu pour une interaction rapide avec les marchés.</a:t>
            </a:r>
          </a:p>
        </p:txBody>
      </p:sp>
      <p:sp>
        <p:nvSpPr>
          <p:cNvPr id="37" name="Freeform 37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16154" y="281115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SPOT/PERPÉTUELS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60525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5788" y="1253194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2117639"/>
            <a:ext cx="7596980" cy="2706112"/>
            <a:chOff x="0" y="0"/>
            <a:chExt cx="10129307" cy="36081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29307" cy="3608142"/>
            </a:xfrm>
            <a:custGeom>
              <a:avLst/>
              <a:gdLst/>
              <a:ahLst/>
              <a:cxnLst/>
              <a:rect l="l" t="t" r="r" b="b"/>
              <a:pathLst>
                <a:path w="10129307" h="3608142">
                  <a:moveTo>
                    <a:pt x="0" y="0"/>
                  </a:moveTo>
                  <a:lnTo>
                    <a:pt x="10129307" y="0"/>
                  </a:lnTo>
                  <a:lnTo>
                    <a:pt x="10129307" y="3608142"/>
                  </a:lnTo>
                  <a:lnTo>
                    <a:pt x="0" y="36081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647" r="2429" b="3090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0"/>
              <a:ext cx="10129307" cy="37033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Tradez avec précision via le terminal de trading manuel.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7118963"/>
            <a:ext cx="4478558" cy="810377"/>
            <a:chOff x="0" y="0"/>
            <a:chExt cx="6428519" cy="11632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28474" cy="1163182"/>
            </a:xfrm>
            <a:custGeom>
              <a:avLst/>
              <a:gdLst/>
              <a:ahLst/>
              <a:cxnLst/>
              <a:rect l="l" t="t" r="r" b="b"/>
              <a:pathLst>
                <a:path w="6428474" h="1163182">
                  <a:moveTo>
                    <a:pt x="0" y="95158"/>
                  </a:moveTo>
                  <a:cubicBezTo>
                    <a:pt x="0" y="42620"/>
                    <a:pt x="104004" y="0"/>
                    <a:pt x="232207" y="0"/>
                  </a:cubicBezTo>
                  <a:lnTo>
                    <a:pt x="6196268" y="0"/>
                  </a:lnTo>
                  <a:cubicBezTo>
                    <a:pt x="6324559" y="0"/>
                    <a:pt x="6428474" y="42620"/>
                    <a:pt x="6428474" y="95158"/>
                  </a:cubicBezTo>
                  <a:lnTo>
                    <a:pt x="6428474" y="1068025"/>
                  </a:lnTo>
                  <a:cubicBezTo>
                    <a:pt x="6428474" y="1120598"/>
                    <a:pt x="6324471" y="1163182"/>
                    <a:pt x="6196268" y="1163182"/>
                  </a:cubicBezTo>
                  <a:lnTo>
                    <a:pt x="232207" y="1163182"/>
                  </a:lnTo>
                  <a:cubicBezTo>
                    <a:pt x="103915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1028700" y="5285831"/>
            <a:ext cx="7274652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Choisissez Spot ou Perpétuels, passez des ordres au marché ou à cours limité, et gérez l’effet de levier, le slippage, le Take Profit et le Stop Loss, le tout depuis une seule interface.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2216" y="7247926"/>
            <a:ext cx="3691527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PRÉCIS. FLEXIBLE. EXÉCUTEZ.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921669" y="2286494"/>
            <a:ext cx="8337631" cy="6253223"/>
          </a:xfrm>
          <a:custGeom>
            <a:avLst/>
            <a:gdLst/>
            <a:ahLst/>
            <a:cxnLst/>
            <a:rect l="l" t="t" r="r" b="b"/>
            <a:pathLst>
              <a:path w="8337631" h="6253223">
                <a:moveTo>
                  <a:pt x="0" y="0"/>
                </a:moveTo>
                <a:lnTo>
                  <a:pt x="8337631" y="0"/>
                </a:lnTo>
                <a:lnTo>
                  <a:pt x="8337631" y="6253223"/>
                </a:lnTo>
                <a:lnTo>
                  <a:pt x="0" y="6253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4716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SMART MONEY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07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75539"/>
            <a:ext cx="7618333" cy="1752953"/>
            <a:chOff x="0" y="0"/>
            <a:chExt cx="10157778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57776" cy="2337269"/>
            </a:xfrm>
            <a:custGeom>
              <a:avLst/>
              <a:gdLst/>
              <a:ahLst/>
              <a:cxnLst/>
              <a:rect l="l" t="t" r="r" b="b"/>
              <a:pathLst>
                <a:path w="10157776" h="2337269">
                  <a:moveTo>
                    <a:pt x="0" y="0"/>
                  </a:moveTo>
                  <a:lnTo>
                    <a:pt x="10157776" y="0"/>
                  </a:lnTo>
                  <a:lnTo>
                    <a:pt x="10157776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3147" b="-621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0157778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Pensez portefeuille.</a:t>
              </a:r>
            </a:p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Pas seulement trades.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6240370"/>
            <a:ext cx="3519383" cy="2283971"/>
            <a:chOff x="0" y="0"/>
            <a:chExt cx="4692510" cy="30452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87499" y="6600349"/>
            <a:ext cx="2745343" cy="274534"/>
            <a:chOff x="0" y="0"/>
            <a:chExt cx="366045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CARNETS DE TRADING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04632" y="6240370"/>
            <a:ext cx="3519383" cy="2283971"/>
            <a:chOff x="0" y="0"/>
            <a:chExt cx="4692510" cy="30452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190373" y="6600349"/>
            <a:ext cx="2745343" cy="274534"/>
            <a:chOff x="0" y="0"/>
            <a:chExt cx="3660458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PORTEFEUILLES MIROIRS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462199" y="2754664"/>
            <a:ext cx="6084994" cy="4777671"/>
          </a:xfrm>
          <a:custGeom>
            <a:avLst/>
            <a:gdLst/>
            <a:ahLst/>
            <a:cxnLst/>
            <a:rect l="l" t="t" r="r" b="b"/>
            <a:pathLst>
              <a:path w="6084994" h="4777671">
                <a:moveTo>
                  <a:pt x="0" y="0"/>
                </a:moveTo>
                <a:lnTo>
                  <a:pt x="6084994" y="0"/>
                </a:lnTo>
                <a:lnTo>
                  <a:pt x="6084994" y="4777672"/>
                </a:lnTo>
                <a:lnTo>
                  <a:pt x="0" y="4777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019975" y="3961868"/>
            <a:ext cx="7413308" cy="178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Smart Money propose une approche plus large de la participation aux marchés.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18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Au lieu de se concentrer uniquement sur les entrées et sorties individuelles, Smart Money s’appuie sur des carnets de trading.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7499" y="7001475"/>
            <a:ext cx="2944683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Un environnement structuré où la participation au capital peut être observée au niveau du portefeuille.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90373" y="7001475"/>
            <a:ext cx="3082006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>
                    <a:alpha val="6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Une infrastructure dédiée soutient chaque carnet de trading et maintient la séparation entre les environnements de participation.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9978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MOTEUR DE TRADING AUTOMATISÉ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08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9500" y="1603169"/>
            <a:ext cx="8098765" cy="1670380"/>
            <a:chOff x="0" y="0"/>
            <a:chExt cx="10798353" cy="222717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98356" cy="2227159"/>
            </a:xfrm>
            <a:custGeom>
              <a:avLst/>
              <a:gdLst/>
              <a:ahLst/>
              <a:cxnLst/>
              <a:rect l="l" t="t" r="r" b="b"/>
              <a:pathLst>
                <a:path w="10798356" h="2227159">
                  <a:moveTo>
                    <a:pt x="0" y="0"/>
                  </a:moveTo>
                  <a:lnTo>
                    <a:pt x="10798356" y="0"/>
                  </a:lnTo>
                  <a:lnTo>
                    <a:pt x="10798356" y="2227159"/>
                  </a:lnTo>
                  <a:lnTo>
                    <a:pt x="0" y="22271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3106" b="-1583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14300"/>
              <a:ext cx="10798353" cy="23414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1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Participation structurée.</a:t>
              </a:r>
            </a:p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1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Exécution automatisée.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9500" y="5325970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CONÇU AUTOUR DE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19975" y="5810055"/>
            <a:ext cx="3313481" cy="774030"/>
            <a:chOff x="0" y="0"/>
            <a:chExt cx="4417974" cy="10320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276588" y="6038261"/>
            <a:ext cx="2745343" cy="317618"/>
            <a:chOff x="0" y="0"/>
            <a:chExt cx="3660458" cy="4234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Exécution automatisée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57554" y="5810055"/>
            <a:ext cx="3313481" cy="774030"/>
            <a:chOff x="0" y="0"/>
            <a:chExt cx="4417974" cy="10320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4914167" y="6038261"/>
            <a:ext cx="2745343" cy="317618"/>
            <a:chOff x="0" y="0"/>
            <a:chExt cx="3660458" cy="4234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Cycles structurés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19975" y="6935643"/>
            <a:ext cx="3313481" cy="774030"/>
            <a:chOff x="0" y="0"/>
            <a:chExt cx="4417974" cy="10320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76588" y="7163849"/>
            <a:ext cx="2745343" cy="317618"/>
            <a:chOff x="0" y="0"/>
            <a:chExt cx="3660458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Participation continue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657554" y="6935643"/>
            <a:ext cx="3313481" cy="774030"/>
            <a:chOff x="0" y="0"/>
            <a:chExt cx="4417974" cy="1032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4914167" y="7163849"/>
            <a:ext cx="2745343" cy="317618"/>
            <a:chOff x="0" y="0"/>
            <a:chExt cx="3660458" cy="42349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Efficacité du capital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29500" y="8033523"/>
            <a:ext cx="7275166" cy="842935"/>
            <a:chOff x="0" y="0"/>
            <a:chExt cx="9700222" cy="112391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700218" cy="1123914"/>
            </a:xfrm>
            <a:custGeom>
              <a:avLst/>
              <a:gdLst/>
              <a:ahLst/>
              <a:cxnLst/>
              <a:rect l="l" t="t" r="r" b="b"/>
              <a:pathLst>
                <a:path w="9700218" h="1123914">
                  <a:moveTo>
                    <a:pt x="0" y="0"/>
                  </a:moveTo>
                  <a:lnTo>
                    <a:pt x="9700218" y="0"/>
                  </a:lnTo>
                  <a:lnTo>
                    <a:pt x="9700218" y="1123914"/>
                  </a:lnTo>
                  <a:lnTo>
                    <a:pt x="0" y="11239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115" b="-94225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85725"/>
              <a:ext cx="9700222" cy="1209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Moins d’intervention manuelle.</a:t>
              </a:r>
            </a:p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Une participation plus structurée.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8628517" y="2152429"/>
            <a:ext cx="9072673" cy="6804504"/>
          </a:xfrm>
          <a:custGeom>
            <a:avLst/>
            <a:gdLst/>
            <a:ahLst/>
            <a:cxnLst/>
            <a:rect l="l" t="t" r="r" b="b"/>
            <a:pathLst>
              <a:path w="9072673" h="6804504">
                <a:moveTo>
                  <a:pt x="0" y="0"/>
                </a:moveTo>
                <a:lnTo>
                  <a:pt x="9072672" y="0"/>
                </a:lnTo>
                <a:lnTo>
                  <a:pt x="9072672" y="6804504"/>
                </a:lnTo>
                <a:lnTo>
                  <a:pt x="0" y="68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029500" y="3459799"/>
            <a:ext cx="7439044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 est conçu pour les participants qui souhaitent participer aux marchés au moyen de cycles automatisés prédéfinis plutôt que par une exécution manuelle constante.</a:t>
            </a:r>
          </a:p>
          <a:p>
            <a:pPr marL="0" lvl="0" indent="0" algn="l">
              <a:lnSpc>
                <a:spcPts val="2100"/>
              </a:lnSpc>
              <a:spcBef>
                <a:spcPct val="0"/>
              </a:spcBef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1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Le moteur combine des environnements d’exécution structurés avec une infrastructure de participation automatisée.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06629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FLUX DE L’AUTO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09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19975" y="1532923"/>
            <a:ext cx="12428773" cy="1572803"/>
            <a:chOff x="0" y="0"/>
            <a:chExt cx="16571697" cy="20970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571694" cy="2097069"/>
            </a:xfrm>
            <a:custGeom>
              <a:avLst/>
              <a:gdLst/>
              <a:ahLst/>
              <a:cxnLst/>
              <a:rect l="l" t="t" r="r" b="b"/>
              <a:pathLst>
                <a:path w="16571694" h="2097069">
                  <a:moveTo>
                    <a:pt x="0" y="0"/>
                  </a:moveTo>
                  <a:lnTo>
                    <a:pt x="16571694" y="0"/>
                  </a:lnTo>
                  <a:lnTo>
                    <a:pt x="16571694" y="2097069"/>
                  </a:lnTo>
                  <a:lnTo>
                    <a:pt x="0" y="20970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2044" r="11645" b="-600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6571697" cy="21065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TROIS FLUX. UN MOTEUR AUTOMATISÉ.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3691926"/>
            <a:ext cx="4892050" cy="2833040"/>
            <a:chOff x="0" y="0"/>
            <a:chExt cx="6522733" cy="37773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168166"/>
            <a:ext cx="3843480" cy="274534"/>
            <a:chOff x="0" y="0"/>
            <a:chExt cx="5124640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MICRO FLOW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2676" y="4799598"/>
            <a:ext cx="3980755" cy="504490"/>
            <a:chOff x="0" y="0"/>
            <a:chExt cx="5307673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Mise initiale : 100 $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79299" y="3691926"/>
            <a:ext cx="4892050" cy="2833040"/>
            <a:chOff x="0" y="0"/>
            <a:chExt cx="6522733" cy="37773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BE53FF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6932000" y="4168166"/>
            <a:ext cx="3843480" cy="274534"/>
            <a:chOff x="0" y="0"/>
            <a:chExt cx="5124640" cy="3660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BE53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SMART FLOW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932000" y="4799598"/>
            <a:ext cx="3980755" cy="504490"/>
            <a:chOff x="0" y="0"/>
            <a:chExt cx="5307673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Mise initiale : 500 $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38622" y="3691926"/>
            <a:ext cx="4892050" cy="2833040"/>
            <a:chOff x="0" y="0"/>
            <a:chExt cx="6522733" cy="37773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FF9A3D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2491323" y="4168166"/>
            <a:ext cx="3843480" cy="274534"/>
            <a:chOff x="0" y="0"/>
            <a:chExt cx="5124640" cy="3660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FF9A3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ALPHA FLOW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91323" y="4799598"/>
            <a:ext cx="3980755" cy="504490"/>
            <a:chOff x="0" y="0"/>
            <a:chExt cx="5307673" cy="67265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Mise initiale : 1 000 $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19975" y="7123602"/>
            <a:ext cx="16106785" cy="1940804"/>
            <a:chOff x="0" y="0"/>
            <a:chExt cx="21475713" cy="258773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475700" cy="2587752"/>
            </a:xfrm>
            <a:custGeom>
              <a:avLst/>
              <a:gdLst/>
              <a:ahLst/>
              <a:cxnLst/>
              <a:rect l="l" t="t" r="r" b="b"/>
              <a:pathLst>
                <a:path w="21475700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21142961" y="0"/>
                  </a:lnTo>
                  <a:cubicBezTo>
                    <a:pt x="21326729" y="0"/>
                    <a:pt x="21475700" y="148971"/>
                    <a:pt x="21475700" y="332740"/>
                  </a:cubicBezTo>
                  <a:lnTo>
                    <a:pt x="21475700" y="2255012"/>
                  </a:lnTo>
                  <a:cubicBezTo>
                    <a:pt x="21475700" y="2438781"/>
                    <a:pt x="21326729" y="2587752"/>
                    <a:pt x="2114296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372676" y="7420316"/>
            <a:ext cx="3431677" cy="274534"/>
            <a:chOff x="0" y="0"/>
            <a:chExt cx="4575569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STRUCTURE DU MOTEUR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15267594" y="1443045"/>
            <a:ext cx="1991706" cy="1991706"/>
          </a:xfrm>
          <a:custGeom>
            <a:avLst/>
            <a:gdLst/>
            <a:ahLst/>
            <a:cxnLst/>
            <a:rect l="l" t="t" r="r" b="b"/>
            <a:pathLst>
              <a:path w="1991706" h="1991706">
                <a:moveTo>
                  <a:pt x="0" y="0"/>
                </a:moveTo>
                <a:lnTo>
                  <a:pt x="1991706" y="0"/>
                </a:lnTo>
                <a:lnTo>
                  <a:pt x="1991706" y="1991706"/>
                </a:lnTo>
                <a:lnTo>
                  <a:pt x="0" y="199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1028700" y="3008374"/>
            <a:ext cx="823552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 propose trois environnements de participation distincts.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72924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Conçu pour les participants qui commencent avec une allocation de capital plus faible.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932247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Conçu pour les participants qui recherchent une allocation structurée plus importante.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491571" y="5337151"/>
            <a:ext cx="411750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Conçu pour les participants qui recherchent l’environnement d’allocation le plus élevé du moteur.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72924" y="7900395"/>
            <a:ext cx="974546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Environnement de 365 jours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Cycles de participation de 24 heures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Blocage du capital à partir de 11 $ — aucune limite supérieure annoncée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9663690" y="8570955"/>
            <a:ext cx="7407171" cy="234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0"/>
              </a:lnSpc>
            </a:pPr>
            <a:r>
              <a:rPr lang="en-US" sz="1200" u="none" strike="noStrike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</a:rPr>
              <a:t>*Les objectifs peuvent varier et ne sont pas garantis. La participation comporte un risque de marché.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CAMPAGNE 100X HYPERDRIVE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1699185"/>
            <a:ext cx="7932696" cy="3071676"/>
            <a:chOff x="0" y="0"/>
            <a:chExt cx="10576928" cy="40955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76930" cy="4095572"/>
            </a:xfrm>
            <a:custGeom>
              <a:avLst/>
              <a:gdLst/>
              <a:ahLst/>
              <a:cxnLst/>
              <a:rect l="l" t="t" r="r" b="b"/>
              <a:pathLst>
                <a:path w="10576930" h="4095572">
                  <a:moveTo>
                    <a:pt x="0" y="0"/>
                  </a:moveTo>
                  <a:lnTo>
                    <a:pt x="10576930" y="0"/>
                  </a:lnTo>
                  <a:lnTo>
                    <a:pt x="10576930" y="4095572"/>
                  </a:lnTo>
                  <a:lnTo>
                    <a:pt x="0" y="40955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508" r="-4689" b="3614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0"/>
              <a:ext cx="10576928" cy="42860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100X HYPERDRIVE</a:t>
              </a:r>
            </a:p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Opportunité limitée dans le temps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0804" y="5754521"/>
            <a:ext cx="7000627" cy="504379"/>
            <a:chOff x="0" y="0"/>
            <a:chExt cx="9334170" cy="6725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34172" cy="672497"/>
            </a:xfrm>
            <a:custGeom>
              <a:avLst/>
              <a:gdLst/>
              <a:ahLst/>
              <a:cxnLst/>
              <a:rect l="l" t="t" r="r" b="b"/>
              <a:pathLst>
                <a:path w="9334172" h="672497">
                  <a:moveTo>
                    <a:pt x="0" y="0"/>
                  </a:moveTo>
                  <a:lnTo>
                    <a:pt x="9334172" y="0"/>
                  </a:lnTo>
                  <a:lnTo>
                    <a:pt x="9334172" y="672497"/>
                  </a:lnTo>
                  <a:lnTo>
                    <a:pt x="0" y="67249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347" b="-20855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9334170" cy="6725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Votre passerelle vers l’Auto Engine.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23522" y="2093248"/>
            <a:ext cx="7435778" cy="6767254"/>
            <a:chOff x="0" y="0"/>
            <a:chExt cx="6153772" cy="5600510"/>
          </a:xfrm>
        </p:grpSpPr>
        <p:sp>
          <p:nvSpPr>
            <p:cNvPr id="18" name="Freeform 18" descr="/mnt/data/10(1).PNG"/>
            <p:cNvSpPr/>
            <p:nvPr/>
          </p:nvSpPr>
          <p:spPr>
            <a:xfrm>
              <a:off x="0" y="0"/>
              <a:ext cx="6153785" cy="5600446"/>
            </a:xfrm>
            <a:custGeom>
              <a:avLst/>
              <a:gdLst/>
              <a:ahLst/>
              <a:cxnLst/>
              <a:rect l="l" t="t" r="r" b="b"/>
              <a:pathLst>
                <a:path w="6153785" h="5600446">
                  <a:moveTo>
                    <a:pt x="204953" y="0"/>
                  </a:moveTo>
                  <a:lnTo>
                    <a:pt x="5948832" y="0"/>
                  </a:lnTo>
                  <a:cubicBezTo>
                    <a:pt x="6062025" y="0"/>
                    <a:pt x="6153785" y="91760"/>
                    <a:pt x="6153785" y="204953"/>
                  </a:cubicBezTo>
                  <a:lnTo>
                    <a:pt x="6153785" y="5395494"/>
                  </a:lnTo>
                  <a:cubicBezTo>
                    <a:pt x="6153785" y="5449850"/>
                    <a:pt x="6132192" y="5501981"/>
                    <a:pt x="6093756" y="5540417"/>
                  </a:cubicBezTo>
                  <a:cubicBezTo>
                    <a:pt x="6055320" y="5578853"/>
                    <a:pt x="6003189" y="5600446"/>
                    <a:pt x="5948832" y="5600446"/>
                  </a:cubicBezTo>
                  <a:lnTo>
                    <a:pt x="204953" y="5600446"/>
                  </a:lnTo>
                  <a:cubicBezTo>
                    <a:pt x="91760" y="5600446"/>
                    <a:pt x="0" y="5508686"/>
                    <a:pt x="0" y="5395494"/>
                  </a:cubicBezTo>
                  <a:lnTo>
                    <a:pt x="0" y="204953"/>
                  </a:lnTo>
                  <a:cubicBezTo>
                    <a:pt x="0" y="91760"/>
                    <a:pt x="91760" y="0"/>
                    <a:pt x="204953" y="0"/>
                  </a:cubicBez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sp>
        <p:nvSpPr>
          <p:cNvPr id="19" name="AutoShape 19"/>
          <p:cNvSpPr/>
          <p:nvPr/>
        </p:nvSpPr>
        <p:spPr>
          <a:xfrm>
            <a:off x="1020804" y="5075203"/>
            <a:ext cx="608445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3724" b="-62289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20804" y="6583755"/>
            <a:ext cx="671085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 est une opportunité d’intégration limitée dans le temps, conçue pour présenter l’écosystème RIFT aux utilisateurs avant l’activation de l’Auto Engine.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970089"/>
            <a:ext cx="10193182" cy="3341002"/>
            <a:chOff x="0" y="0"/>
            <a:chExt cx="11006798" cy="36076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06836" cy="3607705"/>
            </a:xfrm>
            <a:custGeom>
              <a:avLst/>
              <a:gdLst/>
              <a:ahLst/>
              <a:cxnLst/>
              <a:rect l="l" t="t" r="r" b="b"/>
              <a:pathLst>
                <a:path w="11006836" h="3607705">
                  <a:moveTo>
                    <a:pt x="0" y="309208"/>
                  </a:moveTo>
                  <a:cubicBezTo>
                    <a:pt x="0" y="138439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38439"/>
                    <a:pt x="11006836" y="309208"/>
                  </a:cubicBezTo>
                  <a:lnTo>
                    <a:pt x="11006836" y="3298495"/>
                  </a:lnTo>
                  <a:cubicBezTo>
                    <a:pt x="11006836" y="3469265"/>
                    <a:pt x="10858373" y="3607705"/>
                    <a:pt x="10675239" y="3607705"/>
                  </a:cubicBezTo>
                  <a:lnTo>
                    <a:pt x="331597" y="3607705"/>
                  </a:lnTo>
                  <a:cubicBezTo>
                    <a:pt x="148463" y="3607705"/>
                    <a:pt x="0" y="3469265"/>
                    <a:pt x="0" y="329849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5" name="Freeform 5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5653991"/>
            <a:ext cx="10193182" cy="2979827"/>
            <a:chOff x="0" y="0"/>
            <a:chExt cx="11006798" cy="3217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06836" cy="3217701"/>
            </a:xfrm>
            <a:custGeom>
              <a:avLst/>
              <a:gdLst/>
              <a:ahLst/>
              <a:cxnLst/>
              <a:rect l="l" t="t" r="r" b="b"/>
              <a:pathLst>
                <a:path w="11006836" h="3217701">
                  <a:moveTo>
                    <a:pt x="0" y="275781"/>
                  </a:moveTo>
                  <a:cubicBezTo>
                    <a:pt x="0" y="123473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23473"/>
                    <a:pt x="11006836" y="275781"/>
                  </a:cubicBezTo>
                  <a:lnTo>
                    <a:pt x="11006836" y="2941915"/>
                  </a:lnTo>
                  <a:cubicBezTo>
                    <a:pt x="11006836" y="3094223"/>
                    <a:pt x="10858373" y="3217701"/>
                    <a:pt x="10675239" y="3217701"/>
                  </a:cubicBezTo>
                  <a:lnTo>
                    <a:pt x="331597" y="3217701"/>
                  </a:lnTo>
                  <a:cubicBezTo>
                    <a:pt x="148463" y="3217701"/>
                    <a:pt x="0" y="3094223"/>
                    <a:pt x="0" y="294191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447247" y="2301586"/>
            <a:ext cx="5423806" cy="338994"/>
            <a:chOff x="0" y="0"/>
            <a:chExt cx="5856732" cy="3660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56736" cy="366046"/>
            </a:xfrm>
            <a:custGeom>
              <a:avLst/>
              <a:gdLst/>
              <a:ahLst/>
              <a:cxnLst/>
              <a:rect l="l" t="t" r="r" b="b"/>
              <a:pathLst>
                <a:path w="5856736" h="366046">
                  <a:moveTo>
                    <a:pt x="0" y="0"/>
                  </a:moveTo>
                  <a:lnTo>
                    <a:pt x="5856736" y="0"/>
                  </a:lnTo>
                  <a:lnTo>
                    <a:pt x="585673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1759" b="-26176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5856732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ACCOMPLISSEZ TROIS MISSIONS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81154" y="2928706"/>
            <a:ext cx="3135636" cy="317618"/>
            <a:chOff x="0" y="0"/>
            <a:chExt cx="3385922" cy="3429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REGARDEZ ET APPRENEZ 🎬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55376" y="2811505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Consultez les contenus RIFT requis et découvrez le fonctionnement de l’écosystème.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1154" y="3742277"/>
            <a:ext cx="3135636" cy="622418"/>
            <a:chOff x="0" y="0"/>
            <a:chExt cx="3385922" cy="67209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85925" cy="672095"/>
            </a:xfrm>
            <a:custGeom>
              <a:avLst/>
              <a:gdLst/>
              <a:ahLst/>
              <a:cxnLst/>
              <a:rect l="l" t="t" r="r" b="b"/>
              <a:pathLst>
                <a:path w="3385925" h="672095">
                  <a:moveTo>
                    <a:pt x="0" y="0"/>
                  </a:moveTo>
                  <a:lnTo>
                    <a:pt x="3385925" y="0"/>
                  </a:lnTo>
                  <a:lnTo>
                    <a:pt x="3385925" y="672095"/>
                  </a:lnTo>
                  <a:lnTo>
                    <a:pt x="0" y="67209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7738" b="-18586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3385922" cy="738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SUIVEZ ET CONNECTEZ-VOUS 🔗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5376" y="3625076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Suivez les canaux officiels de RIFT et restez informé des mises à jour produit, des annonces et de la communauté.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81154" y="4555848"/>
            <a:ext cx="3135636" cy="317618"/>
            <a:chOff x="0" y="0"/>
            <a:chExt cx="3385922" cy="3429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DEVENEZ VIRAL 🚀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855376" y="4438647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Recevez votre carte de bienvenue RIFT personnalisée et partagez-la avec votre réseau.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522947" y="6080285"/>
            <a:ext cx="3703001" cy="370307"/>
            <a:chOff x="0" y="0"/>
            <a:chExt cx="3660458" cy="36605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60460" cy="366046"/>
            </a:xfrm>
            <a:custGeom>
              <a:avLst/>
              <a:gdLst/>
              <a:ahLst/>
              <a:cxnLst/>
              <a:rect l="l" t="t" r="r" b="b"/>
              <a:pathLst>
                <a:path w="3660460" h="366046">
                  <a:moveTo>
                    <a:pt x="0" y="0"/>
                  </a:moveTo>
                  <a:lnTo>
                    <a:pt x="3660460" y="0"/>
                  </a:lnTo>
                  <a:lnTo>
                    <a:pt x="366046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49" b="-14485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660458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LICENCE OFFERTE DÉBLOQUÉE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523294" y="6707767"/>
            <a:ext cx="8697386" cy="14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Réclamez votre ou vos licences offertes pour RIFT Auto Engine.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Choisissez :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Micro Flow · Smart Flow · Alpha Flow ou sélectionnez les trois.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585503" y="1970089"/>
            <a:ext cx="5673797" cy="3355882"/>
            <a:chOff x="0" y="0"/>
            <a:chExt cx="5608610" cy="33173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608699" cy="3317415"/>
            </a:xfrm>
            <a:custGeom>
              <a:avLst/>
              <a:gdLst/>
              <a:ahLst/>
              <a:cxnLst/>
              <a:rect l="l" t="t" r="r" b="b"/>
              <a:pathLst>
                <a:path w="5608699" h="3317415">
                  <a:moveTo>
                    <a:pt x="0" y="392881"/>
                  </a:moveTo>
                  <a:cubicBezTo>
                    <a:pt x="0" y="175881"/>
                    <a:pt x="163844" y="0"/>
                    <a:pt x="365992" y="0"/>
                  </a:cubicBezTo>
                  <a:lnTo>
                    <a:pt x="5242716" y="0"/>
                  </a:lnTo>
                  <a:cubicBezTo>
                    <a:pt x="5444864" y="0"/>
                    <a:pt x="5608699" y="175881"/>
                    <a:pt x="5608699" y="392881"/>
                  </a:cubicBezTo>
                  <a:lnTo>
                    <a:pt x="5608699" y="2924550"/>
                  </a:lnTo>
                  <a:cubicBezTo>
                    <a:pt x="5608699" y="3141550"/>
                    <a:pt x="5444864" y="3317415"/>
                    <a:pt x="5242716" y="3317415"/>
                  </a:cubicBezTo>
                  <a:lnTo>
                    <a:pt x="365992" y="3317415"/>
                  </a:lnTo>
                  <a:cubicBezTo>
                    <a:pt x="163844" y="3317281"/>
                    <a:pt x="0" y="3141400"/>
                    <a:pt x="0" y="2924550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061237" y="2444461"/>
            <a:ext cx="4073308" cy="370307"/>
            <a:chOff x="0" y="0"/>
            <a:chExt cx="4026510" cy="36605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026506" cy="366046"/>
            </a:xfrm>
            <a:custGeom>
              <a:avLst/>
              <a:gdLst/>
              <a:ahLst/>
              <a:cxnLst/>
              <a:rect l="l" t="t" r="r" b="b"/>
              <a:pathLst>
                <a:path w="4026506" h="366046">
                  <a:moveTo>
                    <a:pt x="0" y="0"/>
                  </a:moveTo>
                  <a:lnTo>
                    <a:pt x="4026506" y="0"/>
                  </a:lnTo>
                  <a:lnTo>
                    <a:pt x="402650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4334" b="-164336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026510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POSSIBILITÉ DE MISE À NIVEAU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061584" y="3015476"/>
            <a:ext cx="4849739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Pendant la campagne 100X HYPERDRIVE, les utilisateurs disposant déjà de Micro Flow ou Smart Flow peuvent passer à Alpha Flow.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Campagne à durée limitée. Des conditions d’éligibilité et des modalités applicables s’appliquent.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RÉCLAMEZ VOTRE LICENCE OFFERTE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TRADING PROPRIÉTAIRE — BIENTÔT DISPONIBLE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06250" y="1725635"/>
            <a:ext cx="12638433" cy="887425"/>
            <a:chOff x="0" y="0"/>
            <a:chExt cx="16851244" cy="118323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851237" cy="1183238"/>
            </a:xfrm>
            <a:custGeom>
              <a:avLst/>
              <a:gdLst/>
              <a:ahLst/>
              <a:cxnLst/>
              <a:rect l="l" t="t" r="r" b="b"/>
              <a:pathLst>
                <a:path w="16851237" h="1183238">
                  <a:moveTo>
                    <a:pt x="0" y="0"/>
                  </a:moveTo>
                  <a:lnTo>
                    <a:pt x="16851237" y="0"/>
                  </a:lnTo>
                  <a:lnTo>
                    <a:pt x="16851237" y="1183238"/>
                  </a:lnTo>
                  <a:lnTo>
                    <a:pt x="0" y="11832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21800" b="-155673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6851244" cy="11832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40"/>
                </a:lnSpc>
                <a:spcBef>
                  <a:spcPct val="0"/>
                </a:spcBef>
              </a:pPr>
              <a:r>
                <a:rPr lang="en-US" sz="42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 la performance éprouvée à l’accès au capital.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108485"/>
            <a:ext cx="4892050" cy="2380059"/>
            <a:chOff x="0" y="0"/>
            <a:chExt cx="6522733" cy="3173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45216" y="4557274"/>
            <a:ext cx="3431677" cy="274534"/>
            <a:chOff x="0" y="0"/>
            <a:chExt cx="4575569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ÉVALUER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51838" y="4108485"/>
            <a:ext cx="4892050" cy="2380059"/>
            <a:chOff x="0" y="0"/>
            <a:chExt cx="6522733" cy="31734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890814" y="4557274"/>
            <a:ext cx="3431677" cy="274534"/>
            <a:chOff x="0" y="0"/>
            <a:chExt cx="4575569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SE QUALIFIER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97436" y="4108485"/>
            <a:ext cx="4892050" cy="2380059"/>
            <a:chOff x="0" y="0"/>
            <a:chExt cx="6522733" cy="31734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2436412" y="4557274"/>
            <a:ext cx="3431677" cy="274534"/>
            <a:chOff x="0" y="0"/>
            <a:chExt cx="4575569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ALLOUER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6869544"/>
            <a:ext cx="15969520" cy="2139096"/>
            <a:chOff x="0" y="0"/>
            <a:chExt cx="21292693" cy="285212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292693" cy="2852192"/>
            </a:xfrm>
            <a:custGeom>
              <a:avLst/>
              <a:gdLst/>
              <a:ahLst/>
              <a:cxnLst/>
              <a:rect l="l" t="t" r="r" b="b"/>
              <a:pathLst>
                <a:path w="21292693" h="2852192">
                  <a:moveTo>
                    <a:pt x="0" y="466752"/>
                  </a:moveTo>
                  <a:cubicBezTo>
                    <a:pt x="0" y="208946"/>
                    <a:pt x="149352" y="0"/>
                    <a:pt x="333629" y="0"/>
                  </a:cubicBezTo>
                  <a:lnTo>
                    <a:pt x="20959063" y="0"/>
                  </a:lnTo>
                  <a:cubicBezTo>
                    <a:pt x="21143340" y="0"/>
                    <a:pt x="21292693" y="208946"/>
                    <a:pt x="21292693" y="466752"/>
                  </a:cubicBezTo>
                  <a:lnTo>
                    <a:pt x="21292693" y="2385465"/>
                  </a:lnTo>
                  <a:cubicBezTo>
                    <a:pt x="21292693" y="2643271"/>
                    <a:pt x="21143340" y="2852192"/>
                    <a:pt x="20959063" y="2852192"/>
                  </a:cubicBezTo>
                  <a:lnTo>
                    <a:pt x="333629" y="2852192"/>
                  </a:lnTo>
                  <a:cubicBezTo>
                    <a:pt x="149352" y="2852192"/>
                    <a:pt x="0" y="2643094"/>
                    <a:pt x="0" y="238546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372924" y="7159457"/>
            <a:ext cx="2745343" cy="274534"/>
            <a:chOff x="0" y="0"/>
            <a:chExt cx="3660458" cy="3660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DÉVELOPPER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152250" y="1660545"/>
            <a:ext cx="2960546" cy="1973697"/>
          </a:xfrm>
          <a:custGeom>
            <a:avLst/>
            <a:gdLst/>
            <a:ahLst/>
            <a:cxnLst/>
            <a:rect l="l" t="t" r="r" b="b"/>
            <a:pathLst>
              <a:path w="2960546" h="1973697">
                <a:moveTo>
                  <a:pt x="0" y="0"/>
                </a:moveTo>
                <a:lnTo>
                  <a:pt x="2960546" y="0"/>
                </a:lnTo>
                <a:lnTo>
                  <a:pt x="2960546" y="1973698"/>
                </a:lnTo>
                <a:lnTo>
                  <a:pt x="0" y="1973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841660"/>
            <a:ext cx="10867107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Le trading propriétaire est conçu comme une infrastructure structurée pour évaluer les traders, gérer les risques et allouer du capital de trading en fonction de performances mesurables.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6750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Défis structurés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Performance de trading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Discipline du risque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48196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Contrôles du drawdown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Limites de position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Indicateurs de régularité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91612" y="5060671"/>
            <a:ext cx="41402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Accès au capital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Paramètres de risque définis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Infrastructure de trading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3735" y="7576866"/>
            <a:ext cx="4929475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Progression fondée sur la performance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Opportunités de capital plus importantes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Environnements de trading avancés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0460201" y="7495380"/>
            <a:ext cx="5781125" cy="887425"/>
            <a:chOff x="0" y="0"/>
            <a:chExt cx="7708166" cy="118323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7708163" cy="1183237"/>
            </a:xfrm>
            <a:custGeom>
              <a:avLst/>
              <a:gdLst/>
              <a:ahLst/>
              <a:cxnLst/>
              <a:rect l="l" t="t" r="r" b="b"/>
              <a:pathLst>
                <a:path w="7708163" h="1183237">
                  <a:moveTo>
                    <a:pt x="0" y="0"/>
                  </a:moveTo>
                  <a:lnTo>
                    <a:pt x="7708163" y="0"/>
                  </a:lnTo>
                  <a:lnTo>
                    <a:pt x="7708163" y="1183237"/>
                  </a:lnTo>
                  <a:lnTo>
                    <a:pt x="0" y="118323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-70957" b="-15567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7708166" cy="11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BIENTÔT DISPONIBLE !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8" name="AutoShape 48"/>
          <p:cNvSpPr/>
          <p:nvPr/>
        </p:nvSpPr>
        <p:spPr>
          <a:xfrm flipV="1">
            <a:off x="8831287" y="7215203"/>
            <a:ext cx="625427" cy="1504376"/>
          </a:xfrm>
          <a:prstGeom prst="line">
            <a:avLst/>
          </a:prstGeom>
          <a:ln w="19050" cap="flat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51570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SYSTÈME DE PARRAINAGE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915293"/>
            <a:ext cx="13431299" cy="912915"/>
            <a:chOff x="0" y="0"/>
            <a:chExt cx="17908399" cy="12172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908397" cy="1217224"/>
            </a:xfrm>
            <a:custGeom>
              <a:avLst/>
              <a:gdLst/>
              <a:ahLst/>
              <a:cxnLst/>
              <a:rect l="l" t="t" r="r" b="b"/>
              <a:pathLst>
                <a:path w="17908397" h="1217224">
                  <a:moveTo>
                    <a:pt x="0" y="0"/>
                  </a:moveTo>
                  <a:lnTo>
                    <a:pt x="17908397" y="0"/>
                  </a:lnTo>
                  <a:lnTo>
                    <a:pt x="17908397" y="1217224"/>
                  </a:lnTo>
                  <a:lnTo>
                    <a:pt x="0" y="12172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8512" r="14152" b="-18369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7908399" cy="1217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7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Gagnez grâce à l’activité que vous apportez au réseau.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294803"/>
            <a:ext cx="4823422" cy="2764412"/>
            <a:chOff x="0" y="0"/>
            <a:chExt cx="6431229" cy="36858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716132"/>
            <a:ext cx="3568951" cy="274534"/>
            <a:chOff x="0" y="0"/>
            <a:chExt cx="4758601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58598" cy="366040"/>
            </a:xfrm>
            <a:custGeom>
              <a:avLst/>
              <a:gdLst/>
              <a:ahLst/>
              <a:cxnLst/>
              <a:rect l="l" t="t" r="r" b="b"/>
              <a:pathLst>
                <a:path w="4758598" h="366040">
                  <a:moveTo>
                    <a:pt x="0" y="0"/>
                  </a:moveTo>
                  <a:lnTo>
                    <a:pt x="4758598" y="0"/>
                  </a:lnTo>
                  <a:lnTo>
                    <a:pt x="4758598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3308" b="-2033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758601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FRAIS DE TRADING MANUEL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36122" y="4294803"/>
            <a:ext cx="4823422" cy="2764412"/>
            <a:chOff x="0" y="0"/>
            <a:chExt cx="6431229" cy="368588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02559" y="4716132"/>
            <a:ext cx="3912118" cy="433164"/>
            <a:chOff x="0" y="0"/>
            <a:chExt cx="5216157" cy="57755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6155" cy="577543"/>
            </a:xfrm>
            <a:custGeom>
              <a:avLst/>
              <a:gdLst/>
              <a:ahLst/>
              <a:cxnLst/>
              <a:rect l="l" t="t" r="r" b="b"/>
              <a:pathLst>
                <a:path w="5216155" h="577543">
                  <a:moveTo>
                    <a:pt x="0" y="0"/>
                  </a:moveTo>
                  <a:lnTo>
                    <a:pt x="5216155" y="0"/>
                  </a:lnTo>
                  <a:lnTo>
                    <a:pt x="5216155" y="577543"/>
                  </a:lnTo>
                  <a:lnTo>
                    <a:pt x="0" y="577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291" b="-107672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216157" cy="5870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FRAIS DE PERFORMANCE DU TRADING AUTOMATISÉ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79740" y="4294803"/>
            <a:ext cx="5166589" cy="2764412"/>
            <a:chOff x="0" y="0"/>
            <a:chExt cx="6888785" cy="36858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888734" cy="3685921"/>
            </a:xfrm>
            <a:custGeom>
              <a:avLst/>
              <a:gdLst/>
              <a:ahLst/>
              <a:cxnLst/>
              <a:rect l="l" t="t" r="r" b="b"/>
              <a:pathLst>
                <a:path w="6888734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557010" y="0"/>
                  </a:lnTo>
                  <a:cubicBezTo>
                    <a:pt x="6740271" y="0"/>
                    <a:pt x="6888734" y="148463"/>
                    <a:pt x="6888734" y="331724"/>
                  </a:cubicBezTo>
                  <a:lnTo>
                    <a:pt x="6888734" y="3354197"/>
                  </a:lnTo>
                  <a:cubicBezTo>
                    <a:pt x="6888734" y="3537458"/>
                    <a:pt x="6740271" y="3685921"/>
                    <a:pt x="6557010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1846166" y="4716132"/>
            <a:ext cx="4118019" cy="274534"/>
            <a:chOff x="0" y="0"/>
            <a:chExt cx="5490693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90690" cy="366040"/>
            </a:xfrm>
            <a:custGeom>
              <a:avLst/>
              <a:gdLst/>
              <a:ahLst/>
              <a:cxnLst/>
              <a:rect l="l" t="t" r="r" b="b"/>
              <a:pathLst>
                <a:path w="5490690" h="366040">
                  <a:moveTo>
                    <a:pt x="0" y="0"/>
                  </a:moveTo>
                  <a:lnTo>
                    <a:pt x="5490690" y="0"/>
                  </a:lnTo>
                  <a:lnTo>
                    <a:pt x="549069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2278" b="-242282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90693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VOTRE TABLEAU DE BORD DE PARRAINAGE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7589215"/>
            <a:ext cx="15640079" cy="1089746"/>
            <a:chOff x="0" y="0"/>
            <a:chExt cx="20853438" cy="14529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853400" cy="1453007"/>
            </a:xfrm>
            <a:custGeom>
              <a:avLst/>
              <a:gdLst/>
              <a:ahLst/>
              <a:cxnLst/>
              <a:rect l="l" t="t" r="r" b="b"/>
              <a:pathLst>
                <a:path w="20853400" h="1453007">
                  <a:moveTo>
                    <a:pt x="0" y="298069"/>
                  </a:moveTo>
                  <a:cubicBezTo>
                    <a:pt x="0" y="133477"/>
                    <a:pt x="133477" y="0"/>
                    <a:pt x="298069" y="0"/>
                  </a:cubicBezTo>
                  <a:lnTo>
                    <a:pt x="20555331" y="0"/>
                  </a:lnTo>
                  <a:cubicBezTo>
                    <a:pt x="20720050" y="0"/>
                    <a:pt x="20853400" y="133477"/>
                    <a:pt x="20853400" y="298069"/>
                  </a:cubicBezTo>
                  <a:lnTo>
                    <a:pt x="20853400" y="1154938"/>
                  </a:lnTo>
                  <a:cubicBezTo>
                    <a:pt x="20853400" y="1319530"/>
                    <a:pt x="20719923" y="1453007"/>
                    <a:pt x="20555331" y="1453007"/>
                  </a:cubicBezTo>
                  <a:lnTo>
                    <a:pt x="298069" y="1453007"/>
                  </a:lnTo>
                  <a:cubicBezTo>
                    <a:pt x="133477" y="1453007"/>
                    <a:pt x="0" y="1319530"/>
                    <a:pt x="0" y="1154938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851570" y="8007993"/>
            <a:ext cx="3568951" cy="252189"/>
            <a:chOff x="0" y="0"/>
            <a:chExt cx="4758601" cy="33625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58598" cy="336247"/>
            </a:xfrm>
            <a:custGeom>
              <a:avLst/>
              <a:gdLst/>
              <a:ahLst/>
              <a:cxnLst/>
              <a:rect l="l" t="t" r="r" b="b"/>
              <a:pathLst>
                <a:path w="4758598" h="336247">
                  <a:moveTo>
                    <a:pt x="0" y="0"/>
                  </a:moveTo>
                  <a:lnTo>
                    <a:pt x="4758598" y="0"/>
                  </a:lnTo>
                  <a:lnTo>
                    <a:pt x="4758598" y="336247"/>
                  </a:lnTo>
                  <a:lnTo>
                    <a:pt x="0" y="3362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322" b="-23018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4758601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JUSQU’À 5 NIVEAUX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437549" y="1565381"/>
            <a:ext cx="2782496" cy="2217301"/>
          </a:xfrm>
          <a:custGeom>
            <a:avLst/>
            <a:gdLst/>
            <a:ahLst/>
            <a:cxnLst/>
            <a:rect l="l" t="t" r="r" b="b"/>
            <a:pathLst>
              <a:path w="2782496" h="2217301">
                <a:moveTo>
                  <a:pt x="0" y="0"/>
                </a:moveTo>
                <a:lnTo>
                  <a:pt x="2782496" y="0"/>
                </a:lnTo>
                <a:lnTo>
                  <a:pt x="2782496" y="2217301"/>
                </a:lnTo>
                <a:lnTo>
                  <a:pt x="0" y="2217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3066333"/>
            <a:ext cx="1215581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Partagez votre lien de parrainage RIFT unique.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Toute personne qui s’inscrit via ce lien rejoint votre réseau, créant la base de récompenses de parrainage continues issues de son activité éligible.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72924" y="5239960"/>
            <a:ext cx="3705711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 —                                   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 —                                   6.25%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 —                                   1.56%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 —                                   0.39%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 —                                   0.09%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602806" y="5239960"/>
            <a:ext cx="3637074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—                                        50%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—                                        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—                                        12.5%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—                                        6.25%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—                                        3.12%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846414" y="5184677"/>
            <a:ext cx="4186142" cy="1643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Suivez :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La croissance du réseau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La répartition des revenus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Les revenus quotidiens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Les tendances d’invitation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L’activité de parrainage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646992" y="8010263"/>
            <a:ext cx="1015727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Gagnez des revenus de parrainage continus grâce à l’activité de trading éligible de votre réseau en aval.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RÉCOMPENSES RIFT X9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94175"/>
            <a:ext cx="9547571" cy="1653431"/>
            <a:chOff x="0" y="0"/>
            <a:chExt cx="12730094" cy="22045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730093" cy="2204578"/>
            </a:xfrm>
            <a:custGeom>
              <a:avLst/>
              <a:gdLst/>
              <a:ahLst/>
              <a:cxnLst/>
              <a:rect l="l" t="t" r="r" b="b"/>
              <a:pathLst>
                <a:path w="12730093" h="2204578">
                  <a:moveTo>
                    <a:pt x="0" y="0"/>
                  </a:moveTo>
                  <a:lnTo>
                    <a:pt x="12730093" y="0"/>
                  </a:lnTo>
                  <a:lnTo>
                    <a:pt x="12730093" y="2204578"/>
                  </a:lnTo>
                  <a:lnTo>
                    <a:pt x="0" y="22045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024" r="20206" b="-10533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2730094" cy="2366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 pools de récompenses. Qualification claire. Distribution transparente.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5092668"/>
            <a:ext cx="7729638" cy="2630178"/>
            <a:chOff x="0" y="0"/>
            <a:chExt cx="10306183" cy="35069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06196" cy="3506774"/>
            </a:xfrm>
            <a:custGeom>
              <a:avLst/>
              <a:gdLst/>
              <a:ahLst/>
              <a:cxnLst/>
              <a:rect l="l" t="t" r="r" b="b"/>
              <a:pathLst>
                <a:path w="10306196" h="3506774">
                  <a:moveTo>
                    <a:pt x="0" y="426456"/>
                  </a:moveTo>
                  <a:cubicBezTo>
                    <a:pt x="0" y="190911"/>
                    <a:pt x="145415" y="0"/>
                    <a:pt x="324825" y="0"/>
                  </a:cubicBezTo>
                  <a:lnTo>
                    <a:pt x="9981370" y="0"/>
                  </a:lnTo>
                  <a:cubicBezTo>
                    <a:pt x="10160781" y="0"/>
                    <a:pt x="10306196" y="190911"/>
                    <a:pt x="10306196" y="426456"/>
                  </a:cubicBezTo>
                  <a:lnTo>
                    <a:pt x="10306196" y="3080319"/>
                  </a:lnTo>
                  <a:cubicBezTo>
                    <a:pt x="10306196" y="3315863"/>
                    <a:pt x="10160781" y="3506774"/>
                    <a:pt x="9981370" y="3506774"/>
                  </a:cubicBezTo>
                  <a:lnTo>
                    <a:pt x="324825" y="3506774"/>
                  </a:lnTo>
                  <a:cubicBezTo>
                    <a:pt x="145415" y="3506930"/>
                    <a:pt x="0" y="3316026"/>
                    <a:pt x="0" y="308031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95127" y="5315904"/>
            <a:ext cx="4282745" cy="267672"/>
            <a:chOff x="0" y="0"/>
            <a:chExt cx="5856732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56736" cy="366040"/>
            </a:xfrm>
            <a:custGeom>
              <a:avLst/>
              <a:gdLst/>
              <a:ahLst/>
              <a:cxnLst/>
              <a:rect l="l" t="t" r="r" b="b"/>
              <a:pathLst>
                <a:path w="5856736" h="366040">
                  <a:moveTo>
                    <a:pt x="0" y="0"/>
                  </a:moveTo>
                  <a:lnTo>
                    <a:pt x="5856736" y="0"/>
                  </a:lnTo>
                  <a:lnTo>
                    <a:pt x="5856736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763" b="-261767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856732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COMMENT ÇA MARCHE :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028700" y="8148456"/>
            <a:ext cx="5662237" cy="609310"/>
            <a:chOff x="0" y="0"/>
            <a:chExt cx="10809602" cy="116321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809527" cy="1163182"/>
            </a:xfrm>
            <a:custGeom>
              <a:avLst/>
              <a:gdLst/>
              <a:ahLst/>
              <a:cxnLst/>
              <a:rect l="l" t="t" r="r" b="b"/>
              <a:pathLst>
                <a:path w="10809527" h="1163182">
                  <a:moveTo>
                    <a:pt x="0" y="95158"/>
                  </a:moveTo>
                  <a:cubicBezTo>
                    <a:pt x="0" y="42620"/>
                    <a:pt x="174883" y="0"/>
                    <a:pt x="390457" y="0"/>
                  </a:cubicBezTo>
                  <a:lnTo>
                    <a:pt x="10419070" y="0"/>
                  </a:lnTo>
                  <a:cubicBezTo>
                    <a:pt x="10634793" y="0"/>
                    <a:pt x="10809527" y="42620"/>
                    <a:pt x="10809527" y="95158"/>
                  </a:cubicBezTo>
                  <a:lnTo>
                    <a:pt x="10809527" y="1068025"/>
                  </a:lnTo>
                  <a:cubicBezTo>
                    <a:pt x="10809527" y="1120598"/>
                    <a:pt x="10634644" y="1163182"/>
                    <a:pt x="10419070" y="1163182"/>
                  </a:cubicBezTo>
                  <a:lnTo>
                    <a:pt x="390457" y="1163182"/>
                  </a:lnTo>
                  <a:cubicBezTo>
                    <a:pt x="174733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6" name="Freeform 26"/>
          <p:cNvSpPr/>
          <p:nvPr/>
        </p:nvSpPr>
        <p:spPr>
          <a:xfrm>
            <a:off x="10798017" y="2320754"/>
            <a:ext cx="6018056" cy="6018056"/>
          </a:xfrm>
          <a:custGeom>
            <a:avLst/>
            <a:gdLst/>
            <a:ahLst/>
            <a:cxnLst/>
            <a:rect l="l" t="t" r="r" b="b"/>
            <a:pathLst>
              <a:path w="6018056" h="6018056">
                <a:moveTo>
                  <a:pt x="0" y="0"/>
                </a:moveTo>
                <a:lnTo>
                  <a:pt x="6018056" y="0"/>
                </a:lnTo>
                <a:lnTo>
                  <a:pt x="6018056" y="6018057"/>
                </a:lnTo>
                <a:lnTo>
                  <a:pt x="0" y="6018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028700" y="3700006"/>
            <a:ext cx="812016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Une couche de récompenses conçue pour reconnaître à la fois le rendement personnel sur RIFT Engine et la performance équilibrée de l’équipe.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95127" y="5688351"/>
            <a:ext cx="7071751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Qualifiez-vous grâce à votre rendement personnel sur le moteur et au rendement de l’équipe la plus faible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L’équipe directe la plus performante est exclue du calcul de l’équipe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Les utilisateurs n’intègrent que leur pool admissible le plus élevé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Les récompenses sont vérifiées les 1er, 11 et 21 de chaque mois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Les utilisateurs qualifiés se partagent à parts égales le solde de leur pool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80827" y="8243561"/>
            <a:ext cx="518703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CONSTRUISEZ. QUALIFIEZ-VOUS. SOYEZ RÉCOMPENSÉ.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9578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STRUCTURE TARIFAIRE TRANSPARENTE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988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695111"/>
            <a:ext cx="11894960" cy="837456"/>
            <a:chOff x="0" y="0"/>
            <a:chExt cx="15859947" cy="11166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859940" cy="1116611"/>
            </a:xfrm>
            <a:custGeom>
              <a:avLst/>
              <a:gdLst/>
              <a:ahLst/>
              <a:cxnLst/>
              <a:rect l="l" t="t" r="r" b="b"/>
              <a:pathLst>
                <a:path w="15859940" h="1116611">
                  <a:moveTo>
                    <a:pt x="0" y="0"/>
                  </a:moveTo>
                  <a:lnTo>
                    <a:pt x="15859940" y="0"/>
                  </a:lnTo>
                  <a:lnTo>
                    <a:pt x="15859940" y="1116611"/>
                  </a:lnTo>
                  <a:lnTo>
                    <a:pt x="0" y="11166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8975" r="16912" b="-17092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5859947" cy="11166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7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Des frais clairs. Aucune complexité cachée.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2823499"/>
            <a:ext cx="16285235" cy="4342981"/>
            <a:chOff x="0" y="0"/>
            <a:chExt cx="21713647" cy="57906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713572" cy="5790565"/>
            </a:xfrm>
            <a:custGeom>
              <a:avLst/>
              <a:gdLst/>
              <a:ahLst/>
              <a:cxnLst/>
              <a:rect l="l" t="t" r="r" b="b"/>
              <a:pathLst>
                <a:path w="21713572" h="5790565">
                  <a:moveTo>
                    <a:pt x="0" y="330835"/>
                  </a:moveTo>
                  <a:cubicBezTo>
                    <a:pt x="0" y="148082"/>
                    <a:pt x="148082" y="0"/>
                    <a:pt x="330835" y="0"/>
                  </a:cubicBezTo>
                  <a:lnTo>
                    <a:pt x="21382737" y="0"/>
                  </a:lnTo>
                  <a:cubicBezTo>
                    <a:pt x="21565490" y="0"/>
                    <a:pt x="21713572" y="148082"/>
                    <a:pt x="21713572" y="330835"/>
                  </a:cubicBezTo>
                  <a:lnTo>
                    <a:pt x="21713572" y="5459730"/>
                  </a:lnTo>
                  <a:cubicBezTo>
                    <a:pt x="21713572" y="5642483"/>
                    <a:pt x="21565490" y="5790565"/>
                    <a:pt x="21382737" y="5790565"/>
                  </a:cubicBezTo>
                  <a:lnTo>
                    <a:pt x="330835" y="5790565"/>
                  </a:lnTo>
                  <a:cubicBezTo>
                    <a:pt x="148082" y="5790692"/>
                    <a:pt x="0" y="5642483"/>
                    <a:pt x="0" y="5459730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31490" y="3132394"/>
            <a:ext cx="3431677" cy="252190"/>
            <a:chOff x="0" y="0"/>
            <a:chExt cx="4575569" cy="3362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36253"/>
            </a:xfrm>
            <a:custGeom>
              <a:avLst/>
              <a:gdLst/>
              <a:ahLst/>
              <a:cxnLst/>
              <a:rect l="l" t="t" r="r" b="b"/>
              <a:pathLst>
                <a:path w="4575575" h="336253">
                  <a:moveTo>
                    <a:pt x="0" y="0"/>
                  </a:moveTo>
                  <a:lnTo>
                    <a:pt x="4575575" y="0"/>
                  </a:lnTo>
                  <a:lnTo>
                    <a:pt x="457557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598" b="-20868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FRAIS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449510" y="3132394"/>
            <a:ext cx="2402176" cy="252190"/>
            <a:chOff x="0" y="0"/>
            <a:chExt cx="3202902" cy="3362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02902" cy="336253"/>
            </a:xfrm>
            <a:custGeom>
              <a:avLst/>
              <a:gdLst/>
              <a:ahLst/>
              <a:cxnLst/>
              <a:rect l="l" t="t" r="r" b="b"/>
              <a:pathLst>
                <a:path w="3202902" h="336253">
                  <a:moveTo>
                    <a:pt x="0" y="0"/>
                  </a:moveTo>
                  <a:lnTo>
                    <a:pt x="3202902" y="0"/>
                  </a:lnTo>
                  <a:lnTo>
                    <a:pt x="3202902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056" b="-129144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202902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MONTANT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94853" y="3132394"/>
            <a:ext cx="8510568" cy="252190"/>
            <a:chOff x="0" y="0"/>
            <a:chExt cx="11347425" cy="3362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347425" cy="336253"/>
            </a:xfrm>
            <a:custGeom>
              <a:avLst/>
              <a:gdLst/>
              <a:ahLst/>
              <a:cxnLst/>
              <a:rect l="l" t="t" r="r" b="b"/>
              <a:pathLst>
                <a:path w="11347425" h="336253">
                  <a:moveTo>
                    <a:pt x="0" y="0"/>
                  </a:moveTo>
                  <a:lnTo>
                    <a:pt x="11347425" y="0"/>
                  </a:lnTo>
                  <a:lnTo>
                    <a:pt x="1134742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14011" b="-60109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1347425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OBJET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285543" y="3665571"/>
            <a:ext cx="15671727" cy="9573"/>
          </a:xfrm>
          <a:prstGeom prst="line">
            <a:avLst/>
          </a:prstGeom>
          <a:ln w="9525" cap="rnd">
            <a:solidFill>
              <a:srgbClr val="A9A9A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1331490" y="3821357"/>
            <a:ext cx="3431677" cy="317618"/>
            <a:chOff x="0" y="0"/>
            <a:chExt cx="4575569" cy="4234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Activation du compte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449510" y="3821357"/>
            <a:ext cx="2402176" cy="317618"/>
            <a:chOff x="0" y="0"/>
            <a:chExt cx="3202902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$10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94853" y="3821357"/>
            <a:ext cx="8510568" cy="317618"/>
            <a:chOff x="0" y="0"/>
            <a:chExt cx="11347425" cy="4234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Activation unique du compte et accès au Vault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285543" y="42558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331490" y="4411603"/>
            <a:ext cx="3431677" cy="317618"/>
            <a:chOff x="0" y="0"/>
            <a:chExt cx="4575569" cy="42349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Frais de bridge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449510" y="4411603"/>
            <a:ext cx="2402176" cy="317618"/>
            <a:chOff x="0" y="0"/>
            <a:chExt cx="3202902" cy="42349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0.5%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94853" y="4411603"/>
            <a:ext cx="8510568" cy="317618"/>
            <a:chOff x="0" y="0"/>
            <a:chExt cx="11347425" cy="42349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Dépôts et retraits, ainsi que les frais de gas du réseau applicables</a:t>
              </a:r>
            </a:p>
          </p:txBody>
        </p:sp>
      </p:grpSp>
      <p:sp>
        <p:nvSpPr>
          <p:cNvPr id="46" name="AutoShape 46"/>
          <p:cNvSpPr/>
          <p:nvPr/>
        </p:nvSpPr>
        <p:spPr>
          <a:xfrm>
            <a:off x="1285543" y="48460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7" name="Group 47"/>
          <p:cNvGrpSpPr/>
          <p:nvPr/>
        </p:nvGrpSpPr>
        <p:grpSpPr>
          <a:xfrm>
            <a:off x="1331490" y="5001857"/>
            <a:ext cx="3431677" cy="317618"/>
            <a:chOff x="0" y="0"/>
            <a:chExt cx="4575569" cy="4234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Frais de trading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49510" y="5001857"/>
            <a:ext cx="2402176" cy="317618"/>
            <a:chOff x="0" y="0"/>
            <a:chExt cx="3202902" cy="42349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0.1%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194853" y="5001857"/>
            <a:ext cx="8510568" cy="317618"/>
            <a:chOff x="0" y="0"/>
            <a:chExt cx="11347425" cy="42349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Exécution sur les environnements de trading pris en charge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1285543" y="54363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1331490" y="5577426"/>
            <a:ext cx="3634672" cy="317618"/>
            <a:chOff x="0" y="0"/>
            <a:chExt cx="4846229" cy="42349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846235" cy="423494"/>
            </a:xfrm>
            <a:custGeom>
              <a:avLst/>
              <a:gdLst/>
              <a:ahLst/>
              <a:cxnLst/>
              <a:rect l="l" t="t" r="r" b="b"/>
              <a:pathLst>
                <a:path w="4846235" h="423494">
                  <a:moveTo>
                    <a:pt x="0" y="0"/>
                  </a:moveTo>
                  <a:lnTo>
                    <a:pt x="4846235" y="0"/>
                  </a:lnTo>
                  <a:lnTo>
                    <a:pt x="484623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r="5585" b="-149418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484622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Frais de performance de l’Auto Engine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449510" y="5592103"/>
            <a:ext cx="2402176" cy="317618"/>
            <a:chOff x="0" y="0"/>
            <a:chExt cx="3202902" cy="42349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20 % du rendement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194853" y="5592103"/>
            <a:ext cx="8510568" cy="317618"/>
            <a:chOff x="0" y="0"/>
            <a:chExt cx="11347425" cy="42349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Appliqués uniquement au rendement généré par l’Auto Engine</a:t>
              </a:r>
            </a:p>
          </p:txBody>
        </p:sp>
      </p:grpSp>
      <p:sp>
        <p:nvSpPr>
          <p:cNvPr id="66" name="AutoShape 66"/>
          <p:cNvSpPr/>
          <p:nvPr/>
        </p:nvSpPr>
        <p:spPr>
          <a:xfrm>
            <a:off x="1285543" y="60265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7" name="Group 67"/>
          <p:cNvGrpSpPr/>
          <p:nvPr/>
        </p:nvGrpSpPr>
        <p:grpSpPr>
          <a:xfrm>
            <a:off x="1331490" y="6182348"/>
            <a:ext cx="3840975" cy="317618"/>
            <a:chOff x="0" y="0"/>
            <a:chExt cx="5121300" cy="42349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5121306" cy="423494"/>
            </a:xfrm>
            <a:custGeom>
              <a:avLst/>
              <a:gdLst/>
              <a:ahLst/>
              <a:cxnLst/>
              <a:rect l="l" t="t" r="r" b="b"/>
              <a:pathLst>
                <a:path w="5121306" h="423494">
                  <a:moveTo>
                    <a:pt x="0" y="0"/>
                  </a:moveTo>
                  <a:lnTo>
                    <a:pt x="5121306" y="0"/>
                  </a:lnTo>
                  <a:lnTo>
                    <a:pt x="5121306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r="10656" b="-149418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5121300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Allocation aux pools de récompenses X9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449510" y="6182348"/>
            <a:ext cx="2402176" cy="317618"/>
            <a:chOff x="0" y="0"/>
            <a:chExt cx="3202902" cy="42349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9 % du rendement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8194853" y="6182348"/>
            <a:ext cx="8510568" cy="317618"/>
            <a:chOff x="0" y="0"/>
            <a:chExt cx="11347425" cy="42349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Répartis entre les neuf pools de récompenses X9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78789" y="7346318"/>
            <a:ext cx="16285235" cy="1676676"/>
            <a:chOff x="0" y="0"/>
            <a:chExt cx="21713647" cy="223556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21713698" cy="2235517"/>
            </a:xfrm>
            <a:custGeom>
              <a:avLst/>
              <a:gdLst/>
              <a:ahLst/>
              <a:cxnLst/>
              <a:rect l="l" t="t" r="r" b="b"/>
              <a:pathLst>
                <a:path w="21713698" h="2235517">
                  <a:moveTo>
                    <a:pt x="0" y="447103"/>
                  </a:moveTo>
                  <a:cubicBezTo>
                    <a:pt x="0" y="200127"/>
                    <a:pt x="149733" y="0"/>
                    <a:pt x="334518" y="0"/>
                  </a:cubicBezTo>
                  <a:lnTo>
                    <a:pt x="21379180" y="0"/>
                  </a:lnTo>
                  <a:cubicBezTo>
                    <a:pt x="21563966" y="0"/>
                    <a:pt x="21713698" y="200127"/>
                    <a:pt x="21713698" y="447103"/>
                  </a:cubicBezTo>
                  <a:lnTo>
                    <a:pt x="21713698" y="1788414"/>
                  </a:lnTo>
                  <a:cubicBezTo>
                    <a:pt x="21713698" y="2035390"/>
                    <a:pt x="21563966" y="2235517"/>
                    <a:pt x="21379180" y="2235517"/>
                  </a:cubicBezTo>
                  <a:lnTo>
                    <a:pt x="334518" y="2235517"/>
                  </a:lnTo>
                  <a:cubicBezTo>
                    <a:pt x="149733" y="2235517"/>
                    <a:pt x="0" y="2035390"/>
                    <a:pt x="0" y="1788414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78" name="Group 78"/>
          <p:cNvGrpSpPr/>
          <p:nvPr/>
        </p:nvGrpSpPr>
        <p:grpSpPr>
          <a:xfrm>
            <a:off x="1674657" y="8047389"/>
            <a:ext cx="2745343" cy="274534"/>
            <a:chOff x="0" y="0"/>
            <a:chExt cx="3660458" cy="36604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LE PRINCIPE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5215415" y="7636969"/>
            <a:ext cx="8274575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sz="14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 should always know what you're paying for.</a:t>
            </a:r>
          </a:p>
          <a:p>
            <a:pPr algn="l">
              <a:lnSpc>
                <a:spcPts val="1799"/>
              </a:lnSpc>
            </a:pPr>
            <a:endParaRPr lang="en-US" sz="1499" b="1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l">
              <a:lnSpc>
                <a:spcPts val="1799"/>
              </a:lnSpc>
            </a:pPr>
            <a:r>
              <a:rPr lang="en-US" sz="1499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Clear activation. Clear settlement. Clear trading. Clear performance-related fees.</a:t>
            </a:r>
          </a:p>
          <a:p>
            <a:pPr algn="l">
              <a:lnSpc>
                <a:spcPts val="1799"/>
              </a:lnSpc>
            </a:pPr>
            <a:endParaRPr lang="en-US" sz="1499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1799"/>
              </a:lnSpc>
            </a:pPr>
            <a:r>
              <a:rPr lang="en-US" sz="14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Transparent by design.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PARCOURS DE CROISSANCE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813731"/>
            <a:ext cx="12136366" cy="953062"/>
            <a:chOff x="0" y="0"/>
            <a:chExt cx="16181821" cy="12707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181815" cy="1270753"/>
            </a:xfrm>
            <a:custGeom>
              <a:avLst/>
              <a:gdLst/>
              <a:ahLst/>
              <a:cxnLst/>
              <a:rect l="l" t="t" r="r" b="b"/>
              <a:pathLst>
                <a:path w="16181815" h="1270753">
                  <a:moveTo>
                    <a:pt x="0" y="0"/>
                  </a:moveTo>
                  <a:lnTo>
                    <a:pt x="16181815" y="0"/>
                  </a:lnTo>
                  <a:lnTo>
                    <a:pt x="16181815" y="1270753"/>
                  </a:lnTo>
                  <a:lnTo>
                    <a:pt x="0" y="12707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52" r="18565" b="-13806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6181821" cy="1280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4"/>
                </a:lnSpc>
                <a:spcBef>
                  <a:spcPct val="0"/>
                </a:spcBef>
              </a:pPr>
              <a:r>
                <a:rPr lang="en-US" sz="4503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VOTRE PARCOURS DE CROISSANCE RIFT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3062068"/>
            <a:ext cx="7596216" cy="1961798"/>
            <a:chOff x="0" y="0"/>
            <a:chExt cx="10128288" cy="26157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90314" y="3473448"/>
            <a:ext cx="6973176" cy="274534"/>
            <a:chOff x="0" y="0"/>
            <a:chExt cx="929756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COMMENCEZ AVEC LE DÉMO GRATUIT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90561" y="3909908"/>
            <a:ext cx="562012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Ouvrez votre compte démo RIFT avec 10 000 $ de fonds virtuels. Pratiquez avant de passer en réel.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159916" y="3062068"/>
            <a:ext cx="7596216" cy="1961798"/>
            <a:chOff x="0" y="0"/>
            <a:chExt cx="10128288" cy="26157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471441" y="3416298"/>
            <a:ext cx="6973176" cy="274534"/>
            <a:chOff x="0" y="0"/>
            <a:chExt cx="9297568" cy="3660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RÉCLAMEZ VOTRE LICENCE OFFERTE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471698" y="3802861"/>
            <a:ext cx="59960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Accomplissez les missions 100X HYPERDRIVE et réclamez votre ou vos licences offertes pour l’Auto Engine.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Choisissez : Micro · Smart · Alpha ou sélectionnez les trois flux.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78789" y="5223891"/>
            <a:ext cx="7596216" cy="1793458"/>
            <a:chOff x="0" y="0"/>
            <a:chExt cx="10128288" cy="23912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90314" y="5465376"/>
            <a:ext cx="6973176" cy="274534"/>
            <a:chOff x="0" y="0"/>
            <a:chExt cx="9297568" cy="36604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DÉPOSEZ VOTRE CAPITAL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90561" y="5851939"/>
            <a:ext cx="652077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Alimentez l’environnement Engine sélectionné.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Participez à des cycles structurés de 24 heures et retirez vos fonds conformément aux conditions applicables des cycles et de la plateforme.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159916" y="5223891"/>
            <a:ext cx="7596216" cy="1793458"/>
            <a:chOff x="0" y="0"/>
            <a:chExt cx="10128288" cy="239127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471441" y="5547253"/>
            <a:ext cx="6973176" cy="274534"/>
            <a:chOff x="0" y="0"/>
            <a:chExt cx="9297568" cy="36604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 — PARTAGEZ VOTRE LIEN DE PARRAINAGE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471698" y="5897987"/>
            <a:ext cx="59960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Invitez d’autres personnes à l’aide de votre lien de parrainage RIFT unique. Gagnez des récompenses éligibles grâce à l’activité du réseau.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78789" y="7217374"/>
            <a:ext cx="7596216" cy="1813208"/>
            <a:chOff x="0" y="0"/>
            <a:chExt cx="10128288" cy="241761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28250" cy="2417635"/>
            </a:xfrm>
            <a:custGeom>
              <a:avLst/>
              <a:gdLst/>
              <a:ahLst/>
              <a:cxnLst/>
              <a:rect l="l" t="t" r="r" b="b"/>
              <a:pathLst>
                <a:path w="10128250" h="2417635">
                  <a:moveTo>
                    <a:pt x="0" y="388515"/>
                  </a:moveTo>
                  <a:cubicBezTo>
                    <a:pt x="0" y="173988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3988"/>
                    <a:pt x="10128250" y="388515"/>
                  </a:cubicBezTo>
                  <a:lnTo>
                    <a:pt x="10128250" y="2029125"/>
                  </a:lnTo>
                  <a:cubicBezTo>
                    <a:pt x="10128250" y="2243651"/>
                    <a:pt x="9978898" y="2417635"/>
                    <a:pt x="9794748" y="2417635"/>
                  </a:cubicBezTo>
                  <a:lnTo>
                    <a:pt x="333502" y="2417635"/>
                  </a:lnTo>
                  <a:cubicBezTo>
                    <a:pt x="149352" y="2417636"/>
                    <a:pt x="0" y="2243651"/>
                    <a:pt x="0" y="202912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290314" y="7492721"/>
            <a:ext cx="6973176" cy="274534"/>
            <a:chOff x="0" y="0"/>
            <a:chExt cx="9297568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 — DÉVELOPPEZ VOTRE RÉSEAU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90314" y="7803364"/>
            <a:ext cx="615122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Développez votre réseau. Gagnez des revenus de niveau.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Participez au système de récompenses X9.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Apprendre. Participer. Grandir.</a:t>
            </a:r>
          </a:p>
        </p:txBody>
      </p:sp>
      <p:sp>
        <p:nvSpPr>
          <p:cNvPr id="45" name="Freeform 45"/>
          <p:cNvSpPr/>
          <p:nvPr/>
        </p:nvSpPr>
        <p:spPr>
          <a:xfrm>
            <a:off x="7441540" y="3768278"/>
            <a:ext cx="851751" cy="549379"/>
          </a:xfrm>
          <a:custGeom>
            <a:avLst/>
            <a:gdLst/>
            <a:ahLst/>
            <a:cxnLst/>
            <a:rect l="l" t="t" r="r" b="b"/>
            <a:pathLst>
              <a:path w="851751" h="549379">
                <a:moveTo>
                  <a:pt x="0" y="0"/>
                </a:moveTo>
                <a:lnTo>
                  <a:pt x="851750" y="0"/>
                </a:lnTo>
                <a:lnTo>
                  <a:pt x="851750" y="549379"/>
                </a:lnTo>
                <a:lnTo>
                  <a:pt x="0" y="5493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7509256" y="5809829"/>
            <a:ext cx="671871" cy="594606"/>
          </a:xfrm>
          <a:custGeom>
            <a:avLst/>
            <a:gdLst/>
            <a:ahLst/>
            <a:cxnLst/>
            <a:rect l="l" t="t" r="r" b="b"/>
            <a:pathLst>
              <a:path w="671871" h="594606">
                <a:moveTo>
                  <a:pt x="0" y="0"/>
                </a:moveTo>
                <a:lnTo>
                  <a:pt x="671871" y="0"/>
                </a:lnTo>
                <a:lnTo>
                  <a:pt x="671871" y="594606"/>
                </a:lnTo>
                <a:lnTo>
                  <a:pt x="0" y="594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7441540" y="7767256"/>
            <a:ext cx="739588" cy="710004"/>
          </a:xfrm>
          <a:custGeom>
            <a:avLst/>
            <a:gdLst/>
            <a:ahLst/>
            <a:cxnLst/>
            <a:rect l="l" t="t" r="r" b="b"/>
            <a:pathLst>
              <a:path w="739588" h="710004">
                <a:moveTo>
                  <a:pt x="0" y="0"/>
                </a:moveTo>
                <a:lnTo>
                  <a:pt x="739587" y="0"/>
                </a:lnTo>
                <a:lnTo>
                  <a:pt x="739587" y="710004"/>
                </a:lnTo>
                <a:lnTo>
                  <a:pt x="0" y="7100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5620130" y="5821787"/>
            <a:ext cx="647183" cy="592172"/>
          </a:xfrm>
          <a:custGeom>
            <a:avLst/>
            <a:gdLst/>
            <a:ahLst/>
            <a:cxnLst/>
            <a:rect l="l" t="t" r="r" b="b"/>
            <a:pathLst>
              <a:path w="647183" h="592172">
                <a:moveTo>
                  <a:pt x="0" y="0"/>
                </a:moveTo>
                <a:lnTo>
                  <a:pt x="647183" y="0"/>
                </a:lnTo>
                <a:lnTo>
                  <a:pt x="647183" y="592173"/>
                </a:lnTo>
                <a:lnTo>
                  <a:pt x="0" y="5921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5772272" y="3761136"/>
            <a:ext cx="595898" cy="595898"/>
          </a:xfrm>
          <a:custGeom>
            <a:avLst/>
            <a:gdLst/>
            <a:ahLst/>
            <a:cxnLst/>
            <a:rect l="l" t="t" r="r" b="b"/>
            <a:pathLst>
              <a:path w="595898" h="595898">
                <a:moveTo>
                  <a:pt x="0" y="0"/>
                </a:moveTo>
                <a:lnTo>
                  <a:pt x="595898" y="0"/>
                </a:lnTo>
                <a:lnTo>
                  <a:pt x="595898" y="595898"/>
                </a:lnTo>
                <a:lnTo>
                  <a:pt x="0" y="5958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L’infrastructure pour la prochaine génération de participation aux marchés.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35024" y="2550754"/>
            <a:ext cx="2433904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</a:pPr>
            <a:r>
              <a:rPr lang="en-US" sz="6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35024" y="4214997"/>
            <a:ext cx="5504688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Bienvenue dans l’avenir du trading 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35024" y="5047202"/>
            <a:ext cx="595796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2668FF"/>
                </a:solidFill>
                <a:latin typeface="Inter Bold"/>
                <a:ea typeface="Inter Bold"/>
                <a:cs typeface="Inter Bold"/>
                <a:sym typeface="Inter Bold"/>
              </a:rPr>
              <a:t>Apprendre. Trader. Grandir!</a:t>
            </a:r>
          </a:p>
        </p:txBody>
      </p:sp>
      <p:sp>
        <p:nvSpPr>
          <p:cNvPr id="6" name="Freeform 6"/>
          <p:cNvSpPr/>
          <p:nvPr/>
        </p:nvSpPr>
        <p:spPr>
          <a:xfrm>
            <a:off x="1304925" y="6429375"/>
            <a:ext cx="219075" cy="1076325"/>
          </a:xfrm>
          <a:custGeom>
            <a:avLst/>
            <a:gdLst/>
            <a:ahLst/>
            <a:cxnLst/>
            <a:rect l="l" t="t" r="r" b="b"/>
            <a:pathLst>
              <a:path w="219075" h="1076325">
                <a:moveTo>
                  <a:pt x="0" y="0"/>
                </a:moveTo>
                <a:lnTo>
                  <a:pt x="219075" y="0"/>
                </a:lnTo>
                <a:lnTo>
                  <a:pt x="2190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91056" y="6594792"/>
            <a:ext cx="800527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91056" y="7063192"/>
            <a:ext cx="662025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L’infrastructure pour la prochaine génération de participation aux marchés.</a:t>
            </a:r>
          </a:p>
        </p:txBody>
      </p:sp>
      <p:sp>
        <p:nvSpPr>
          <p:cNvPr id="9" name="TextBox 9"/>
          <p:cNvSpPr txBox="1"/>
          <p:nvPr/>
        </p:nvSpPr>
        <p:spPr>
          <a:xfrm rot="-446697">
            <a:off x="10859021" y="4370567"/>
            <a:ext cx="4754880" cy="1955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99"/>
              </a:lnSpc>
            </a:pPr>
            <a:r>
              <a:rPr lang="en-US" sz="11499">
                <a:solidFill>
                  <a:srgbClr val="FFFFFF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Merci</a:t>
            </a:r>
          </a:p>
        </p:txBody>
      </p:sp>
      <p:sp>
        <p:nvSpPr>
          <p:cNvPr id="10" name="AutoShape 10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MERCI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17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1772</Words>
  <Application>Microsoft Office PowerPoint</Application>
  <PresentationFormat>Custom</PresentationFormat>
  <Paragraphs>286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Inter Bold</vt:lpstr>
      <vt:lpstr>Inter</vt:lpstr>
      <vt:lpstr>The Youngest Script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French RIFT Presentation 1.1</dc:title>
  <cp:lastModifiedBy>ACER NITRO</cp:lastModifiedBy>
  <cp:revision>2</cp:revision>
  <dcterms:created xsi:type="dcterms:W3CDTF">2006-08-16T00:00:00Z</dcterms:created>
  <dcterms:modified xsi:type="dcterms:W3CDTF">2026-09-26T17:06:30Z</dcterms:modified>
  <dc:identifier>DAHVWiPT56g</dc:identifier>
</cp:coreProperties>
</file>