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Inter Italics" panose="020B0604020202020204" charset="0"/>
      <p:regular r:id="rId24"/>
    </p:embeddedFont>
    <p:embeddedFont>
      <p:font typeface="Inter Bold" panose="020B0604020202020204" charset="0"/>
      <p:regular r:id="rId25"/>
    </p:embeddedFont>
    <p:embeddedFont>
      <p:font typeface="Inter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THE INFRASTRUCTURE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3"/>
                </a:lnSpc>
              </a:pPr>
              <a:r>
                <a:rPr lang="en-US" sz="2702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The Infrastructure For The Next Generation Of Market Participation.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480431"/>
            <a:chOff x="0" y="0"/>
            <a:chExt cx="9517190" cy="6405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640580"/>
            </a:xfrm>
            <a:custGeom>
              <a:avLst/>
              <a:gdLst/>
              <a:ahLst/>
              <a:cxnLst/>
              <a:rect l="l" t="t" r="r" b="b"/>
              <a:pathLst>
                <a:path w="9517195" h="640580">
                  <a:moveTo>
                    <a:pt x="0" y="0"/>
                  </a:moveTo>
                  <a:lnTo>
                    <a:pt x="9517195" y="0"/>
                  </a:lnTo>
                  <a:lnTo>
                    <a:pt x="9517195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9492" b="-23949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640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2"/>
                </a:lnSpc>
              </a:pPr>
              <a:r>
                <a:rPr lang="en-US" sz="3002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Trade. Participate. Grow.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1"/>
                </a:lnSpc>
              </a:pPr>
              <a:r>
                <a:rPr lang="en-US" sz="1801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Self-Custodial · Intelligent · Global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Powered by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INTRODUCING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21410"/>
            <a:ext cx="8486638" cy="1867253"/>
            <a:chOff x="0" y="0"/>
            <a:chExt cx="1131551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15514" cy="2489658"/>
            </a:xfrm>
            <a:custGeom>
              <a:avLst/>
              <a:gdLst/>
              <a:ahLst/>
              <a:cxnLst/>
              <a:rect l="l" t="t" r="r" b="b"/>
              <a:pathLst>
                <a:path w="11315514" h="2489658">
                  <a:moveTo>
                    <a:pt x="0" y="0"/>
                  </a:moveTo>
                  <a:lnTo>
                    <a:pt x="11315514" y="0"/>
                  </a:lnTo>
                  <a:lnTo>
                    <a:pt x="11315514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-10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1551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45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One Infrastructure.</a:t>
              </a:r>
            </a:p>
            <a:p>
              <a:pPr algn="l">
                <a:lnSpc>
                  <a:spcPts val="72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Multiple Ways To Participate.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3"/>
                </a:lnSpc>
              </a:pPr>
              <a:r>
                <a:rPr lang="en-US" sz="2702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One Platform. </a:t>
              </a:r>
            </a:p>
            <a:p>
              <a:pPr algn="l">
                <a:lnSpc>
                  <a:spcPts val="4323"/>
                </a:lnSpc>
              </a:pPr>
              <a:r>
                <a:rPr lang="en-US" sz="2702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Multiple Participation Environments.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6482532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2"/>
              </a:lnSpc>
            </a:pPr>
            <a:r>
              <a:rPr lang="en-US" sz="1795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brings different forms of market participation together through one unified infrastructure.</a:t>
            </a:r>
          </a:p>
          <a:p>
            <a:pPr algn="l">
              <a:lnSpc>
                <a:spcPts val="2872"/>
              </a:lnSpc>
            </a:pPr>
            <a:endParaRPr lang="en-US" sz="1795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872"/>
              </a:lnSpc>
            </a:pPr>
            <a:r>
              <a:rPr lang="en-US" sz="1795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From learning and manual trading to automated execution, portfolio-based participation, rewards, and future capital access.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MEET OUR VISIONARY CEO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Founder · Fintech Visionary · Blockchain Innovator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At the heart of RIFT is a vision for financial infrastructure that makes modern market participation more accessible, structured, and technology-driven.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VISION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Build a long-term, scalable ecosystem where technology enables broader participation and creates infrastructure through which the community can grow together.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THE MISSION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Build the infrastructure.</a:t>
            </a:r>
          </a:p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Expand access.</a:t>
            </a:r>
          </a:p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Create better ways to participate.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FREE DEMO ACCOUNT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95529"/>
            <a:ext cx="7755598" cy="1545481"/>
            <a:chOff x="0" y="0"/>
            <a:chExt cx="10340797" cy="2060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060639"/>
            </a:xfrm>
            <a:custGeom>
              <a:avLst/>
              <a:gdLst/>
              <a:ahLst/>
              <a:cxnLst/>
              <a:rect l="l" t="t" r="r" b="b"/>
              <a:pathLst>
                <a:path w="10340799" h="2060639">
                  <a:moveTo>
                    <a:pt x="0" y="0"/>
                  </a:moveTo>
                  <a:lnTo>
                    <a:pt x="10340799" y="0"/>
                  </a:lnTo>
                  <a:lnTo>
                    <a:pt x="10340799" y="2060639"/>
                  </a:lnTo>
                  <a:lnTo>
                    <a:pt x="0" y="20606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355" b="-2220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21368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599"/>
                </a:lnSpc>
              </a:pPr>
              <a:r>
                <a:rPr lang="en-US" sz="39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Start With </a:t>
              </a:r>
              <a:r>
                <a:rPr lang="en-US" sz="3999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Practice</a:t>
              </a:r>
              <a:r>
                <a:rPr lang="en-US" sz="39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. Trade With Understanding.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761782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Every new RIFT user can begin with a </a:t>
            </a:r>
            <a:r>
              <a:rPr lang="en-US" sz="1500" b="1">
                <a:solidFill>
                  <a:srgbClr val="D2D2D2"/>
                </a:solidFill>
                <a:latin typeface="Inter Bold"/>
                <a:ea typeface="Inter Bold"/>
                <a:cs typeface="Inter Bold"/>
                <a:sym typeface="Inter Bold"/>
              </a:rPr>
              <a:t>$10,000 virtual demo account.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No real capital required.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WHAT YOU CAN DO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Explore the RIFT interface</a:t>
            </a:r>
          </a:p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Practice market participation</a:t>
            </a:r>
          </a:p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Test trading ideas</a:t>
            </a:r>
          </a:p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Experience execution</a:t>
            </a:r>
          </a:p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Learn before going live</a:t>
            </a:r>
          </a:p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Reset your virtual balance when needed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439255"/>
            <a:chOff x="0" y="0"/>
            <a:chExt cx="3825176" cy="585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585674"/>
            </a:xfrm>
            <a:custGeom>
              <a:avLst/>
              <a:gdLst/>
              <a:ahLst/>
              <a:cxnLst/>
              <a:rect l="l" t="t" r="r" b="b"/>
              <a:pathLst>
                <a:path w="3825180" h="585674">
                  <a:moveTo>
                    <a:pt x="0" y="0"/>
                  </a:moveTo>
                  <a:lnTo>
                    <a:pt x="3825180" y="0"/>
                  </a:lnTo>
                  <a:lnTo>
                    <a:pt x="38251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261" b="-77261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$10,000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Virtual Trading Capital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Practice first. Participate with confidence.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924074"/>
            <a:ext cx="7343794" cy="1752953"/>
            <a:chOff x="0" y="0"/>
            <a:chExt cx="9791725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791729" cy="2337269"/>
            </a:xfrm>
            <a:custGeom>
              <a:avLst/>
              <a:gdLst/>
              <a:ahLst/>
              <a:cxnLst/>
              <a:rect l="l" t="t" r="r" b="b"/>
              <a:pathLst>
                <a:path w="9791729" h="2337269">
                  <a:moveTo>
                    <a:pt x="0" y="0"/>
                  </a:moveTo>
                  <a:lnTo>
                    <a:pt x="9791729" y="0"/>
                  </a:lnTo>
                  <a:lnTo>
                    <a:pt x="9791729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96" b="-316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9791725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99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Simpler Decisions. Faster Execution.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HOW IT WORKS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343167"/>
            <a:chOff x="0" y="0"/>
            <a:chExt cx="3019882" cy="45755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457557"/>
            </a:xfrm>
            <a:custGeom>
              <a:avLst/>
              <a:gdLst/>
              <a:ahLst/>
              <a:cxnLst/>
              <a:rect l="l" t="t" r="r" b="b"/>
              <a:pathLst>
                <a:path w="3019879" h="457557">
                  <a:moveTo>
                    <a:pt x="0" y="0"/>
                  </a:moveTo>
                  <a:lnTo>
                    <a:pt x="3019879" y="0"/>
                  </a:lnTo>
                  <a:lnTo>
                    <a:pt x="3019879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8601" b="-7860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RIGHT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47079"/>
            <a:chOff x="0" y="0"/>
            <a:chExt cx="3019882" cy="32943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29441"/>
            </a:xfrm>
            <a:custGeom>
              <a:avLst/>
              <a:gdLst/>
              <a:ahLst/>
              <a:cxnLst/>
              <a:rect l="l" t="t" r="r" b="b"/>
              <a:pathLst>
                <a:path w="3019879" h="329441">
                  <a:moveTo>
                    <a:pt x="0" y="0"/>
                  </a:moveTo>
                  <a:lnTo>
                    <a:pt x="3019879" y="0"/>
                  </a:lnTo>
                  <a:lnTo>
                    <a:pt x="301987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613" b="-128612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77"/>
                </a:lnSpc>
              </a:pPr>
              <a:r>
                <a:rPr lang="en-US" sz="123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EXECUTE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343167"/>
            <a:chOff x="0" y="0"/>
            <a:chExt cx="3019882" cy="45755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457557"/>
            </a:xfrm>
            <a:custGeom>
              <a:avLst/>
              <a:gdLst/>
              <a:ahLst/>
              <a:cxnLst/>
              <a:rect l="l" t="t" r="r" b="b"/>
              <a:pathLst>
                <a:path w="3019879" h="457557">
                  <a:moveTo>
                    <a:pt x="0" y="0"/>
                  </a:moveTo>
                  <a:lnTo>
                    <a:pt x="3019879" y="0"/>
                  </a:lnTo>
                  <a:lnTo>
                    <a:pt x="3019879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8601" b="-78601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LEFT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47079"/>
            <a:chOff x="0" y="0"/>
            <a:chExt cx="3019882" cy="32943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29441"/>
            </a:xfrm>
            <a:custGeom>
              <a:avLst/>
              <a:gdLst/>
              <a:ahLst/>
              <a:cxnLst/>
              <a:rect l="l" t="t" r="r" b="b"/>
              <a:pathLst>
                <a:path w="3019879" h="329441">
                  <a:moveTo>
                    <a:pt x="0" y="0"/>
                  </a:moveTo>
                  <a:lnTo>
                    <a:pt x="3019879" y="0"/>
                  </a:lnTo>
                  <a:lnTo>
                    <a:pt x="301987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613" b="-128612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77"/>
                </a:lnSpc>
              </a:pPr>
              <a:r>
                <a:rPr lang="en-US" sz="123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SKIP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4105653"/>
            <a:ext cx="777171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transforms trade selection into a simple, intuitive interaction.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7"/>
              </a:lnSpc>
            </a:pPr>
            <a:r>
              <a:rPr lang="en-US" sz="1498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One opportunity at a time.</a:t>
            </a:r>
          </a:p>
          <a:p>
            <a:pPr algn="l">
              <a:lnSpc>
                <a:spcPts val="2397"/>
              </a:lnSpc>
            </a:pPr>
            <a:endParaRPr lang="en-US" sz="1498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397"/>
              </a:lnSpc>
            </a:pPr>
            <a:r>
              <a:rPr lang="en-US" sz="1498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Instead of navigating a complex trading terminal for every decision, Swipe creates a focused environment designed around quick market interaction.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SPOT/FUTURES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706112"/>
            <a:chOff x="0" y="0"/>
            <a:chExt cx="10129307" cy="3608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608142"/>
            </a:xfrm>
            <a:custGeom>
              <a:avLst/>
              <a:gdLst/>
              <a:ahLst/>
              <a:cxnLst/>
              <a:rect l="l" t="t" r="r" b="b"/>
              <a:pathLst>
                <a:path w="10129307" h="3608142">
                  <a:moveTo>
                    <a:pt x="0" y="0"/>
                  </a:moveTo>
                  <a:lnTo>
                    <a:pt x="10129307" y="0"/>
                  </a:lnTo>
                  <a:lnTo>
                    <a:pt x="10129307" y="3608142"/>
                  </a:lnTo>
                  <a:lnTo>
                    <a:pt x="0" y="36081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647" r="2429" b="3090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0129307" cy="3703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Trade with </a:t>
              </a:r>
              <a:r>
                <a:rPr lang="en-US" sz="48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precision </a:t>
              </a:r>
              <a:r>
                <a:rPr lang="en-US" sz="4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through manual trading terminal.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Choose Spot or Perps, switch between Market &amp; Limit orders, and manage leverage, slippage, Take Profit &amp; Stop Loss — all from one interface.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3691527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00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PRECISE. FLEXIBLE. EXECUTE.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99"/>
                </a:lnSpc>
              </a:pPr>
              <a:r>
                <a:rPr lang="en-US" sz="45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Think Portfolio. </a:t>
              </a:r>
            </a:p>
            <a:p>
              <a:pPr algn="l">
                <a:lnSpc>
                  <a:spcPts val="6299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Not Just Trades.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 BOOKS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MIRROR WALLETS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introduces a broader approach to market participation.</a:t>
            </a:r>
          </a:p>
          <a:p>
            <a:pPr algn="l">
              <a:lnSpc>
                <a:spcPts val="2880"/>
              </a:lnSpc>
            </a:pPr>
            <a:endParaRPr lang="en-US" sz="1800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Instead of focusing only on individual entries and exits, Smart Money is built around </a:t>
            </a:r>
            <a:r>
              <a:rPr lang="en-US" sz="1800" b="1">
                <a:solidFill>
                  <a:srgbClr val="D2D2D2"/>
                </a:solidFill>
                <a:latin typeface="Inter Bold"/>
                <a:ea typeface="Inter Bold"/>
                <a:cs typeface="Inter Bold"/>
                <a:sym typeface="Inter Bold"/>
              </a:rPr>
              <a:t>Trading Books.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structured environment where capital participation can be viewed at the portfolio level.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7001475"/>
            <a:ext cx="3082006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Dedicated infrastructure supporting each Trading Book and maintaining separation between participation environments.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98419"/>
            <a:ext cx="8098765" cy="1589931"/>
            <a:chOff x="0" y="0"/>
            <a:chExt cx="10798353" cy="21199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119895"/>
            </a:xfrm>
            <a:custGeom>
              <a:avLst/>
              <a:gdLst/>
              <a:ahLst/>
              <a:cxnLst/>
              <a:rect l="l" t="t" r="r" b="b"/>
              <a:pathLst>
                <a:path w="10798356" h="2119895">
                  <a:moveTo>
                    <a:pt x="0" y="0"/>
                  </a:moveTo>
                  <a:lnTo>
                    <a:pt x="10798356" y="0"/>
                  </a:lnTo>
                  <a:lnTo>
                    <a:pt x="10798356" y="2119895"/>
                  </a:lnTo>
                  <a:lnTo>
                    <a:pt x="0" y="2119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6805" b="-2170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14300"/>
              <a:ext cx="10798353" cy="22342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999"/>
                </a:lnSpc>
              </a:pPr>
              <a:r>
                <a:rPr lang="en-US" sz="3999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Structured Participation. </a:t>
              </a:r>
            </a:p>
            <a:p>
              <a:pPr algn="l">
                <a:lnSpc>
                  <a:spcPts val="5999"/>
                </a:lnSpc>
              </a:pPr>
              <a:r>
                <a:rPr lang="en-US" sz="39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Automated Execution.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BUILT AROUND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Automated Execution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Structured Cycles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Continuous Participation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Capital Efficiency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00"/>
                </a:lnSpc>
              </a:pPr>
              <a:r>
                <a:rPr lang="en-US" sz="20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Less manual intervention. </a:t>
              </a:r>
            </a:p>
            <a:p>
              <a:pPr algn="l">
                <a:lnSpc>
                  <a:spcPts val="3200"/>
                </a:lnSpc>
              </a:pPr>
              <a:r>
                <a:rPr lang="en-US" sz="20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More structured participation.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459799"/>
            <a:ext cx="7439044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is designed for participants who want market participation through predefined automated cycles rather than constant manual execution.</a:t>
            </a:r>
          </a:p>
          <a:p>
            <a:pPr algn="l">
              <a:lnSpc>
                <a:spcPts val="2100"/>
              </a:lnSpc>
            </a:pPr>
            <a:endParaRPr lang="en-US" sz="1500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The Engine combines structured execution environments with automated participation infrastructure.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 ENGINE FLOWS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32923"/>
            <a:ext cx="12428773" cy="1572803"/>
            <a:chOff x="0" y="0"/>
            <a:chExt cx="16571697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71694" cy="2097069"/>
            </a:xfrm>
            <a:custGeom>
              <a:avLst/>
              <a:gdLst/>
              <a:ahLst/>
              <a:cxnLst/>
              <a:rect l="l" t="t" r="r" b="b"/>
              <a:pathLst>
                <a:path w="16571694" h="2097069">
                  <a:moveTo>
                    <a:pt x="0" y="0"/>
                  </a:moveTo>
                  <a:lnTo>
                    <a:pt x="16571694" y="0"/>
                  </a:lnTo>
                  <a:lnTo>
                    <a:pt x="16571694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11645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571697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THREE FLOWS.</a:t>
              </a:r>
              <a:r>
                <a:rPr lang="en-US" sz="4500" b="1">
                  <a:solidFill>
                    <a:srgbClr val="60A5FA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</a:t>
              </a: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ONE AUTOMATED ENGINE.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343167"/>
            <a:chOff x="0" y="0"/>
            <a:chExt cx="5307673" cy="45755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457557"/>
            </a:xfrm>
            <a:custGeom>
              <a:avLst/>
              <a:gdLst/>
              <a:ahLst/>
              <a:cxnLst/>
              <a:rect l="l" t="t" r="r" b="b"/>
              <a:pathLst>
                <a:path w="5307667" h="457557">
                  <a:moveTo>
                    <a:pt x="0" y="0"/>
                  </a:moveTo>
                  <a:lnTo>
                    <a:pt x="5307667" y="0"/>
                  </a:lnTo>
                  <a:lnTo>
                    <a:pt x="5307667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6026" b="-17602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Entry: $100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343167"/>
            <a:chOff x="0" y="0"/>
            <a:chExt cx="5307673" cy="45755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457557"/>
            </a:xfrm>
            <a:custGeom>
              <a:avLst/>
              <a:gdLst/>
              <a:ahLst/>
              <a:cxnLst/>
              <a:rect l="l" t="t" r="r" b="b"/>
              <a:pathLst>
                <a:path w="5307667" h="457557">
                  <a:moveTo>
                    <a:pt x="0" y="0"/>
                  </a:moveTo>
                  <a:lnTo>
                    <a:pt x="5307667" y="0"/>
                  </a:lnTo>
                  <a:lnTo>
                    <a:pt x="5307667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6026" b="-176026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Entry: $500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343167"/>
            <a:chOff x="0" y="0"/>
            <a:chExt cx="5307673" cy="45755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457557"/>
            </a:xfrm>
            <a:custGeom>
              <a:avLst/>
              <a:gdLst/>
              <a:ahLst/>
              <a:cxnLst/>
              <a:rect l="l" t="t" r="r" b="b"/>
              <a:pathLst>
                <a:path w="5307667" h="457557">
                  <a:moveTo>
                    <a:pt x="0" y="0"/>
                  </a:moveTo>
                  <a:lnTo>
                    <a:pt x="5307667" y="0"/>
                  </a:lnTo>
                  <a:lnTo>
                    <a:pt x="5307667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6026" b="-17602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Entry: $1,000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ENGINE STRUCTURE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provides three distinct participation environments.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Designed for participants starting with a lower capital allocation.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Designed for participants seeking a larger structured allocation.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Designed for participants seeking the highest allocation environment within the Engine.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365-Day Environment</a:t>
            </a:r>
          </a:p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24-Hour Participation Cycles</a:t>
            </a:r>
          </a:p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Capital Lock From $11 — No Stated Upper Limit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1245879" y="8614770"/>
            <a:ext cx="6608889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*Targets may vary and are not guaranteed. Participation involves market risk.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100X HYPERDRIVE CAMPAIGN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0804" y="2927910"/>
            <a:ext cx="7932696" cy="1652380"/>
            <a:chOff x="0" y="0"/>
            <a:chExt cx="10576928" cy="22031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2203178"/>
            </a:xfrm>
            <a:custGeom>
              <a:avLst/>
              <a:gdLst/>
              <a:ahLst/>
              <a:cxnLst/>
              <a:rect l="l" t="t" r="r" b="b"/>
              <a:pathLst>
                <a:path w="10576930" h="2203178">
                  <a:moveTo>
                    <a:pt x="0" y="0"/>
                  </a:moveTo>
                  <a:lnTo>
                    <a:pt x="10576930" y="0"/>
                  </a:lnTo>
                  <a:lnTo>
                    <a:pt x="10576930" y="2203178"/>
                  </a:lnTo>
                  <a:lnTo>
                    <a:pt x="0" y="220317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7161" r="-4689" b="-1869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0576928" cy="22031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000"/>
                </a:lnSpc>
              </a:pPr>
              <a:r>
                <a:rPr lang="en-US" sz="50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algn="l">
                <a:lnSpc>
                  <a:spcPts val="6400"/>
                </a:lnSpc>
              </a:pPr>
              <a:r>
                <a:rPr lang="en-US" sz="3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Limited Time Opportunity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7545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Your Gateway To The 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075203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5837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is a limited-time onboarding opportunity designed to introduce users to the RIFT ecosystem before activating the Auto Engine.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COMPLETE THREE MISSIONS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WATCH &amp; LEARN 🎬 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Complete the required RIFT content and learn how the ecosystem works.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FOLLOW &amp; CONNECT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Follow official RIFT channels and stay connected with product updates, announcements, and the community.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GO VIRAL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Receive your personalized RIFT Welcome Card and share it with your network.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COMPLIMENTARY LICENSE UNLOCKED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Claim Your Complimentary RIFT Auto Engine License(s).</a:t>
            </a:r>
          </a:p>
          <a:p>
            <a:pPr algn="l">
              <a:lnSpc>
                <a:spcPts val="2339"/>
              </a:lnSpc>
            </a:pPr>
            <a:endParaRPr lang="en-US" sz="1799" b="1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Choose:</a:t>
            </a:r>
          </a:p>
          <a:p>
            <a:pPr algn="l">
              <a:lnSpc>
                <a:spcPts val="2339"/>
              </a:lnSpc>
            </a:pPr>
            <a:endParaRPr lang="en-US" sz="1799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339"/>
              </a:lnSpc>
            </a:pPr>
            <a:r>
              <a:rPr lang="en-US" sz="17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or select all three.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UPGRADE OPPORTUNITY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During the 100X HYPERDRIVE campaign, users with an existing Micro Flow or Smart Flow can upgrade to </a:t>
            </a:r>
            <a:r>
              <a:rPr lang="en-US" sz="1500" b="1">
                <a:solidFill>
                  <a:srgbClr val="D2D2D2"/>
                </a:solidFill>
                <a:latin typeface="Inter Bold"/>
                <a:ea typeface="Inter Bold"/>
                <a:cs typeface="Inter Bold"/>
                <a:sym typeface="Inter Bold"/>
              </a:rPr>
              <a:t>Alpha Flow.</a:t>
            </a:r>
          </a:p>
          <a:p>
            <a:pPr algn="l">
              <a:lnSpc>
                <a:spcPts val="2400"/>
              </a:lnSpc>
            </a:pPr>
            <a:endParaRPr lang="en-US" sz="1500" b="1">
              <a:solidFill>
                <a:srgbClr val="D2D2D2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400"/>
              </a:lnSpc>
            </a:pPr>
            <a:r>
              <a:rPr lang="en-US" sz="1500" i="1">
                <a:solidFill>
                  <a:srgbClr val="D2D2D2"/>
                </a:solidFill>
                <a:latin typeface="Inter Italics"/>
                <a:ea typeface="Inter Italics"/>
                <a:cs typeface="Inter Italics"/>
                <a:sym typeface="Inter Italics"/>
              </a:rPr>
              <a:t>Limited-time campaign. Eligibility and applicable terms apply.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CLAIM COMPLIMENTARY LICENSE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PROP TRADING — COMING SOON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26881"/>
            <a:ext cx="12638433" cy="952853"/>
            <a:chOff x="0" y="0"/>
            <a:chExt cx="16851244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1237" cy="1270475"/>
            </a:xfrm>
            <a:custGeom>
              <a:avLst/>
              <a:gdLst/>
              <a:ahLst/>
              <a:cxnLst/>
              <a:rect l="l" t="t" r="r" b="b"/>
              <a:pathLst>
                <a:path w="16851237" h="1270475">
                  <a:moveTo>
                    <a:pt x="0" y="0"/>
                  </a:moveTo>
                  <a:lnTo>
                    <a:pt x="16851237" y="0"/>
                  </a:lnTo>
                  <a:lnTo>
                    <a:pt x="16851237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r="21800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851244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From </a:t>
              </a:r>
              <a:r>
                <a:rPr lang="en-US" sz="45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Proven Performance </a:t>
              </a: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to Capital Access.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EVALUATE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QUALIFY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ALLOCATE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SCALE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841660"/>
            <a:ext cx="10867107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Prop Trading is being built as a structured infrastructure for evaluating traders, managing risk, and allocating trading capital based on measurable performance.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Structured challenges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Trading performance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Risk discipline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Drawdown controls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Position limits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Consistency metrics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Capital access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Defined risk parameters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Trading infrastructure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Performance-based progression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Larger capital opportunities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Advanced trading environments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613891" y="7495380"/>
            <a:ext cx="3930347" cy="887425"/>
            <a:chOff x="0" y="0"/>
            <a:chExt cx="5240462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40460" cy="1183237"/>
            </a:xfrm>
            <a:custGeom>
              <a:avLst/>
              <a:gdLst/>
              <a:ahLst/>
              <a:cxnLst/>
              <a:rect l="l" t="t" r="r" b="b"/>
              <a:pathLst>
                <a:path w="5240460" h="1183237">
                  <a:moveTo>
                    <a:pt x="0" y="0"/>
                  </a:moveTo>
                  <a:lnTo>
                    <a:pt x="5240460" y="0"/>
                  </a:lnTo>
                  <a:lnTo>
                    <a:pt x="524046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5145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240462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COMING SOON!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REFERRAL SYSTEM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915293"/>
            <a:ext cx="13431299" cy="912915"/>
            <a:chOff x="0" y="0"/>
            <a:chExt cx="17908399" cy="12172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1217224"/>
            </a:xfrm>
            <a:custGeom>
              <a:avLst/>
              <a:gdLst/>
              <a:ahLst/>
              <a:cxnLst/>
              <a:rect l="l" t="t" r="r" b="b"/>
              <a:pathLst>
                <a:path w="17908397" h="1217224">
                  <a:moveTo>
                    <a:pt x="0" y="0"/>
                  </a:moveTo>
                  <a:lnTo>
                    <a:pt x="17908397" y="0"/>
                  </a:lnTo>
                  <a:lnTo>
                    <a:pt x="17908397" y="1217224"/>
                  </a:lnTo>
                  <a:lnTo>
                    <a:pt x="0" y="12172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8512" r="14152" b="-18369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1217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39"/>
                </a:lnSpc>
              </a:pPr>
              <a:r>
                <a:rPr lang="en-US" sz="4199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Earn From The Activity </a:t>
              </a:r>
              <a:r>
                <a:rPr lang="en-US" sz="41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You Bring Into The Network.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MANUAL TRADING FEES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274534"/>
            <a:chOff x="0" y="0"/>
            <a:chExt cx="5216157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366040"/>
            </a:xfrm>
            <a:custGeom>
              <a:avLst/>
              <a:gdLst/>
              <a:ahLst/>
              <a:cxnLst/>
              <a:rect l="l" t="t" r="r" b="b"/>
              <a:pathLst>
                <a:path w="5216155" h="366040">
                  <a:moveTo>
                    <a:pt x="0" y="0"/>
                  </a:moveTo>
                  <a:lnTo>
                    <a:pt x="5216155" y="0"/>
                  </a:lnTo>
                  <a:lnTo>
                    <a:pt x="521615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7664" b="-2276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 TRADING SUCCESS FEES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YOUR REFERRAL DASHBOARD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UP TO 5 LEVELS DEEP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66333"/>
            <a:ext cx="1215581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Share your </a:t>
            </a:r>
            <a:r>
              <a:rPr lang="en-US" sz="1500" b="1">
                <a:solidFill>
                  <a:srgbClr val="D2D2D2"/>
                </a:solidFill>
                <a:latin typeface="Inter Bold"/>
                <a:ea typeface="Inter Bold"/>
                <a:cs typeface="Inter Bold"/>
                <a:sym typeface="Inter Bold"/>
              </a:rPr>
              <a:t>unique RIFT referral link.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Anyone who signs up through it becomes part of your network, creating the basis for ongoing referral rewards from their eligible activity.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1.56%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0.39%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12.5%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3.12%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1"/>
              </a:lnSpc>
            </a:pPr>
            <a:r>
              <a:rPr lang="en-US" sz="14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Track:</a:t>
            </a:r>
          </a:p>
          <a:p>
            <a:pPr algn="l">
              <a:lnSpc>
                <a:spcPts val="2241"/>
              </a:lnSpc>
            </a:pPr>
            <a:r>
              <a:rPr lang="en-US" sz="14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Network Growth</a:t>
            </a:r>
          </a:p>
          <a:p>
            <a:pPr algn="l">
              <a:lnSpc>
                <a:spcPts val="2241"/>
              </a:lnSpc>
            </a:pPr>
            <a:r>
              <a:rPr lang="en-US" sz="14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Earnings Breakdown</a:t>
            </a:r>
          </a:p>
          <a:p>
            <a:pPr algn="l">
              <a:lnSpc>
                <a:spcPts val="2241"/>
              </a:lnSpc>
            </a:pPr>
            <a:r>
              <a:rPr lang="en-US" sz="14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Daily Earnings</a:t>
            </a:r>
          </a:p>
          <a:p>
            <a:pPr algn="l">
              <a:lnSpc>
                <a:spcPts val="2241"/>
              </a:lnSpc>
            </a:pPr>
            <a:r>
              <a:rPr lang="en-US" sz="14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Invite Trends</a:t>
            </a:r>
          </a:p>
          <a:p>
            <a:pPr algn="l">
              <a:lnSpc>
                <a:spcPts val="2241"/>
              </a:lnSpc>
            </a:pPr>
            <a:r>
              <a:rPr lang="en-US" sz="14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Referral Activity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469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Earn ongoing referral income from eligible downline trading activity.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X9 REWARDS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731340"/>
            <a:chOff x="0" y="0"/>
            <a:chExt cx="12730094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308457"/>
            </a:xfrm>
            <a:custGeom>
              <a:avLst/>
              <a:gdLst/>
              <a:ahLst/>
              <a:cxnLst/>
              <a:rect l="l" t="t" r="r" b="b"/>
              <a:pathLst>
                <a:path w="12730093" h="2308457">
                  <a:moveTo>
                    <a:pt x="0" y="0"/>
                  </a:moveTo>
                  <a:lnTo>
                    <a:pt x="12730093" y="0"/>
                  </a:lnTo>
                  <a:lnTo>
                    <a:pt x="12730093" y="2308457"/>
                  </a:lnTo>
                  <a:lnTo>
                    <a:pt x="0" y="23084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918" r="20206" b="-55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4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Reward Pools.</a:t>
              </a:r>
              <a:r>
                <a:rPr lang="en-US" sz="42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 Clear Qualification. Transparent Distribution.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41115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HOW IT WORKS: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3864819" cy="609310"/>
            <a:chOff x="0" y="0"/>
            <a:chExt cx="7378206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378155" cy="1163182"/>
            </a:xfrm>
            <a:custGeom>
              <a:avLst/>
              <a:gdLst/>
              <a:ahLst/>
              <a:cxnLst/>
              <a:rect l="l" t="t" r="r" b="b"/>
              <a:pathLst>
                <a:path w="7378155" h="1163182">
                  <a:moveTo>
                    <a:pt x="0" y="95158"/>
                  </a:moveTo>
                  <a:cubicBezTo>
                    <a:pt x="0" y="42620"/>
                    <a:pt x="119368" y="0"/>
                    <a:pt x="266511" y="0"/>
                  </a:cubicBezTo>
                  <a:lnTo>
                    <a:pt x="7111645" y="0"/>
                  </a:lnTo>
                  <a:cubicBezTo>
                    <a:pt x="7258889" y="0"/>
                    <a:pt x="7378155" y="42620"/>
                    <a:pt x="7378155" y="95158"/>
                  </a:cubicBezTo>
                  <a:lnTo>
                    <a:pt x="7378155" y="1068025"/>
                  </a:lnTo>
                  <a:cubicBezTo>
                    <a:pt x="7378155" y="1120598"/>
                    <a:pt x="7258787" y="1163182"/>
                    <a:pt x="7111645" y="1163182"/>
                  </a:cubicBezTo>
                  <a:lnTo>
                    <a:pt x="266511" y="1163182"/>
                  </a:lnTo>
                  <a:cubicBezTo>
                    <a:pt x="119266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894307" y="2513335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6"/>
                </a:lnTo>
                <a:lnTo>
                  <a:pt x="0" y="60180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1799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 reward layer designed to recognize both </a:t>
            </a:r>
            <a:r>
              <a:rPr lang="en-US" sz="1799" b="1">
                <a:solidFill>
                  <a:srgbClr val="D2D2D2"/>
                </a:solidFill>
                <a:latin typeface="Inter Bold"/>
                <a:ea typeface="Inter Bold"/>
                <a:cs typeface="Inter Bold"/>
                <a:sym typeface="Inter Bold"/>
              </a:rPr>
              <a:t>personal RIFT Engine yield and balanced team performance.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831226"/>
            <a:ext cx="7224732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Qualify through personal Engine yield + weaker-team yield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Strongest direct team is removed from team calculation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Users enter only their highest qualifying pool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Rewards are checked on the </a:t>
            </a:r>
            <a:r>
              <a:rPr lang="en-US" sz="1500" b="1">
                <a:solidFill>
                  <a:srgbClr val="D2D2D2"/>
                </a:solidFill>
                <a:latin typeface="Inter Bold"/>
                <a:ea typeface="Inter Bold"/>
                <a:cs typeface="Inter Bold"/>
                <a:sym typeface="Inter Bold"/>
              </a:rPr>
              <a:t>1st, 11th &amp; 21st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Qualified users share their pool balance equally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346986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500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BUILD. QUALIFY. GET REWARDED.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TRANSPARENT FEES STRUCTURE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80823"/>
            <a:ext cx="9883245" cy="837456"/>
            <a:chOff x="0" y="0"/>
            <a:chExt cx="13177660" cy="11166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116611"/>
            </a:xfrm>
            <a:custGeom>
              <a:avLst/>
              <a:gdLst/>
              <a:ahLst/>
              <a:cxnLst/>
              <a:rect l="l" t="t" r="r" b="b"/>
              <a:pathLst>
                <a:path w="13177655" h="1116611">
                  <a:moveTo>
                    <a:pt x="0" y="0"/>
                  </a:moveTo>
                  <a:lnTo>
                    <a:pt x="13177655" y="0"/>
                  </a:lnTo>
                  <a:lnTo>
                    <a:pt x="13177655" y="1116611"/>
                  </a:lnTo>
                  <a:lnTo>
                    <a:pt x="0" y="11166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8975" b="-17092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3177660" cy="1116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Clear Fees. No Hidden Complexity.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0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FEE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0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AMOUNT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0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PURPOSE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Account Activation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One-time account activation and Vault access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Bridge Fee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Deposits &amp; withdrawals, plus applicable network gas costs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 Fee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Execution across supported trading environments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 Engine Success Fee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of yield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Applied only to yield generated through 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X9 Rewards Pool Allocation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of yield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Allocated across the nine X9 reward pools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THE PRINCIPLE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 should always know what you're paying for.</a:t>
            </a:r>
          </a:p>
          <a:p>
            <a:pPr algn="l">
              <a:lnSpc>
                <a:spcPts val="1799"/>
              </a:lnSpc>
            </a:pPr>
            <a:endParaRPr lang="en-US" sz="1499" b="1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1799"/>
              </a:lnSpc>
            </a:pPr>
            <a:r>
              <a:rPr lang="en-US" sz="1499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Clear activation. Clear settlement. Clear trading. Clear performance-related fees.</a:t>
            </a:r>
          </a:p>
          <a:p>
            <a:pPr algn="l">
              <a:lnSpc>
                <a:spcPts val="1799"/>
              </a:lnSpc>
            </a:pPr>
            <a:endParaRPr lang="en-US" sz="1499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Transparent by design.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GROWTH JOURNEY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88324" y="1973466"/>
            <a:ext cx="9883245" cy="686333"/>
            <a:chOff x="0" y="0"/>
            <a:chExt cx="13177660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915115"/>
            </a:xfrm>
            <a:custGeom>
              <a:avLst/>
              <a:gdLst/>
              <a:ahLst/>
              <a:cxnLst/>
              <a:rect l="l" t="t" r="r" b="b"/>
              <a:pathLst>
                <a:path w="13177655" h="915115">
                  <a:moveTo>
                    <a:pt x="0" y="0"/>
                  </a:moveTo>
                  <a:lnTo>
                    <a:pt x="13177655" y="0"/>
                  </a:lnTo>
                  <a:lnTo>
                    <a:pt x="13177655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584" b="-23058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177660" cy="9246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4"/>
                </a:lnSpc>
              </a:pPr>
              <a:r>
                <a:rPr lang="en-US" sz="4503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YOUR RIFT GROWTH JOURNEY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START WITH FREE DEMO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Open your RIFT demo account with </a:t>
            </a: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$10,000 in virtual funds.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Practice before going live.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CLAIM YOUR COMPLIMENTARY LICENSE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Complete 100X HYPERDRIVE missions and claim your complimentary Auto Engine license(s).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Choose: </a:t>
            </a: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· Smart · Alpha or select all three flows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DEPOSIT YOUR CAPITAL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Fund your selected Engine environment.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Participate through structured </a:t>
            </a: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24-hour cycles </a:t>
            </a: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and withdraw according to applicable cycle and platform terms.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54725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SHARE YOUR REFERRAL LINK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933815"/>
            <a:ext cx="522007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Invite others using your </a:t>
            </a: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unique RIFT referral link.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Earn eligible rewards from network activity.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GROW YOUR NETWORK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Build your network. Earn Level Income.</a:t>
            </a:r>
          </a:p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Participate in the X9 Rewards system.</a:t>
            </a:r>
          </a:p>
          <a:p>
            <a:pPr algn="l">
              <a:lnSpc>
                <a:spcPts val="2400"/>
              </a:lnSpc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Learn. Participate. Grow.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The Infrastructure For The Next Generation Of Market Participation.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THANK 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7954" y="2484168"/>
            <a:ext cx="7549696" cy="1432248"/>
            <a:chOff x="0" y="0"/>
            <a:chExt cx="10066261" cy="19096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066265" cy="1909664"/>
            </a:xfrm>
            <a:custGeom>
              <a:avLst/>
              <a:gdLst/>
              <a:ahLst/>
              <a:cxnLst/>
              <a:rect l="l" t="t" r="r" b="b"/>
              <a:pathLst>
                <a:path w="10066265" h="1909664">
                  <a:moveTo>
                    <a:pt x="0" y="0"/>
                  </a:moveTo>
                  <a:lnTo>
                    <a:pt x="10066265" y="0"/>
                  </a:lnTo>
                  <a:lnTo>
                    <a:pt x="10066265" y="1909664"/>
                  </a:lnTo>
                  <a:lnTo>
                    <a:pt x="0" y="190966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207" b="-37212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0066261" cy="19096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160"/>
                </a:lnSpc>
              </a:pPr>
              <a:r>
                <a:rPr lang="en-US" sz="68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7954" y="3993399"/>
            <a:ext cx="8236039" cy="519838"/>
            <a:chOff x="0" y="0"/>
            <a:chExt cx="10981385" cy="69311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981379" cy="693122"/>
            </a:xfrm>
            <a:custGeom>
              <a:avLst/>
              <a:gdLst/>
              <a:ahLst/>
              <a:cxnLst/>
              <a:rect l="l" t="t" r="r" b="b"/>
              <a:pathLst>
                <a:path w="10981379" h="693122">
                  <a:moveTo>
                    <a:pt x="0" y="0"/>
                  </a:moveTo>
                  <a:lnTo>
                    <a:pt x="10981379" y="0"/>
                  </a:lnTo>
                  <a:lnTo>
                    <a:pt x="10981379" y="693122"/>
                  </a:lnTo>
                  <a:lnTo>
                    <a:pt x="0" y="6931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2499" b="-254917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10981385" cy="6835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999"/>
                </a:lnSpc>
              </a:pPr>
              <a:r>
                <a:rPr lang="en-US" sz="24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Welcome To The Future Of Trading!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07954" y="4996286"/>
            <a:ext cx="6177029" cy="635236"/>
            <a:chOff x="0" y="0"/>
            <a:chExt cx="8236039" cy="8469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236034" cy="846984"/>
            </a:xfrm>
            <a:custGeom>
              <a:avLst/>
              <a:gdLst/>
              <a:ahLst/>
              <a:cxnLst/>
              <a:rect l="l" t="t" r="r" b="b"/>
              <a:pathLst>
                <a:path w="8236034" h="846984">
                  <a:moveTo>
                    <a:pt x="0" y="0"/>
                  </a:moveTo>
                  <a:lnTo>
                    <a:pt x="8236034" y="0"/>
                  </a:lnTo>
                  <a:lnTo>
                    <a:pt x="8236034" y="846984"/>
                  </a:lnTo>
                  <a:lnTo>
                    <a:pt x="0" y="8469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2736" b="-126206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8236039" cy="8469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Learn. Trade. Grow.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73097" y="6566435"/>
            <a:ext cx="2745343" cy="463934"/>
            <a:chOff x="0" y="0"/>
            <a:chExt cx="3660458" cy="61857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60460" cy="618572"/>
            </a:xfrm>
            <a:custGeom>
              <a:avLst/>
              <a:gdLst/>
              <a:ahLst/>
              <a:cxnLst/>
              <a:rect l="l" t="t" r="r" b="b"/>
              <a:pathLst>
                <a:path w="3660460" h="618572">
                  <a:moveTo>
                    <a:pt x="0" y="0"/>
                  </a:moveTo>
                  <a:lnTo>
                    <a:pt x="3660460" y="0"/>
                  </a:lnTo>
                  <a:lnTo>
                    <a:pt x="3660460" y="618572"/>
                  </a:lnTo>
                  <a:lnTo>
                    <a:pt x="0" y="6185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880" b="-56728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0"/>
              <a:ext cx="3660458" cy="6185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45227" y="6512107"/>
            <a:ext cx="49873" cy="877361"/>
            <a:chOff x="0" y="0"/>
            <a:chExt cx="13135" cy="23107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135" cy="231074"/>
            </a:xfrm>
            <a:custGeom>
              <a:avLst/>
              <a:gdLst/>
              <a:ahLst/>
              <a:cxnLst/>
              <a:rect l="l" t="t" r="r" b="b"/>
              <a:pathLst>
                <a:path w="13135" h="231074">
                  <a:moveTo>
                    <a:pt x="0" y="0"/>
                  </a:moveTo>
                  <a:lnTo>
                    <a:pt x="13135" y="0"/>
                  </a:lnTo>
                  <a:lnTo>
                    <a:pt x="13135" y="231074"/>
                  </a:lnTo>
                  <a:lnTo>
                    <a:pt x="0" y="231074"/>
                  </a:lnTo>
                  <a:close/>
                </a:path>
              </a:pathLst>
            </a:custGeom>
            <a:solidFill>
              <a:srgbClr val="3B82F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13135" cy="240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37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9038625" y="2958264"/>
            <a:ext cx="8531581" cy="4837805"/>
          </a:xfrm>
          <a:custGeom>
            <a:avLst/>
            <a:gdLst/>
            <a:ahLst/>
            <a:cxnLst/>
            <a:rect l="l" t="t" r="r" b="b"/>
            <a:pathLst>
              <a:path w="8531581" h="4837805">
                <a:moveTo>
                  <a:pt x="0" y="0"/>
                </a:moveTo>
                <a:lnTo>
                  <a:pt x="8531581" y="0"/>
                </a:lnTo>
                <a:lnTo>
                  <a:pt x="8531581" y="4837805"/>
                </a:lnTo>
                <a:lnTo>
                  <a:pt x="0" y="48378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1168" t="-66842" b="-41468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573354" y="7065059"/>
            <a:ext cx="7823721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The Infrastructure For The Next Generation Of Market Participation.</a:t>
            </a:r>
          </a:p>
        </p:txBody>
      </p:sp>
      <p:sp>
        <p:nvSpPr>
          <p:cNvPr id="27" name="Freeform 2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1510</Words>
  <Application>Microsoft Office PowerPoint</Application>
  <PresentationFormat>Custom</PresentationFormat>
  <Paragraphs>288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</vt:lpstr>
      <vt:lpstr>Inter Italics</vt:lpstr>
      <vt:lpstr>Inter Bold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RIFT Presentation 1.1</dc:title>
  <cp:lastModifiedBy>ACER NITRO</cp:lastModifiedBy>
  <cp:revision>2</cp:revision>
  <dcterms:created xsi:type="dcterms:W3CDTF">2006-08-16T00:00:00Z</dcterms:created>
  <dcterms:modified xsi:type="dcterms:W3CDTF">2026-09-26T17:04:58Z</dcterms:modified>
  <dc:identifier>DAHU5Et20ks</dc:identifier>
</cp:coreProperties>
</file>