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 Medium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he Youngest Script" panose="020B0604020202020204" charset="0"/>
      <p:regular r:id="rId25"/>
    </p:embeddedFont>
    <p:embeddedFont>
      <p:font typeface="Inter Semi-Bold" panose="020B0604020202020204" charset="0"/>
      <p:regular r:id="rId26"/>
    </p:embeddedFont>
    <p:embeddedFont>
      <p:font typeface="Inter Bold" panose="020B0604020202020204" charset="0"/>
      <p:regular r:id="rId27"/>
    </p:embeddedFont>
    <p:embeddedFont>
      <p:font typeface="Inter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البنية التحتية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ar-EG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البنية التحتية للجيل القادم من المشاركة في الأسواق</a:t>
              </a: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ar-EG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تداول. شارك. انمُ</a:t>
              </a: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ar-EG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حفظ ذاتي · ذكي · عالمي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ar-EG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مدعوم من</a:t>
              </a: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نقدّم لكم</a:t>
              </a: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21410"/>
            <a:ext cx="8486638" cy="1867253"/>
            <a:chOff x="0" y="0"/>
            <a:chExt cx="1131551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15514" cy="2489658"/>
            </a:xfrm>
            <a:custGeom>
              <a:avLst/>
              <a:gdLst/>
              <a:ahLst/>
              <a:cxnLst/>
              <a:rect l="l" t="t" r="r" b="b"/>
              <a:pathLst>
                <a:path w="11315514" h="2489658">
                  <a:moveTo>
                    <a:pt x="0" y="0"/>
                  </a:moveTo>
                  <a:lnTo>
                    <a:pt x="11315514" y="0"/>
                  </a:lnTo>
                  <a:lnTo>
                    <a:pt x="11315514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-10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1551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ar-EG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بنية تحتية واحدة</a:t>
              </a:r>
              <a:r>
                <a:rPr lang="en-US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طرق متعددة للمشاركة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ar-EG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منصة واحدة</a:t>
              </a: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ar-EG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بيئات متعددة للمشاركة</a:t>
              </a: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6482532" cy="1785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ar-EG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تجمع</a:t>
            </a: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أشكالًا مختلفة من المشاركة في الأسواق عبر بنية تحتية موحّدة واحدة</a:t>
            </a: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ar-EG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من التعلّم والتداول اليدوي إلى التنفيذ الآلي، والمشاركة القائمة على المحافظ، والمكافآت، والوصول المستقبلي إلى رأس المال</a:t>
            </a: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تعرّفوا على رئيسنا التنفيذي صاحب الرؤية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728291"/>
            <a:chOff x="0" y="0"/>
            <a:chExt cx="11347425" cy="9710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971043"/>
            </a:xfrm>
            <a:custGeom>
              <a:avLst/>
              <a:gdLst/>
              <a:ahLst/>
              <a:cxnLst/>
              <a:rect l="l" t="t" r="r" b="b"/>
              <a:pathLst>
                <a:path w="11347425" h="971043">
                  <a:moveTo>
                    <a:pt x="0" y="0"/>
                  </a:moveTo>
                  <a:lnTo>
                    <a:pt x="11347425" y="0"/>
                  </a:lnTo>
                  <a:lnTo>
                    <a:pt x="11347425" y="971043"/>
                  </a:lnTo>
                  <a:lnTo>
                    <a:pt x="0" y="9710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1310" b="-15408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9805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ar-EG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المؤسس · رائد في التكنولوجيا المالية · مبتكر في تقنية البلوك تشين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تتمحور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حول رؤية لبنية تحتية مالية تجعل المشاركة الحديثة في الأسواق أكثر سهولة وتنظيمًا واعتمادًا على التكنولوجيا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الرؤية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بناء منظومة قابلة للتوسع على المدى الطويل، تُمكّن فيها التكنولوجيا من مشاركة أوسع وتُنشئ بنية تحتية ينمو المجتمع من خلالها معًا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المهمة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بناء البنية التحتية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توسيع نطاق الوصول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ابتكار طرق أفضل للمشاركة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حساب تجريبي مجاني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95529"/>
            <a:ext cx="7755598" cy="1372676"/>
            <a:chOff x="0" y="0"/>
            <a:chExt cx="10340797" cy="18302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1830233"/>
            </a:xfrm>
            <a:custGeom>
              <a:avLst/>
              <a:gdLst/>
              <a:ahLst/>
              <a:cxnLst/>
              <a:rect l="l" t="t" r="r" b="b"/>
              <a:pathLst>
                <a:path w="10340799" h="1830233">
                  <a:moveTo>
                    <a:pt x="0" y="0"/>
                  </a:moveTo>
                  <a:lnTo>
                    <a:pt x="10340799" y="0"/>
                  </a:lnTo>
                  <a:lnTo>
                    <a:pt x="10340799" y="1830233"/>
                  </a:lnTo>
                  <a:lnTo>
                    <a:pt x="0" y="183023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2590" b="-3759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1906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99"/>
                </a:lnSpc>
                <a:spcBef>
                  <a:spcPct val="0"/>
                </a:spcBef>
              </a:pPr>
              <a:r>
                <a:rPr lang="ar-EG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ابدأ بالتدريب. وتداول بفهم</a:t>
              </a: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761782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يمكن لكل مستخدم جديد في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البدء بحساب تجريبي افتراضي بقيمة 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10,000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 دولار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لا حاجة إلى رأس مال حقيقي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ما يمكنك فعله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استكشف واجهة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تدرّب على المشاركة في الأسواق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اختبر أفكارك في التداول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اختبر عملية التنفيذ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تعلّم قبل التداول الفعلي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أعد ضبط رصيدك الافتراضي عند الحاجة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569932"/>
            <a:chOff x="0" y="0"/>
            <a:chExt cx="3825176" cy="7599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759910"/>
            </a:xfrm>
            <a:custGeom>
              <a:avLst/>
              <a:gdLst/>
              <a:ahLst/>
              <a:cxnLst/>
              <a:rect l="l" t="t" r="r" b="b"/>
              <a:pathLst>
                <a:path w="3825180" h="759910">
                  <a:moveTo>
                    <a:pt x="0" y="0"/>
                  </a:moveTo>
                  <a:lnTo>
                    <a:pt x="3825180" y="0"/>
                  </a:lnTo>
                  <a:lnTo>
                    <a:pt x="3825180" y="759910"/>
                  </a:lnTo>
                  <a:lnTo>
                    <a:pt x="0" y="759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546" b="-36618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759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42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10,000 </a:t>
              </a:r>
              <a:r>
                <a:rPr lang="ar-EG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دولار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رأس مال تداول افتراضي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77216" y="8132269"/>
            <a:ext cx="2744838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تدرّب أولًا. وشارك بثقة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924074"/>
            <a:ext cx="7343794" cy="1525795"/>
            <a:chOff x="0" y="0"/>
            <a:chExt cx="9791725" cy="2034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791729" cy="2034391"/>
            </a:xfrm>
            <a:custGeom>
              <a:avLst/>
              <a:gdLst/>
              <a:ahLst/>
              <a:cxnLst/>
              <a:rect l="l" t="t" r="r" b="b"/>
              <a:pathLst>
                <a:path w="9791729" h="2034391">
                  <a:moveTo>
                    <a:pt x="0" y="0"/>
                  </a:moveTo>
                  <a:lnTo>
                    <a:pt x="9791729" y="0"/>
                  </a:lnTo>
                  <a:lnTo>
                    <a:pt x="9791729" y="2034391"/>
                  </a:lnTo>
                  <a:lnTo>
                    <a:pt x="0" y="20343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043" b="-1852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9791725" cy="21201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قرارات أبسط. تنفيذ أسرع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كيف تعمل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يمين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ar-EG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تنفيذ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يسار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ar-EG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تخطٍّ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4105653"/>
            <a:ext cx="777171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تحوّل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Swipe </a:t>
            </a: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اختيار الصفقات إلى تفاعل بسيط وسهل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ar-EG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فرصة واحدة في كل مرة</a:t>
            </a: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ar-EG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بدلًا من التنقّل في منصة تداول معقّدة عند كل قرار، توفّر</a:t>
            </a: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Swipe </a:t>
            </a:r>
            <a:r>
              <a:rPr lang="ar-EG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بيئة مركّزة مصممة للتفاعل السريع مع الأسواق</a:t>
            </a: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سبوت / عقود آجلة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487739"/>
            <a:chOff x="0" y="0"/>
            <a:chExt cx="10129307" cy="33169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316979"/>
            </a:xfrm>
            <a:custGeom>
              <a:avLst/>
              <a:gdLst/>
              <a:ahLst/>
              <a:cxnLst/>
              <a:rect l="l" t="t" r="r" b="b"/>
              <a:pathLst>
                <a:path w="10129307" h="3316979">
                  <a:moveTo>
                    <a:pt x="0" y="0"/>
                  </a:moveTo>
                  <a:lnTo>
                    <a:pt x="10129307" y="0"/>
                  </a:lnTo>
                  <a:lnTo>
                    <a:pt x="10129307" y="3316979"/>
                  </a:lnTo>
                  <a:lnTo>
                    <a:pt x="0" y="331697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952" r="2429" b="2483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0129307" cy="34979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680"/>
                </a:lnSpc>
              </a:pPr>
              <a:r>
                <a:rPr lang="ar-EG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تداول بدقة عبر منصة التداول اليدية</a:t>
              </a: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2418882" cy="810377"/>
            <a:chOff x="0" y="0"/>
            <a:chExt cx="3472062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72038" cy="1163182"/>
            </a:xfrm>
            <a:custGeom>
              <a:avLst/>
              <a:gdLst/>
              <a:ahLst/>
              <a:cxnLst/>
              <a:rect l="l" t="t" r="r" b="b"/>
              <a:pathLst>
                <a:path w="3472038" h="1163182">
                  <a:moveTo>
                    <a:pt x="0" y="95158"/>
                  </a:moveTo>
                  <a:cubicBezTo>
                    <a:pt x="0" y="42620"/>
                    <a:pt x="56173" y="0"/>
                    <a:pt x="125415" y="0"/>
                  </a:cubicBezTo>
                  <a:lnTo>
                    <a:pt x="3346622" y="0"/>
                  </a:lnTo>
                  <a:cubicBezTo>
                    <a:pt x="3415913" y="0"/>
                    <a:pt x="3472038" y="42620"/>
                    <a:pt x="3472038" y="95158"/>
                  </a:cubicBezTo>
                  <a:lnTo>
                    <a:pt x="3472038" y="1068025"/>
                  </a:lnTo>
                  <a:cubicBezTo>
                    <a:pt x="3472038" y="1120598"/>
                    <a:pt x="3415865" y="1163182"/>
                    <a:pt x="3346622" y="1163182"/>
                  </a:cubicBezTo>
                  <a:lnTo>
                    <a:pt x="125415" y="1163182"/>
                  </a:lnTo>
                  <a:cubicBezTo>
                    <a:pt x="5612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اختر التداول الفوري أو العقود الدائمة، وبدّل بين أوامر السوق والأوامر المحددة، وأدر الرافعة المالية والانزلاق السعري وجني الأرباح ووقف الخسارة، كل ذلك من واجهة واحدة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1845763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ar-EG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  <a:rtl/>
              </a:rPr>
              <a:t>دقيق. مرن. نفّذ</a:t>
            </a: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867253"/>
            <a:chOff x="0" y="0"/>
            <a:chExt cx="1015777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489669"/>
            </a:xfrm>
            <a:custGeom>
              <a:avLst/>
              <a:gdLst/>
              <a:ahLst/>
              <a:cxnLst/>
              <a:rect l="l" t="t" r="r" b="b"/>
              <a:pathLst>
                <a:path w="10157776" h="2489669">
                  <a:moveTo>
                    <a:pt x="0" y="0"/>
                  </a:moveTo>
                  <a:lnTo>
                    <a:pt x="10157776" y="0"/>
                  </a:lnTo>
                  <a:lnTo>
                    <a:pt x="10157776" y="2489669"/>
                  </a:lnTo>
                  <a:lnTo>
                    <a:pt x="0" y="24896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282" b="2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015777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فكّر بمنظور المحفظة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marL="0" lvl="0" indent="0" algn="l">
                <a:lnSpc>
                  <a:spcPts val="7200"/>
                </a:lnSpc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وليس الصفقات فقط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دفاتر التداول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المحافظ المنعكسة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28700" y="4057118"/>
            <a:ext cx="7413308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تقدّم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Smart Money </a:t>
            </a: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نهجًا أوسع للمشاركة في الأسواق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بدلًا من التركيز على عمليات الدخول والخروج الفردية فقط، تُبنى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Smart Money </a:t>
            </a: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حول دفاتر التداول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rtl/>
              </a:rPr>
              <a:t>بيئة منظمة يمكن فيها عرض المشاركة برأس المال على مستوى المحفظة</a:t>
            </a: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7001475"/>
            <a:ext cx="308200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  <a:rtl/>
              </a:rPr>
              <a:t>بنية تحتية مخصصة تدعم كل دفتر تداول وتحافظ على الفصل بين بيئات المشاركة</a:t>
            </a: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محرك التداول الآلي من</a:t>
              </a: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98419"/>
            <a:ext cx="8098765" cy="1653431"/>
            <a:chOff x="0" y="0"/>
            <a:chExt cx="10798353" cy="2204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204561"/>
            </a:xfrm>
            <a:custGeom>
              <a:avLst/>
              <a:gdLst/>
              <a:ahLst/>
              <a:cxnLst/>
              <a:rect l="l" t="t" r="r" b="b"/>
              <a:pathLst>
                <a:path w="10798356" h="2204561">
                  <a:moveTo>
                    <a:pt x="0" y="0"/>
                  </a:moveTo>
                  <a:lnTo>
                    <a:pt x="10798356" y="0"/>
                  </a:lnTo>
                  <a:lnTo>
                    <a:pt x="10798356" y="2204561"/>
                  </a:lnTo>
                  <a:lnTo>
                    <a:pt x="0" y="22045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855" b="-1702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0798353" cy="2356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399"/>
                </a:lnSpc>
              </a:pPr>
              <a:r>
                <a:rPr lang="ar-EG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مشاركة منظمة</a:t>
              </a: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marL="0" lvl="0" indent="0" algn="l">
                <a:lnSpc>
                  <a:spcPts val="6399"/>
                </a:lnSpc>
              </a:pPr>
              <a:r>
                <a:rPr lang="ar-EG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تنفيذ آلي</a:t>
              </a: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مصمم حول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التنفيذ الآلي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دورات منظمة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مشاركة مستمرة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كفاءة رأس المال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ar-EG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تدخل يدوي أقل</a:t>
              </a: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ar-EG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مشاركة أكثر تنظيمًا</a:t>
              </a: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621724"/>
            <a:ext cx="7439044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صُمم محرك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Auto Engine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للمشاركين الذين يرغبون في المشاركة في الأسواق عبر دورات آلية محددة مسبقًا بدلًا من التنفيذ اليدوي المستمر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يجمع المحرك بين بيئات تنفيذ منظمة وبنية تحتية للمشاركة الآلية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مسارات المحرك الآلي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32923"/>
            <a:ext cx="12428773" cy="1572803"/>
            <a:chOff x="0" y="0"/>
            <a:chExt cx="16571697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71694" cy="2097069"/>
            </a:xfrm>
            <a:custGeom>
              <a:avLst/>
              <a:gdLst/>
              <a:ahLst/>
              <a:cxnLst/>
              <a:rect l="l" t="t" r="r" b="b"/>
              <a:pathLst>
                <a:path w="16571694" h="2097069">
                  <a:moveTo>
                    <a:pt x="0" y="0"/>
                  </a:moveTo>
                  <a:lnTo>
                    <a:pt x="16571694" y="0"/>
                  </a:lnTo>
                  <a:lnTo>
                    <a:pt x="16571694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11645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571697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ثلاثة مسارات. محرك آلي واحد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مسار</a:t>
              </a: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Micro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مبلغ الدخول: </a:t>
              </a: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100</a:t>
              </a: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 دولار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</a:t>
              </a:r>
              <a:r>
                <a:rPr lang="ar-EG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مسار</a:t>
              </a:r>
              <a:r>
                <a:rPr lang="en-US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Smart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مبلغ الدخول: </a:t>
              </a: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500</a:t>
              </a: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 دولار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</a:t>
              </a:r>
              <a:r>
                <a:rPr lang="ar-EG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مسار</a:t>
              </a:r>
              <a:r>
                <a:rPr lang="en-US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Alpha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مبلغ الدخول: </a:t>
              </a: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1,000</a:t>
              </a:r>
              <a:r>
                <a:rPr lang="ar-EG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 دولار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هيكل المحرك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يوفّر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Auto Engine </a:t>
            </a: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ثلاث بيئات متميزة للمشاركة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مصمم للمشاركين الذين يبدأون بتخصيص رأسمالي أقل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مصمم للمشاركين الذين يبحثون عن تخصيص رأسمالي منظم وأكبر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مصمم للمشاركين الذين يبحثون عن أعلى بيئة تخصيص ضمن المحرك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بيئة لمدة 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365</a:t>
            </a: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 يومًا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دورات مشاركة مدتها 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</a:t>
            </a: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 ساعة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حجز رأس المال يبدأ من 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11</a:t>
            </a: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 دولارًا — لا يوجد حد أقصى معلن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1617354" y="8614770"/>
            <a:ext cx="6608889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</a:t>
            </a:r>
            <a:r>
              <a:rPr lang="ar-EG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  <a:rtl/>
              </a:rPr>
              <a:t>قد تختلف الأهداف ولا توجد ضمانات بتحقيقها. تنطوي المشاركة على مخاطر السوق</a:t>
            </a: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حملة </a:t>
              </a: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546910"/>
            <a:ext cx="7932696" cy="2062026"/>
            <a:chOff x="0" y="0"/>
            <a:chExt cx="10576928" cy="27493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2749372"/>
            </a:xfrm>
            <a:custGeom>
              <a:avLst/>
              <a:gdLst/>
              <a:ahLst/>
              <a:cxnLst/>
              <a:rect l="l" t="t" r="r" b="b"/>
              <a:pathLst>
                <a:path w="10576930" h="2749372">
                  <a:moveTo>
                    <a:pt x="0" y="0"/>
                  </a:moveTo>
                  <a:lnTo>
                    <a:pt x="10576930" y="0"/>
                  </a:lnTo>
                  <a:lnTo>
                    <a:pt x="10576930" y="2749372"/>
                  </a:lnTo>
                  <a:lnTo>
                    <a:pt x="0" y="27493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1832" r="-4689" b="4883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29398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ar-EG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فرصة لفترة محدودة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7545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ar-EG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بوابتك إلى المحرك الآلي</a:t>
              </a: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075203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583755"/>
            <a:ext cx="671085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</a:t>
            </a: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هي فرصة انضمام لفترة محدودة، صُممت لتعريف المستخدمين بمنظومة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قبل تفعيل المحرك الآلي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أكمل ثلاث مهام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</a:t>
              </a: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شاهد وتعلّم</a:t>
              </a: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أكمل محتوى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المطلوب وتعلّم كيفية عمل المنظومة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</a:t>
              </a: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تابع وتواصل</a:t>
              </a: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تابع قنوات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الرسمية وابقَ على تواصل مع تحديثات المنتج والإعلانات والمجتمع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</a:t>
              </a: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انتشر</a:t>
              </a: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استلم بطاقة ترحيب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المخصصة لك وشاركها مع شبكتك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تم فتح الترخيص المجاني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ar-EG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احصل على ترخيص</a:t>
            </a: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RIFT Auto Engine </a:t>
            </a:r>
            <a:r>
              <a:rPr lang="ar-EG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المجاني</a:t>
            </a: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ar-EG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rtl/>
              </a:rPr>
              <a:t>اختر</a:t>
            </a: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ar-EG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مسار</a:t>
            </a: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Micro · </a:t>
            </a:r>
            <a:r>
              <a:rPr lang="ar-EG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مسار</a:t>
            </a: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Smart · </a:t>
            </a:r>
            <a:r>
              <a:rPr lang="ar-EG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مسار</a:t>
            </a: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Alpha </a:t>
            </a:r>
            <a:r>
              <a:rPr lang="ar-EG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أو اختر المسارات الثلاثة كلها</a:t>
            </a: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فرصة الترقية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خلال حملة 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HYPERDRIVE،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يمكن للمستخدمين الذين لديهم مسار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Micro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أو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Smart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حالي الترقية إلى مسار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Alpha.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حملة لفترة محدودة. تسري شروط الأهلية والأحكام المعمول بها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احصل على الترخيص المجاني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تداول الملكية — قريبًا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26881"/>
            <a:ext cx="12638433" cy="952853"/>
            <a:chOff x="0" y="0"/>
            <a:chExt cx="16851244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1237" cy="1270475"/>
            </a:xfrm>
            <a:custGeom>
              <a:avLst/>
              <a:gdLst/>
              <a:ahLst/>
              <a:cxnLst/>
              <a:rect l="l" t="t" r="r" b="b"/>
              <a:pathLst>
                <a:path w="16851237" h="1270475">
                  <a:moveTo>
                    <a:pt x="0" y="0"/>
                  </a:moveTo>
                  <a:lnTo>
                    <a:pt x="16851237" y="0"/>
                  </a:lnTo>
                  <a:lnTo>
                    <a:pt x="16851237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r="21800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851244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من الأداء المثبت إلى الوصول إلى رأس المال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قيّم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تأهّل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خصّص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وسّع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841660"/>
            <a:ext cx="10867107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يجري بناء تداول الملكية كبنية تحتية منظمة لتقييم المتداولين وإدارة المخاطر وتخصيص رأس مال التداول بناءً على أداء قابل للقياس</a:t>
            </a: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تحديات منظمة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أداء التداول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الانضباط في إدارة المخاطر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rtl/>
              </a:rPr>
              <a:t>ضوابط التراجع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rtl/>
              </a:rPr>
              <a:t>حدود المراكز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rtl/>
              </a:rPr>
              <a:t>مقاييس الاتساق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الوصول إلى رأس المال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معايير مخاطر محددة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بنية تداول تحتية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تقدم قائم على الأداء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فرص لرأس مال أكبر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ar-EG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بيئات تداول متقدمة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2372057" y="7495380"/>
            <a:ext cx="1780193" cy="887425"/>
            <a:chOff x="0" y="0"/>
            <a:chExt cx="2373591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373590" cy="1183237"/>
            </a:xfrm>
            <a:custGeom>
              <a:avLst/>
              <a:gdLst/>
              <a:ahLst/>
              <a:cxnLst/>
              <a:rect l="l" t="t" r="r" b="b"/>
              <a:pathLst>
                <a:path w="2373590" h="1183237">
                  <a:moveTo>
                    <a:pt x="0" y="0"/>
                  </a:moveTo>
                  <a:lnTo>
                    <a:pt x="2373590" y="0"/>
                  </a:lnTo>
                  <a:lnTo>
                    <a:pt x="237359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455178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2373591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ar-EG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قريبًا</a:t>
              </a: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نظام الإحالة من</a:t>
              </a: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915293"/>
            <a:ext cx="13431299" cy="943328"/>
            <a:chOff x="0" y="0"/>
            <a:chExt cx="17908399" cy="12577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1257774"/>
            </a:xfrm>
            <a:custGeom>
              <a:avLst/>
              <a:gdLst/>
              <a:ahLst/>
              <a:cxnLst/>
              <a:rect l="l" t="t" r="r" b="b"/>
              <a:pathLst>
                <a:path w="17908397" h="1257774">
                  <a:moveTo>
                    <a:pt x="0" y="0"/>
                  </a:moveTo>
                  <a:lnTo>
                    <a:pt x="17908397" y="0"/>
                  </a:lnTo>
                  <a:lnTo>
                    <a:pt x="17908397" y="1257774"/>
                  </a:lnTo>
                  <a:lnTo>
                    <a:pt x="0" y="1257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1789" r="14152" b="-1745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12577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399"/>
                </a:lnSpc>
                <a:spcBef>
                  <a:spcPct val="0"/>
                </a:spcBef>
              </a:pPr>
              <a:r>
                <a:rPr lang="ar-EG" sz="44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اكسب من النشاط الذي تجلبه إلى الشبكة</a:t>
              </a:r>
              <a:r>
                <a:rPr lang="en-US" sz="44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رسوم التداول اليدوي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274534"/>
            <a:chOff x="0" y="0"/>
            <a:chExt cx="5216157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366040"/>
            </a:xfrm>
            <a:custGeom>
              <a:avLst/>
              <a:gdLst/>
              <a:ahLst/>
              <a:cxnLst/>
              <a:rect l="l" t="t" r="r" b="b"/>
              <a:pathLst>
                <a:path w="5216155" h="366040">
                  <a:moveTo>
                    <a:pt x="0" y="0"/>
                  </a:moveTo>
                  <a:lnTo>
                    <a:pt x="5216155" y="0"/>
                  </a:lnTo>
                  <a:lnTo>
                    <a:pt x="521615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7664" b="-2276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رسوم نجاح التداول الآلي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لوحة تحكم الإحالات الخاصة بك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حتى </a:t>
              </a: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 مستويات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66333"/>
            <a:ext cx="1215581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شارك رابط إحالتك الفريد من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يصبح كل من يسجّل من خلاله جزءًا من شبكتك، مما يشكل أساسًا لمكافآت إحالة مستمرة من نشاطه المؤهل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1.56%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0.39%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12.5%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3.12%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ar-EG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تتبّع</a:t>
            </a: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نمو الشبكة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تفاصيل الأرباح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الأرباح اليومية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اتجاهات الدعوات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lang="ar-EG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نشاط الإحالات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93274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ar-EG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اكسب دخل إحالات مستمرًا من نشاط التداول المؤهل لشبكتك التابعة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مكافآت</a:t>
              </a: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731340"/>
            <a:chOff x="0" y="0"/>
            <a:chExt cx="12730094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308457"/>
            </a:xfrm>
            <a:custGeom>
              <a:avLst/>
              <a:gdLst/>
              <a:ahLst/>
              <a:cxnLst/>
              <a:rect l="l" t="t" r="r" b="b"/>
              <a:pathLst>
                <a:path w="12730093" h="2308457">
                  <a:moveTo>
                    <a:pt x="0" y="0"/>
                  </a:moveTo>
                  <a:lnTo>
                    <a:pt x="12730093" y="0"/>
                  </a:lnTo>
                  <a:lnTo>
                    <a:pt x="12730093" y="2308457"/>
                  </a:lnTo>
                  <a:lnTo>
                    <a:pt x="0" y="23084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918" r="20206" b="-55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2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</a:t>
              </a:r>
              <a:r>
                <a:rPr lang="ar-EG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مجمعات مكافآت. أهلية واضحة. توزيع شفاف</a:t>
              </a: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41115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كيف تعمل</a:t>
              </a: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3205083" cy="609310"/>
            <a:chOff x="0" y="0"/>
            <a:chExt cx="6118725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118683" cy="1163182"/>
            </a:xfrm>
            <a:custGeom>
              <a:avLst/>
              <a:gdLst/>
              <a:ahLst/>
              <a:cxnLst/>
              <a:rect l="l" t="t" r="r" b="b"/>
              <a:pathLst>
                <a:path w="6118683" h="1163182">
                  <a:moveTo>
                    <a:pt x="0" y="95158"/>
                  </a:moveTo>
                  <a:cubicBezTo>
                    <a:pt x="0" y="42620"/>
                    <a:pt x="98992" y="0"/>
                    <a:pt x="221016" y="0"/>
                  </a:cubicBezTo>
                  <a:lnTo>
                    <a:pt x="5897667" y="0"/>
                  </a:lnTo>
                  <a:cubicBezTo>
                    <a:pt x="6019776" y="0"/>
                    <a:pt x="6118683" y="42620"/>
                    <a:pt x="6118683" y="95158"/>
                  </a:cubicBezTo>
                  <a:lnTo>
                    <a:pt x="6118683" y="1068025"/>
                  </a:lnTo>
                  <a:cubicBezTo>
                    <a:pt x="6118683" y="1120598"/>
                    <a:pt x="6019691" y="1163182"/>
                    <a:pt x="5897667" y="1163182"/>
                  </a:cubicBezTo>
                  <a:lnTo>
                    <a:pt x="221016" y="1163182"/>
                  </a:lnTo>
                  <a:cubicBezTo>
                    <a:pt x="98907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ar-EG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طبقة مكافآت مصممة لتكافئ كلًا من عائد محرك</a:t>
            </a: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الشخصي وأداء الفريق المتوازن</a:t>
            </a: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831226"/>
            <a:ext cx="7224732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تأهّل من خلال عائد المحرك الشخصي + عائد الفريق الأضعف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يُستبعد أقوى فريق مباشر من احتساب الفريق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يدخل المستخدمون إلى أعلى مجمع مؤهلين له فقط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تُراجع المكافآت في اليوم الأول والحادي عشر والحادي والعشرين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يتقاسم المستخدمون المؤهلون رصيد مجمعهم بالتساوي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26071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  <a:rtl/>
              </a:rPr>
              <a:t>ابنِ. تأهّل. احصل على المكافآت</a:t>
            </a: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هيكل رسوم شفاف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594421"/>
            <a:ext cx="9883245" cy="952853"/>
            <a:chOff x="0" y="0"/>
            <a:chExt cx="1317766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270475"/>
            </a:xfrm>
            <a:custGeom>
              <a:avLst/>
              <a:gdLst/>
              <a:ahLst/>
              <a:cxnLst/>
              <a:rect l="l" t="t" r="r" b="b"/>
              <a:pathLst>
                <a:path w="13177655" h="1270475">
                  <a:moveTo>
                    <a:pt x="0" y="0"/>
                  </a:moveTo>
                  <a:lnTo>
                    <a:pt x="13177655" y="0"/>
                  </a:lnTo>
                  <a:lnTo>
                    <a:pt x="13177655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17766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ar-EG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رسوم واضحة. بلا تعقيدات خفية</a:t>
              </a: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الرسم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المبلغ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الغرض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تفعيل الحساب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 </a:t>
              </a: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دولارات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تفعيل الحساب والوصول إلى</a:t>
              </a: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 Vault </a:t>
              </a: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مرة واحدة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رسوم الجسر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الإيداعات والسحوبات، بالإضافة إلى تكاليف الغاز المطبقة على الشبكة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رسوم التداول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التنفيذ عبر بيئات التداول المدعومة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رسوم نجاح المحرك الآلي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</a:t>
              </a: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من العائد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تُطبّق فقط على العائد الناتج عبر المحرك الآلي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تخصيص مجمع مكافآت</a:t>
              </a: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</a:t>
              </a:r>
              <a:r>
                <a:rPr lang="ar-EG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من العائد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يُوزّع على مجمعات مكافآت</a:t>
              </a: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 X9 </a:t>
              </a:r>
              <a:r>
                <a:rPr lang="ar-EG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التسعة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المبدأ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607266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ar-EG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يجب أن تعرف دائمًا مقابل ماذا تدفع</a:t>
            </a: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ar-EG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rtl/>
              </a:rPr>
              <a:t>تفعيل واضح. تسوية واضحة. تداول واضح. رسوم مرتبطة بالأداء واضحة</a:t>
            </a: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ar-EG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شفافية مصممة من الأساس</a:t>
            </a: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ar-EG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رحلة نمو</a:t>
              </a: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89906"/>
            <a:ext cx="9883245" cy="953062"/>
            <a:chOff x="0" y="0"/>
            <a:chExt cx="13177660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270753"/>
            </a:xfrm>
            <a:custGeom>
              <a:avLst/>
              <a:gdLst/>
              <a:ahLst/>
              <a:cxnLst/>
              <a:rect l="l" t="t" r="r" b="b"/>
              <a:pathLst>
                <a:path w="13177655" h="1270753">
                  <a:moveTo>
                    <a:pt x="0" y="0"/>
                  </a:moveTo>
                  <a:lnTo>
                    <a:pt x="13177655" y="0"/>
                  </a:lnTo>
                  <a:lnTo>
                    <a:pt x="13177655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177660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ar-EG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رحلة نموك مع</a:t>
              </a: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ابدأ بالتجربة المجانية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افتح حساب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التجريبي مع 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10,000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 دولار من الأموال الافتراضية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تدرّب قبل التداول الفعلي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احصل على ترخيصك المجاني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أكمل مهام 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واحصل على ترخيص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Auto Engine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المجاني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اختر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: Micro · Smart · Alpha 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أو اختر المسارات الثلاثة كلها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أودِع رأس مالك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موّل بيئة المحرك التي اخترتها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شارك عبر دورات منظمة مدتها 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24</a:t>
            </a: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 ساعة واسحب وفقًا لشروط الدورة والمنصة المعمول بها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54725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شارك رابط إحالتك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933815"/>
            <a:ext cx="522007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ادعُ الآخرين باستخدام رابط إحالتك الفريد من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اكسب المكافآت المؤهلة من نشاط الشبكة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</a:t>
              </a:r>
              <a:r>
                <a:rPr lang="ar-EG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نمِّ شبكتك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ابنِ شبكتك. واكسب دخل المستويات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شارك في نظام مكافآت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ar-EG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  <a:rtl/>
              </a:rPr>
              <a:t>تعلّم. شارك. انمُ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</a:t>
              </a:r>
              <a:r>
                <a:rPr lang="ar-EG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  <a:rtl/>
                </a:rPr>
                <a:t>البنية التحتية للجيل القادم من المشاركة في الأسواق</a:t>
              </a: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43000" y="2725293"/>
            <a:ext cx="192024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800"/>
              </a:lnSpc>
            </a:pPr>
            <a:r>
              <a:rPr lang="en-US" sz="6500" b="1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7780" y="4089625"/>
            <a:ext cx="4279392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499"/>
              </a:lnSpc>
            </a:pPr>
            <a:r>
              <a:rPr lang="ar-EG" sz="2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امرحبًا بكم في مستقبل التداول!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7780" y="5178650"/>
            <a:ext cx="2852928" cy="514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4206"/>
              </a:lnSpc>
            </a:pPr>
            <a:r>
              <a:rPr lang="ar-EG" sz="3004" b="1">
                <a:solidFill>
                  <a:srgbClr val="3B82F6"/>
                </a:solidFill>
                <a:latin typeface="Inter Bold"/>
                <a:ea typeface="Inter Bold"/>
                <a:cs typeface="Inter Bold"/>
                <a:sym typeface="Inter Bold"/>
                <a:rtl/>
              </a:rPr>
              <a:t>تعلَّم. تداول. انمُّ.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43027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 rot="-444303">
            <a:off x="10424160" y="3938207"/>
            <a:ext cx="610819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4400"/>
              </a:lnSpc>
            </a:pPr>
            <a:r>
              <a:rPr lang="ar-EG" sz="12000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  <a:rtl/>
              </a:rPr>
              <a:t>شكراً لكم</a:t>
            </a:r>
          </a:p>
        </p:txBody>
      </p:sp>
      <p:sp>
        <p:nvSpPr>
          <p:cNvPr id="8" name="Freeform 8"/>
          <p:cNvSpPr/>
          <p:nvPr/>
        </p:nvSpPr>
        <p:spPr>
          <a:xfrm>
            <a:off x="11315700" y="5781675"/>
            <a:ext cx="3924300" cy="866775"/>
          </a:xfrm>
          <a:custGeom>
            <a:avLst/>
            <a:gdLst/>
            <a:ahLst/>
            <a:cxnLst/>
            <a:rect l="l" t="t" r="r" b="b"/>
            <a:pathLst>
              <a:path w="3924300" h="866775">
                <a:moveTo>
                  <a:pt x="0" y="0"/>
                </a:moveTo>
                <a:lnTo>
                  <a:pt x="3924300" y="0"/>
                </a:lnTo>
                <a:lnTo>
                  <a:pt x="3924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33500" y="6989356"/>
            <a:ext cx="446227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100"/>
              </a:lnSpc>
            </a:pPr>
            <a:r>
              <a:rPr lang="ar-EG" sz="1500" b="1">
                <a:solidFill>
                  <a:srgbClr val="D2D2D2"/>
                </a:solidFill>
                <a:latin typeface="Inter Medium"/>
                <a:ea typeface="Inter Medium"/>
                <a:cs typeface="Inter Medium"/>
                <a:sym typeface="Inter Medium"/>
                <a:rtl/>
              </a:rPr>
              <a:t>البيئة التحتية للجيل القادم من المشاركة في الأسواق.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51635" y="6667500"/>
            <a:ext cx="839417" cy="31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419"/>
              </a:lnSpc>
            </a:pPr>
            <a:r>
              <a:rPr lang="en-US" sz="2199" b="1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RIFT</a:t>
            </a:r>
          </a:p>
        </p:txBody>
      </p:sp>
      <p:sp>
        <p:nvSpPr>
          <p:cNvPr id="11" name="AutoShape 11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ar-EG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  <a:rtl/>
                </a:rPr>
                <a:t>شكراً لكم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1489</Words>
  <Application>Microsoft Office PowerPoint</Application>
  <PresentationFormat>Custom</PresentationFormat>
  <Paragraphs>289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Inter Medium</vt:lpstr>
      <vt:lpstr>Calibri</vt:lpstr>
      <vt:lpstr>The Youngest Script</vt:lpstr>
      <vt:lpstr>Inter Semi-Bold</vt:lpstr>
      <vt:lpstr>Arial</vt:lpstr>
      <vt:lpstr>Inter Bold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Arabic RIFT Presentation 1.1</dc:title>
  <cp:lastModifiedBy>ACER NITRO</cp:lastModifiedBy>
  <cp:revision>2</cp:revision>
  <dcterms:created xsi:type="dcterms:W3CDTF">2006-08-16T00:00:00Z</dcterms:created>
  <dcterms:modified xsi:type="dcterms:W3CDTF">2026-09-26T17:01:41Z</dcterms:modified>
  <dc:identifier>DAHVWgWwq7g</dc:identifier>
</cp:coreProperties>
</file>